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4" r:id="rId1"/>
  </p:sldMasterIdLst>
  <p:notesMasterIdLst>
    <p:notesMasterId r:id="rId85"/>
  </p:notesMasterIdLst>
  <p:handoutMasterIdLst>
    <p:handoutMasterId r:id="rId86"/>
  </p:handoutMasterIdLst>
  <p:sldIdLst>
    <p:sldId id="6304" r:id="rId2"/>
    <p:sldId id="6302" r:id="rId3"/>
    <p:sldId id="2541" r:id="rId4"/>
    <p:sldId id="2542" r:id="rId5"/>
    <p:sldId id="2543" r:id="rId6"/>
    <p:sldId id="6326" r:id="rId7"/>
    <p:sldId id="6320" r:id="rId8"/>
    <p:sldId id="6321" r:id="rId9"/>
    <p:sldId id="6322" r:id="rId10"/>
    <p:sldId id="6323" r:id="rId11"/>
    <p:sldId id="6325" r:id="rId12"/>
    <p:sldId id="6324" r:id="rId13"/>
    <p:sldId id="6327" r:id="rId14"/>
    <p:sldId id="984" r:id="rId15"/>
    <p:sldId id="878" r:id="rId16"/>
    <p:sldId id="985" r:id="rId17"/>
    <p:sldId id="880" r:id="rId18"/>
    <p:sldId id="6300" r:id="rId19"/>
    <p:sldId id="6298" r:id="rId20"/>
    <p:sldId id="885" r:id="rId21"/>
    <p:sldId id="980" r:id="rId22"/>
    <p:sldId id="981" r:id="rId23"/>
    <p:sldId id="338" r:id="rId24"/>
    <p:sldId id="337" r:id="rId25"/>
    <p:sldId id="988" r:id="rId26"/>
    <p:sldId id="943" r:id="rId27"/>
    <p:sldId id="944" r:id="rId28"/>
    <p:sldId id="945" r:id="rId29"/>
    <p:sldId id="989" r:id="rId30"/>
    <p:sldId id="948" r:id="rId31"/>
    <p:sldId id="6521" r:id="rId32"/>
    <p:sldId id="1002" r:id="rId33"/>
    <p:sldId id="896" r:id="rId34"/>
    <p:sldId id="897" r:id="rId35"/>
    <p:sldId id="898" r:id="rId36"/>
    <p:sldId id="899" r:id="rId37"/>
    <p:sldId id="2195" r:id="rId38"/>
    <p:sldId id="6465" r:id="rId39"/>
    <p:sldId id="990" r:id="rId40"/>
    <p:sldId id="1537" r:id="rId41"/>
    <p:sldId id="1521" r:id="rId42"/>
    <p:sldId id="1890" r:id="rId43"/>
    <p:sldId id="1935" r:id="rId44"/>
    <p:sldId id="452" r:id="rId45"/>
    <p:sldId id="836" r:id="rId46"/>
    <p:sldId id="970" r:id="rId47"/>
    <p:sldId id="979" r:id="rId48"/>
    <p:sldId id="971" r:id="rId49"/>
    <p:sldId id="972" r:id="rId50"/>
    <p:sldId id="973" r:id="rId51"/>
    <p:sldId id="6311" r:id="rId52"/>
    <p:sldId id="974" r:id="rId53"/>
    <p:sldId id="6312" r:id="rId54"/>
    <p:sldId id="913" r:id="rId55"/>
    <p:sldId id="1030" r:id="rId56"/>
    <p:sldId id="1031" r:id="rId57"/>
    <p:sldId id="1032" r:id="rId58"/>
    <p:sldId id="1033" r:id="rId59"/>
    <p:sldId id="1034" r:id="rId60"/>
    <p:sldId id="1035" r:id="rId61"/>
    <p:sldId id="1036" r:id="rId62"/>
    <p:sldId id="6275" r:id="rId63"/>
    <p:sldId id="6274" r:id="rId64"/>
    <p:sldId id="6276" r:id="rId65"/>
    <p:sldId id="6277" r:id="rId66"/>
    <p:sldId id="6278" r:id="rId67"/>
    <p:sldId id="6279" r:id="rId68"/>
    <p:sldId id="6280" r:id="rId69"/>
    <p:sldId id="6281" r:id="rId70"/>
    <p:sldId id="6282" r:id="rId71"/>
    <p:sldId id="6303" r:id="rId72"/>
    <p:sldId id="6310" r:id="rId73"/>
    <p:sldId id="6314" r:id="rId74"/>
    <p:sldId id="6306" r:id="rId75"/>
    <p:sldId id="653" r:id="rId76"/>
    <p:sldId id="641" r:id="rId77"/>
    <p:sldId id="6315" r:id="rId78"/>
    <p:sldId id="992" r:id="rId79"/>
    <p:sldId id="914" r:id="rId80"/>
    <p:sldId id="915" r:id="rId81"/>
    <p:sldId id="916" r:id="rId82"/>
    <p:sldId id="917" r:id="rId83"/>
    <p:sldId id="991" r:id="rId8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imer" id="{E7D188F1-BD55-4E69-9935-2ABBC8E002F3}">
          <p14:sldIdLst>
            <p14:sldId id="6304"/>
            <p14:sldId id="6302"/>
            <p14:sldId id="2541"/>
            <p14:sldId id="2542"/>
            <p14:sldId id="2543"/>
            <p14:sldId id="6326"/>
            <p14:sldId id="6320"/>
            <p14:sldId id="6321"/>
            <p14:sldId id="6322"/>
            <p14:sldId id="6323"/>
            <p14:sldId id="6325"/>
            <p14:sldId id="6324"/>
          </p14:sldIdLst>
        </p14:section>
        <p14:section name="200-level" id="{02FE7B02-E87E-430F-AC64-DAFD2961C674}">
          <p14:sldIdLst>
            <p14:sldId id="6327"/>
            <p14:sldId id="984"/>
            <p14:sldId id="878"/>
            <p14:sldId id="985"/>
            <p14:sldId id="880"/>
            <p14:sldId id="6300"/>
            <p14:sldId id="6298"/>
            <p14:sldId id="885"/>
            <p14:sldId id="980"/>
            <p14:sldId id="981"/>
            <p14:sldId id="338"/>
            <p14:sldId id="337"/>
            <p14:sldId id="988"/>
            <p14:sldId id="943"/>
            <p14:sldId id="944"/>
            <p14:sldId id="945"/>
            <p14:sldId id="989"/>
            <p14:sldId id="948"/>
            <p14:sldId id="6521"/>
            <p14:sldId id="1002"/>
            <p14:sldId id="896"/>
            <p14:sldId id="897"/>
            <p14:sldId id="898"/>
            <p14:sldId id="899"/>
            <p14:sldId id="2195"/>
            <p14:sldId id="6465"/>
            <p14:sldId id="990"/>
          </p14:sldIdLst>
        </p14:section>
        <p14:section name="Comprehend" id="{FD32BD66-0BB0-7140-8239-87FBC37439AF}">
          <p14:sldIdLst>
            <p14:sldId id="1537"/>
            <p14:sldId id="1521"/>
            <p14:sldId id="1890"/>
            <p14:sldId id="1935"/>
            <p14:sldId id="452"/>
            <p14:sldId id="836"/>
          </p14:sldIdLst>
        </p14:section>
        <p14:section name="Rekognition" id="{2364FF89-C90C-5849-8ED0-AB97AB9B5CD3}">
          <p14:sldIdLst>
            <p14:sldId id="970"/>
            <p14:sldId id="979"/>
            <p14:sldId id="971"/>
            <p14:sldId id="972"/>
            <p14:sldId id="973"/>
            <p14:sldId id="6311"/>
            <p14:sldId id="974"/>
            <p14:sldId id="6312"/>
            <p14:sldId id="913"/>
          </p14:sldIdLst>
        </p14:section>
        <p14:section name="Other AI Services" id="{DDB03513-52EA-A74B-9B48-822B06FA4037}">
          <p14:sldIdLst>
            <p14:sldId id="1030"/>
            <p14:sldId id="1031"/>
            <p14:sldId id="1032"/>
            <p14:sldId id="1033"/>
            <p14:sldId id="1034"/>
            <p14:sldId id="1035"/>
            <p14:sldId id="1036"/>
            <p14:sldId id="6275"/>
            <p14:sldId id="6274"/>
            <p14:sldId id="6276"/>
            <p14:sldId id="6277"/>
            <p14:sldId id="6278"/>
            <p14:sldId id="6279"/>
            <p14:sldId id="6280"/>
            <p14:sldId id="6281"/>
            <p14:sldId id="6282"/>
          </p14:sldIdLst>
        </p14:section>
        <p14:section name="Hands-on" id="{5A887609-3E38-9D48-A03C-E0C2302CD4F9}">
          <p14:sldIdLst>
            <p14:sldId id="6303"/>
            <p14:sldId id="6310"/>
            <p14:sldId id="6314"/>
            <p14:sldId id="6306"/>
            <p14:sldId id="653"/>
            <p14:sldId id="641"/>
            <p14:sldId id="6315"/>
          </p14:sldIdLst>
        </p14:section>
        <p14:section name="Next Steps" id="{6BE2D71A-BAC8-F34F-84E9-1269FC0C6E2D}">
          <p14:sldIdLst>
            <p14:sldId id="992"/>
            <p14:sldId id="914"/>
            <p14:sldId id="915"/>
            <p14:sldId id="916"/>
            <p14:sldId id="917"/>
          </p14:sldIdLst>
        </p14:section>
        <p14:section name="Thank you" id="{E5EC1B0A-DDD3-EA42-9DA5-6CF827497B05}">
          <p14:sldIdLst>
            <p14:sldId id="9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48" clrIdx="7"/>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66FF"/>
    <a:srgbClr val="333E52"/>
    <a:srgbClr val="FFAC00"/>
    <a:srgbClr val="1C232F"/>
    <a:srgbClr val="FF8618"/>
    <a:srgbClr val="FF545A"/>
    <a:srgbClr val="262626"/>
    <a:srgbClr val="2C374A"/>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4035" autoAdjust="0"/>
  </p:normalViewPr>
  <p:slideViewPr>
    <p:cSldViewPr snapToGrid="0" showGuides="1">
      <p:cViewPr varScale="1">
        <p:scale>
          <a:sx n="127" d="100"/>
          <a:sy n="127" d="100"/>
        </p:scale>
        <p:origin x="1720" y="17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1428"/>
    </p:cViewPr>
  </p:sorterViewPr>
  <p:notesViewPr>
    <p:cSldViewPr snapToGrid="0">
      <p:cViewPr varScale="1">
        <p:scale>
          <a:sx n="81" d="100"/>
          <a:sy n="81" d="100"/>
        </p:scale>
        <p:origin x="2664"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LU"/>
        </a:p>
      </c:txPr>
    </c:title>
    <c:autoTitleDeleted val="0"/>
    <c:plotArea>
      <c:layout>
        <c:manualLayout>
          <c:layoutTarget val="inner"/>
          <c:xMode val="edge"/>
          <c:yMode val="edge"/>
          <c:x val="0.19140459249315034"/>
          <c:y val="0.20341192787794729"/>
          <c:w val="0.61719105803875873"/>
          <c:h val="0.55470180305131767"/>
        </c:manualLayout>
      </c:layout>
      <c:doughnutChart>
        <c:varyColors val="1"/>
        <c:ser>
          <c:idx val="0"/>
          <c:order val="0"/>
          <c:tx>
            <c:strRef>
              <c:f>Sheet1!$B$1</c:f>
              <c:strCache>
                <c:ptCount val="1"/>
                <c:pt idx="0">
                  <c:v>% Infrastructure cost</c:v>
                </c:pt>
              </c:strCache>
            </c:strRef>
          </c:tx>
          <c:spPr>
            <a:solidFill>
              <a:schemeClr val="accent2"/>
            </a:solidFill>
            <a:ln>
              <a:noFill/>
            </a:ln>
          </c:spPr>
          <c:dPt>
            <c:idx val="0"/>
            <c:bubble3D val="0"/>
            <c:spPr>
              <a:solidFill>
                <a:schemeClr val="accent1"/>
              </a:solidFill>
              <a:ln w="19050">
                <a:noFill/>
              </a:ln>
              <a:effectLst/>
            </c:spPr>
            <c:extLst>
              <c:ext xmlns:c16="http://schemas.microsoft.com/office/drawing/2014/chart" uri="{C3380CC4-5D6E-409C-BE32-E72D297353CC}">
                <c16:uniqueId val="{00000003-8EDE-486E-A298-443FAEABA92B}"/>
              </c:ext>
            </c:extLst>
          </c:dPt>
          <c:dPt>
            <c:idx val="1"/>
            <c:bubble3D val="0"/>
            <c:spPr>
              <a:solidFill>
                <a:schemeClr val="accent2"/>
              </a:solidFill>
              <a:ln w="19050">
                <a:noFill/>
              </a:ln>
              <a:effectLst/>
            </c:spPr>
            <c:extLst>
              <c:ext xmlns:c16="http://schemas.microsoft.com/office/drawing/2014/chart" uri="{C3380CC4-5D6E-409C-BE32-E72D297353CC}">
                <c16:uniqueId val="{00000002-8EDE-486E-A298-443FAEABA92B}"/>
              </c:ext>
            </c:extLst>
          </c:dPt>
          <c:cat>
            <c:strRef>
              <c:f>Sheet1!$A$2:$A$3</c:f>
              <c:strCache>
                <c:ptCount val="2"/>
                <c:pt idx="0">
                  <c:v>Machine learning training</c:v>
                </c:pt>
                <c:pt idx="1">
                  <c:v>Machine learning inference</c:v>
                </c:pt>
              </c:strCache>
            </c:strRef>
          </c:cat>
          <c:val>
            <c:numRef>
              <c:f>Sheet1!$B$2:$B$3</c:f>
              <c:numCache>
                <c:formatCode>0%</c:formatCode>
                <c:ptCount val="2"/>
                <c:pt idx="0">
                  <c:v>0.1</c:v>
                </c:pt>
                <c:pt idx="1">
                  <c:v>0.9</c:v>
                </c:pt>
              </c:numCache>
            </c:numRef>
          </c:val>
          <c:extLst>
            <c:ext xmlns:c16="http://schemas.microsoft.com/office/drawing/2014/chart" uri="{C3380CC4-5D6E-409C-BE32-E72D297353CC}">
              <c16:uniqueId val="{00000000-8EDE-486E-A298-443FAEABA92B}"/>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L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L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0F720FA-0853-4DB6-B7FB-3A19C8F229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FB43B85-0675-4C5A-A061-7A240B451B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0EB0C31-48BD-45CE-8D7A-5AC9E80B6551}" type="datetimeFigureOut">
              <a:rPr lang="en-US" smtClean="0"/>
              <a:t>7/9/21</a:t>
            </a:fld>
            <a:endParaRPr lang="en-US"/>
          </a:p>
        </p:txBody>
      </p:sp>
      <p:sp>
        <p:nvSpPr>
          <p:cNvPr id="4" name="Footer Placeholder 3">
            <a:extLst>
              <a:ext uri="{FF2B5EF4-FFF2-40B4-BE49-F238E27FC236}">
                <a16:creationId xmlns:a16="http://schemas.microsoft.com/office/drawing/2014/main" id="{DF5F1109-5D2D-44F5-98FB-80C0CB52A9E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20CE28-2ACF-46FA-BB84-EFA37A3C7D8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1DA1ED-5AC2-48BE-9DAD-E37A0099BA16}" type="slidenum">
              <a:rPr lang="en-US" smtClean="0"/>
              <a:t>‹#›</a:t>
            </a:fld>
            <a:endParaRPr lang="en-US"/>
          </a:p>
        </p:txBody>
      </p:sp>
    </p:spTree>
    <p:extLst>
      <p:ext uri="{BB962C8B-B14F-4D97-AF65-F5344CB8AC3E}">
        <p14:creationId xmlns:p14="http://schemas.microsoft.com/office/powerpoint/2010/main" val="32294175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7/9/21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rxiv.org/abs/1902.02443"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aws.amazon.com/ec2/instance-types/p4"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aws.amazon.com/ec2/instance-types/inf1/"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ws.amazon.com/ec2/instance-types/inf1/"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adage.com/article/media/ratings-slum/311777/"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gartner.com/document/3987684?ref=solrAll&amp;refval=256777971"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gartner.com/document/3987684?ref=sendres_email&amp;refval=77192918"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8" Type="http://schemas.openxmlformats.org/officeDocument/2006/relationships/hyperlink" Target="https://aws.amazon.com/blogs/machine-learning/how-euler-hermes-detects-typo-squatting-with-amazon-sagemaker/" TargetMode="External"/><Relationship Id="rId13" Type="http://schemas.openxmlformats.org/officeDocument/2006/relationships/hyperlink" Target="https://partners.wsj.com/aws/ai-enhance-reader-experiences/" TargetMode="External"/><Relationship Id="rId18" Type="http://schemas.openxmlformats.org/officeDocument/2006/relationships/hyperlink" Target="https://medium.com/@julsimon/making-amazon-sagemaker-and-tensorflow-work-for-you-893365184233" TargetMode="External"/><Relationship Id="rId3" Type="http://schemas.openxmlformats.org/officeDocument/2006/relationships/hyperlink" Target="https://aws.amazon.com/solutions/case-studies/georgia-pacific/" TargetMode="External"/><Relationship Id="rId21" Type="http://schemas.openxmlformats.org/officeDocument/2006/relationships/hyperlink" Target="https://www.1strategy.com/boostability/" TargetMode="External"/><Relationship Id="rId7" Type="http://schemas.openxmlformats.org/officeDocument/2006/relationships/hyperlink" Target="https://github.com/awslabs/sagemaker-deep-demand-forecast" TargetMode="External"/><Relationship Id="rId12" Type="http://schemas.openxmlformats.org/officeDocument/2006/relationships/hyperlink" Target="https://github.com/awslabs/sagemaker-explaining-credit-decisions" TargetMode="External"/><Relationship Id="rId17" Type="http://schemas.openxmlformats.org/officeDocument/2006/relationships/hyperlink" Target="https://aws.amazon.com/solutions/case-studies/Lyft-level-5-spot/" TargetMode="External"/><Relationship Id="rId2" Type="http://schemas.openxmlformats.org/officeDocument/2006/relationships/slide" Target="../slides/slide38.xml"/><Relationship Id="rId16" Type="http://schemas.openxmlformats.org/officeDocument/2006/relationships/hyperlink" Target="https://sagemaker-workshop.com/builtin/resnet.html" TargetMode="External"/><Relationship Id="rId20" Type="http://schemas.openxmlformats.org/officeDocument/2006/relationships/hyperlink" Target="https://aws.amazon.com/blogs/machine-learning/building-a-customized-recommender-system-in-amazon-sagemaker/" TargetMode="External"/><Relationship Id="rId1" Type="http://schemas.openxmlformats.org/officeDocument/2006/relationships/notesMaster" Target="../notesMasters/notesMaster1.xml"/><Relationship Id="rId6" Type="http://schemas.openxmlformats.org/officeDocument/2006/relationships/hyperlink" Target="https://www.youtube.com/watch?v=VIEp4GR9BRc" TargetMode="External"/><Relationship Id="rId11" Type="http://schemas.openxmlformats.org/officeDocument/2006/relationships/hyperlink" Target="https://partners.wsj.com/aws/machine-powered-human-driven/infusing-intelligence-into-financial-services/" TargetMode="External"/><Relationship Id="rId5" Type="http://schemas.openxmlformats.org/officeDocument/2006/relationships/hyperlink" Target="https://github.com/awslabs/aws-fleet-predictive-maintenance" TargetMode="External"/><Relationship Id="rId15" Type="http://schemas.openxmlformats.org/officeDocument/2006/relationships/hyperlink" Target="https://aws.amazon.com/blogs/industries/in-the-news-with-machine-learning-manufacturing-giant-3m-innovates-products-old-and-new/" TargetMode="External"/><Relationship Id="rId10" Type="http://schemas.openxmlformats.org/officeDocument/2006/relationships/hyperlink" Target="https://github.com/awslabs/sagemaker-graph-fraud-detection" TargetMode="External"/><Relationship Id="rId19" Type="http://schemas.openxmlformats.org/officeDocument/2006/relationships/hyperlink" Target="https://aws.amazon.com/blogs/machine-learning/real-time-music-recommendations-for-new-users-with-amazon-sagemaker/" TargetMode="External"/><Relationship Id="rId4" Type="http://schemas.openxmlformats.org/officeDocument/2006/relationships/hyperlink" Target="https://aws.amazon.com/solutions/implementations/predictive-maintenance-using-machine-learning/" TargetMode="External"/><Relationship Id="rId9" Type="http://schemas.openxmlformats.org/officeDocument/2006/relationships/hyperlink" Target="https://aws.amazon.com/solutions/implementations/fraud-detection-using-machine-learning/" TargetMode="External"/><Relationship Id="rId14" Type="http://schemas.openxmlformats.org/officeDocument/2006/relationships/hyperlink" Target="https://github.com/data-science-on-aws/workshop" TargetMode="External"/><Relationship Id="rId22" Type="http://schemas.openxmlformats.org/officeDocument/2006/relationships/hyperlink" Target="https://github.com/aws/amazon-sagemaker-examples/blob/master/introduction_to_applying_machine_learning/xgboost_customer_churn"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press.aboutamazon.com/news-releases/news-release-details/best-western-hotels-and-resorts-go-all-aws"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docs.aws.amazon.com/rekognition/latest/dg/API_CompareFaces.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youtu.be/cQ7qCq4PctA"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welend.hk/en/"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aws.amazon.com/rekognition/" TargetMode="External"/><Relationship Id="rId5" Type="http://schemas.openxmlformats.org/officeDocument/2006/relationships/hyperlink" Target="https://aws.amazon.com/s3/" TargetMode="External"/><Relationship Id="rId4" Type="http://schemas.openxmlformats.org/officeDocument/2006/relationships/hyperlink" Target="https://aws.amazon.com/ec2/"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gartner.com/en/newsroom/press-releases/2020-06-22-gartner-identifies-top-10-data-and-analytics-technolo"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idc.com/getdoc.jsp?containerId=prUS46794720" TargetMode="External"/><Relationship Id="rId4" Type="http://schemas.openxmlformats.org/officeDocument/2006/relationships/hyperlink" Target="https://www2.deloitte.com/us/en/insights/focus/cognitive-technologies/state-of-ai-and-intelligent-automation-in-business-survey.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First call deck for introduction to Amazon Machine</a:t>
            </a:r>
            <a:r>
              <a:rPr lang="en-US" sz="1200" b="0" i="0" kern="1200" baseline="0" dirty="0">
                <a:solidFill>
                  <a:schemeClr val="tx1"/>
                </a:solidFill>
                <a:effectLst/>
                <a:latin typeface="Amazon Ember Regular" charset="0"/>
                <a:ea typeface="+mn-ea"/>
                <a:cs typeface="+mn-cs"/>
              </a:rPr>
              <a:t> Learning</a:t>
            </a:r>
            <a:r>
              <a:rPr lang="en-US" sz="1200" b="0" i="0" kern="1200" dirty="0">
                <a:solidFill>
                  <a:schemeClr val="tx1"/>
                </a:solidFill>
                <a:effectLst/>
                <a:latin typeface="Amazon Ember Regular" charset="0"/>
                <a:ea typeface="+mn-ea"/>
                <a:cs typeface="+mn-cs"/>
              </a:rPr>
              <a:t> </a:t>
            </a: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008999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200" i="0" kern="1200" dirty="0">
                <a:solidFill>
                  <a:schemeClr val="tx1"/>
                </a:solidFill>
                <a:effectLst/>
                <a:latin typeface="+mn-lt"/>
                <a:ea typeface="+mn-ea"/>
                <a:cs typeface="+mn-cs"/>
              </a:rPr>
              <a:t>Let’s take a look at how our customer are doing this.</a:t>
            </a:r>
            <a:r>
              <a:rPr lang="en-US" sz="1200" i="0" kern="1200" baseline="0" dirty="0">
                <a:solidFill>
                  <a:schemeClr val="tx1"/>
                </a:solidFill>
                <a:effectLst/>
                <a:latin typeface="+mn-lt"/>
                <a:ea typeface="+mn-ea"/>
                <a:cs typeface="+mn-cs"/>
              </a:rPr>
              <a:t> In customer experience, Intuit has built forecasting capabilities to predict call center demand on a particular day or time to make sure customer service agents are adequately staffed. </a:t>
            </a: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Convoy,</a:t>
            </a:r>
            <a:r>
              <a:rPr lang="en-US" sz="1200" baseline="0" dirty="0">
                <a:latin typeface="Calibri" panose="020F0502020204030204" pitchFamily="34" charset="0"/>
                <a:cs typeface="Calibri" panose="020F0502020204030204" pitchFamily="34" charset="0"/>
              </a:rPr>
              <a:t> a Seattle-based logistics company, is building their entire company and value proposition off the use of machine learning. The company </a:t>
            </a:r>
            <a:r>
              <a:rPr lang="en-US" sz="1200" b="0" i="0" kern="1200" dirty="0">
                <a:solidFill>
                  <a:schemeClr val="tx1"/>
                </a:solidFill>
                <a:effectLst/>
                <a:latin typeface="Calibri" panose="020F0502020204030204" pitchFamily="34" charset="0"/>
                <a:ea typeface="+mn-ea"/>
                <a:cs typeface="Calibri" panose="020F0502020204030204" pitchFamily="34" charset="0"/>
              </a:rPr>
              <a:t>is disrupting the inefficient trucking model by using machine</a:t>
            </a:r>
            <a:r>
              <a:rPr lang="en-US" sz="1200" b="0" i="0" kern="1200" baseline="0" dirty="0">
                <a:solidFill>
                  <a:schemeClr val="tx1"/>
                </a:solidFill>
                <a:effectLst/>
                <a:latin typeface="Calibri" panose="020F0502020204030204" pitchFamily="34" charset="0"/>
                <a:ea typeface="+mn-ea"/>
                <a:cs typeface="Calibri" panose="020F0502020204030204" pitchFamily="34" charset="0"/>
              </a:rPr>
              <a:t> learning</a:t>
            </a:r>
            <a:r>
              <a:rPr lang="en-US" sz="1200" b="0" i="0" kern="1200" dirty="0">
                <a:solidFill>
                  <a:schemeClr val="tx1"/>
                </a:solidFill>
                <a:effectLst/>
                <a:latin typeface="Calibri" panose="020F0502020204030204" pitchFamily="34" charset="0"/>
                <a:ea typeface="+mn-ea"/>
                <a:cs typeface="Calibri" panose="020F0502020204030204" pitchFamily="34" charset="0"/>
              </a:rPr>
              <a:t> to automate it. Convoy uses machine learning</a:t>
            </a:r>
            <a:r>
              <a:rPr lang="en-US" sz="1200" b="0" i="0" kern="1200" baseline="0" dirty="0">
                <a:solidFill>
                  <a:schemeClr val="tx1"/>
                </a:solidFill>
                <a:effectLst/>
                <a:latin typeface="Calibri" panose="020F0502020204030204" pitchFamily="34" charset="0"/>
                <a:ea typeface="+mn-ea"/>
                <a:cs typeface="Calibri" panose="020F0502020204030204" pitchFamily="34" charset="0"/>
              </a:rPr>
              <a:t> </a:t>
            </a:r>
            <a:r>
              <a:rPr lang="en-US" sz="1200" b="0" i="0" kern="1200" dirty="0">
                <a:solidFill>
                  <a:schemeClr val="tx1"/>
                </a:solidFill>
                <a:effectLst/>
                <a:latin typeface="Calibri" panose="020F0502020204030204" pitchFamily="34" charset="0"/>
                <a:ea typeface="+mn-ea"/>
                <a:cs typeface="Calibri" panose="020F0502020204030204" pitchFamily="34" charset="0"/>
              </a:rPr>
              <a:t>to provide better matches for shippers and truckers, allowing them to move freight more efficiently—and lowering costs for both parties—using Convoy’s matching system.</a:t>
            </a: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In healthcare, </a:t>
            </a:r>
            <a:r>
              <a:rPr lang="en-GB" sz="1200" kern="1200" dirty="0">
                <a:solidFill>
                  <a:schemeClr val="tx1"/>
                </a:solidFill>
                <a:latin typeface="Calibri" panose="020F0502020204030204" pitchFamily="34" charset="0"/>
                <a:ea typeface="+mn-ea"/>
                <a:cs typeface="Calibri" panose="020F0502020204030204" pitchFamily="34" charset="0"/>
              </a:rPr>
              <a:t>Cerner,</a:t>
            </a:r>
            <a:r>
              <a:rPr lang="en-GB" sz="1200" kern="1200" baseline="0" dirty="0">
                <a:solidFill>
                  <a:schemeClr val="tx1"/>
                </a:solidFill>
                <a:latin typeface="Calibri" panose="020F0502020204030204" pitchFamily="34" charset="0"/>
                <a:ea typeface="+mn-ea"/>
                <a:cs typeface="Calibri" panose="020F0502020204030204" pitchFamily="34" charset="0"/>
              </a:rPr>
              <a:t> </a:t>
            </a:r>
            <a:r>
              <a:rPr lang="en-US" sz="1400" b="0" i="0" kern="1200" dirty="0">
                <a:solidFill>
                  <a:schemeClr val="tx1"/>
                </a:solidFill>
                <a:effectLst/>
                <a:latin typeface="Amazon Ember Regular" charset="0"/>
                <a:ea typeface="+mn-ea"/>
                <a:cs typeface="+mn-cs"/>
              </a:rPr>
              <a:t>an American supplier of health information technology solutions, services, devices, and hardware</a:t>
            </a:r>
            <a:r>
              <a:rPr lang="en-GB" sz="1200" kern="1200" dirty="0">
                <a:solidFill>
                  <a:schemeClr val="tx1"/>
                </a:solidFill>
                <a:latin typeface="Calibri" panose="020F0502020204030204" pitchFamily="34" charset="0"/>
                <a:ea typeface="+mn-ea"/>
                <a:cs typeface="Calibri" panose="020F0502020204030204" pitchFamily="34" charset="0"/>
              </a:rPr>
              <a:t> is tapping into AWS’s deep portfolio of machine learning and AI services including Transcribe</a:t>
            </a:r>
            <a:r>
              <a:rPr lang="en-GB" sz="1200" kern="1200" baseline="0" dirty="0">
                <a:solidFill>
                  <a:schemeClr val="tx1"/>
                </a:solidFill>
                <a:latin typeface="Calibri" panose="020F0502020204030204" pitchFamily="34" charset="0"/>
                <a:ea typeface="+mn-ea"/>
                <a:cs typeface="Calibri" panose="020F0502020204030204" pitchFamily="34" charset="0"/>
              </a:rPr>
              <a:t> Medical</a:t>
            </a:r>
            <a:r>
              <a:rPr lang="en-GB" sz="1200" kern="1200" dirty="0">
                <a:solidFill>
                  <a:schemeClr val="tx1"/>
                </a:solidFill>
                <a:latin typeface="Calibri" panose="020F0502020204030204" pitchFamily="34" charset="0"/>
                <a:ea typeface="+mn-ea"/>
                <a:cs typeface="Calibri" panose="020F0502020204030204" pitchFamily="34" charset="0"/>
              </a:rPr>
              <a:t> to surface insights that will help their healthcare provider customers streamline operations and provide more personalized patient care. </a:t>
            </a:r>
            <a:r>
              <a:rPr lang="en-US" sz="1200" kern="1200" dirty="0">
                <a:solidFill>
                  <a:schemeClr val="tx1"/>
                </a:solidFill>
                <a:latin typeface="Calibri" panose="020F0502020204030204" pitchFamily="34" charset="0"/>
                <a:ea typeface="+mn-ea"/>
                <a:cs typeface="Calibri" panose="020F0502020204030204" pitchFamily="34" charset="0"/>
              </a:rPr>
              <a:t>They’ve already developed a model that predicts </a:t>
            </a:r>
            <a:r>
              <a:rPr lang="en-US" sz="1200" kern="1200" dirty="0">
                <a:solidFill>
                  <a:schemeClr val="tx1"/>
                </a:solidFill>
                <a:latin typeface="Calibri" panose="020F0502020204030204" pitchFamily="34" charset="0"/>
                <a:ea typeface="+mn-ea"/>
                <a:cs typeface="Calibri" panose="020F0502020204030204" pitchFamily="34" charset="0"/>
                <a:hlinkClick r:id="rId3"/>
              </a:rPr>
              <a:t>Congestive Heart Failure</a:t>
            </a:r>
            <a:r>
              <a:rPr lang="en-US" sz="1200" kern="1200" dirty="0">
                <a:solidFill>
                  <a:schemeClr val="tx1"/>
                </a:solidFill>
                <a:latin typeface="Calibri" panose="020F0502020204030204" pitchFamily="34" charset="0"/>
                <a:ea typeface="+mn-ea"/>
                <a:cs typeface="Calibri" panose="020F0502020204030204" pitchFamily="34" charset="0"/>
              </a:rPr>
              <a:t> up to 15 months before clinical manifestation. Pairing this predictive tool with real-time integration in to individual health records can support provider decision making in real-time</a:t>
            </a:r>
            <a:endParaRPr lang="en-US" sz="1200" dirty="0">
              <a:latin typeface="Calibri" panose="020F0502020204030204" pitchFamily="34" charset="0"/>
              <a:cs typeface="Calibri" panose="020F0502020204030204" pitchFamily="34" charset="0"/>
            </a:endParaRPr>
          </a:p>
          <a:p>
            <a:pPr marL="178017" marR="0" lvl="0" indent="-178017" algn="l" defTabSz="1117992" rtl="0" eaLnBrk="1" fontAlgn="auto" latinLnBrk="0" hangingPunct="1">
              <a:lnSpc>
                <a:spcPct val="90000"/>
              </a:lnSpc>
              <a:spcBef>
                <a:spcPts val="0"/>
              </a:spcBef>
              <a:spcAft>
                <a:spcPts val="408"/>
              </a:spcAft>
              <a:buClrTx/>
              <a:buSzTx/>
              <a:buFont typeface="Arial" panose="020B0604020202020204" pitchFamily="34" charset="0"/>
              <a:buChar char="•"/>
              <a:tabLst/>
              <a:defRPr/>
            </a:pPr>
            <a:r>
              <a:rPr lang="en-US" sz="1200" dirty="0">
                <a:latin typeface="Calibri" panose="020F0502020204030204" pitchFamily="34" charset="0"/>
                <a:cs typeface="Calibri" panose="020F0502020204030204" pitchFamily="34" charset="0"/>
              </a:rPr>
              <a:t>And</a:t>
            </a:r>
            <a:r>
              <a:rPr lang="en-US" sz="1200" baseline="0" dirty="0">
                <a:latin typeface="Calibri" panose="020F0502020204030204" pitchFamily="34" charset="0"/>
                <a:cs typeface="Calibri" panose="020F0502020204030204" pitchFamily="34" charset="0"/>
              </a:rPr>
              <a:t> in sports, we’ve been working with the NFL to create Next Gen Stats to engage fans by combining old and new data to reveal insights about game dynamics for both fans and players. </a:t>
            </a:r>
            <a:r>
              <a:rPr lang="en-US" sz="1200" kern="1200" dirty="0">
                <a:solidFill>
                  <a:schemeClr val="tx1"/>
                </a:solidFill>
                <a:latin typeface="Calibri" panose="020F0502020204030204" pitchFamily="34" charset="0"/>
                <a:ea typeface="+mn-ea"/>
                <a:cs typeface="Calibri" panose="020F0502020204030204" pitchFamily="34" charset="0"/>
              </a:rPr>
              <a:t>We have now developed over 20 unique Next Gen Stats that are used on-screen during games in real time, by broadcasters and partners, online for fans, and more. The most exciting stats use predictive machine learning models built on Amazon </a:t>
            </a:r>
            <a:r>
              <a:rPr lang="en-US" sz="1200" kern="1200" dirty="0" err="1">
                <a:solidFill>
                  <a:schemeClr val="tx1"/>
                </a:solidFill>
                <a:latin typeface="Calibri" panose="020F0502020204030204" pitchFamily="34" charset="0"/>
                <a:ea typeface="+mn-ea"/>
                <a:cs typeface="Calibri" panose="020F0502020204030204" pitchFamily="34" charset="0"/>
              </a:rPr>
              <a:t>SageMaker</a:t>
            </a:r>
            <a:r>
              <a:rPr lang="en-US" sz="1200" kern="1200" dirty="0">
                <a:solidFill>
                  <a:schemeClr val="tx1"/>
                </a:solidFill>
                <a:latin typeface="Calibri" panose="020F0502020204030204" pitchFamily="34" charset="0"/>
                <a:ea typeface="+mn-ea"/>
                <a:cs typeface="Calibri" panose="020F0502020204030204" pitchFamily="34" charset="0"/>
              </a:rPr>
              <a:t> that highlight the athleticism like never before, and it’s just getting started bringing the data to life.</a:t>
            </a:r>
          </a:p>
          <a:p>
            <a:pPr marL="174697" indent="-174697" defTabSz="1117992">
              <a:spcAft>
                <a:spcPts val="408"/>
              </a:spcAft>
              <a:buFont typeface="Arial" panose="020B0604020202020204" pitchFamily="34" charset="0"/>
              <a:buChar char="•"/>
              <a:defRPr/>
            </a:pPr>
            <a:r>
              <a:rPr lang="en-US" sz="1400" dirty="0"/>
              <a:t>But, even with the increasing adoption of Machine Learning and much hype associated with the technology, it is still in its infancy.</a:t>
            </a:r>
          </a:p>
          <a:p>
            <a:pPr marL="178017" indent="-178017" defTabSz="1117992">
              <a:spcAft>
                <a:spcPts val="408"/>
              </a:spcAft>
              <a:buFont typeface="Arial" panose="020B0604020202020204" pitchFamily="34" charset="0"/>
              <a:buChar char="•"/>
              <a:defRPr/>
            </a:pPr>
            <a:r>
              <a:rPr lang="en-US" sz="1400" dirty="0"/>
              <a:t>We are just scratching the surface of the impact that ML can have across industries and</a:t>
            </a:r>
            <a:r>
              <a:rPr lang="en-US" sz="1400" baseline="0" dirty="0"/>
              <a:t> </a:t>
            </a:r>
            <a:r>
              <a:rPr lang="en-US" sz="1400" dirty="0"/>
              <a:t>geographies.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64610-6F59-47C5-A824-1FAA1E8F1C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353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itself is an example of a company that went through a multi-year machine learning journey in order to be the ML-driven company you see today.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Amazon had been applying ML in areas such as personalization and supply chain for more than 20 years.</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Amazon Ember Regular" charset="0"/>
                <a:ea typeface="+mn-ea"/>
                <a:cs typeface="+mn-cs"/>
              </a:rPr>
              <a:t>ML is an integral part of Amazon.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improved that original personalization model significantly over time and moved it to other products such as Amazon Prime. </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 use ML throughout our fulfillment process including developing a forecast system that can predict the appropriate amount of demand for each product we sell worldwide in order to deliver on our customer expectation on convenience, cost, and delivery speed.</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We’ve developed natural language processing technology to give consumers an entirely new way to interact with technology through Alexa.</a:t>
            </a:r>
          </a:p>
          <a:p>
            <a:pPr marL="171450" lvl="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We’re also developed ground breaking technology with autonomous flight via Prime Air Drones and using robotics in our fulfillment center to get packages to consumers faster.</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This was a big culture change for us, but it’s something every organization can do.</a:t>
            </a:r>
            <a:endParaRPr lang="en-US" sz="1200" kern="1200" dirty="0">
              <a:solidFill>
                <a:schemeClr val="tx1"/>
              </a:solidFill>
              <a:latin typeface="Calibri" panose="020F0502020204030204" pitchFamily="34" charset="0"/>
              <a:ea typeface="+mn-ea"/>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374727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311932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kern="1200" dirty="0">
                <a:solidFill>
                  <a:schemeClr val="tx1"/>
                </a:solidFill>
                <a:effectLst/>
              </a:rPr>
              <a:t>Machine learning is one of </a:t>
            </a:r>
            <a:r>
              <a:rPr lang="en-US" sz="2000" b="1" kern="1200" dirty="0">
                <a:solidFill>
                  <a:schemeClr val="tx1"/>
                </a:solidFill>
                <a:effectLst/>
              </a:rPr>
              <a:t>the most </a:t>
            </a:r>
            <a:r>
              <a:rPr lang="en-US" sz="2000" kern="1200" dirty="0">
                <a:solidFill>
                  <a:schemeClr val="tx1"/>
                </a:solidFill>
                <a:effectLst/>
              </a:rPr>
              <a:t>disruptive technologies we will encounter in our generation. More than one hundred thousand customers use AWS for machine learning today</a:t>
            </a:r>
            <a:r>
              <a:rPr lang="en-US" sz="2000" kern="1200" baseline="0" dirty="0">
                <a:solidFill>
                  <a:schemeClr val="tx1"/>
                </a:solidFill>
                <a:effectLst/>
              </a:rPr>
              <a:t> </a:t>
            </a:r>
            <a:r>
              <a:rPr lang="en-US" sz="2000" kern="1200" dirty="0">
                <a:solidFill>
                  <a:schemeClr val="tx1"/>
                </a:solidFill>
                <a:effectLst/>
              </a:rPr>
              <a:t>from creating a more personalized customer experience to developing personalized pharmaceuticals.</a:t>
            </a:r>
          </a:p>
          <a:p>
            <a:pPr marL="0" marR="0" lvl="0" indent="0" algn="l" defTabSz="3119323" rtl="0" eaLnBrk="1" fontAlgn="auto" latinLnBrk="0" hangingPunct="1">
              <a:lnSpc>
                <a:spcPct val="100000"/>
              </a:lnSpc>
              <a:spcBef>
                <a:spcPts val="0"/>
              </a:spcBef>
              <a:spcAft>
                <a:spcPts val="0"/>
              </a:spcAft>
              <a:buClrTx/>
              <a:buSzTx/>
              <a:buFontTx/>
              <a:buNone/>
              <a:tabLst/>
              <a:defRPr/>
            </a:pPr>
            <a:endParaRPr lang="en-US" sz="2000" b="0" i="0" kern="1200" dirty="0">
              <a:solidFill>
                <a:schemeClr val="tx1"/>
              </a:solidFill>
              <a:effectLst/>
              <a:latin typeface="Amazon Ember" panose="020B0603020204020204" pitchFamily="34" charset="0"/>
              <a:ea typeface="+mn-ea"/>
              <a:cs typeface="+mn-cs"/>
            </a:endParaRPr>
          </a:p>
          <a:p>
            <a:pPr marL="0" marR="0" lvl="0" indent="0" algn="l" defTabSz="3119323" rtl="0" eaLnBrk="1" fontAlgn="auto" latinLnBrk="0" hangingPunct="1">
              <a:lnSpc>
                <a:spcPct val="100000"/>
              </a:lnSpc>
              <a:spcBef>
                <a:spcPts val="0"/>
              </a:spcBef>
              <a:spcAft>
                <a:spcPts val="0"/>
              </a:spcAft>
              <a:buClrTx/>
              <a:buSzTx/>
              <a:buFontTx/>
              <a:buNone/>
              <a:tabLst/>
              <a:defRPr/>
            </a:pPr>
            <a:endParaRPr lang="en-US" sz="2000" b="0" kern="1200" dirty="0">
              <a:solidFill>
                <a:schemeClr val="tx1"/>
              </a:solidFill>
              <a:effectLst/>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0FEC727-D989-674E-9D3E-241FB8FA8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041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all the progress</a:t>
            </a:r>
            <a:r>
              <a:rPr lang="en-US" baseline="0" dirty="0"/>
              <a:t> we have made in machine learning, there are still real challenges to getting machine learning off the ground and AWS can help.</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Calibri" panose="020F0502020204030204" pitchFamily="34" charset="0"/>
                <a:ea typeface="+mn-ea"/>
                <a:cs typeface="Calibri" panose="020F0502020204030204" pitchFamily="34" charset="0"/>
                <a:sym typeface="Calibri"/>
              </a:rPr>
              <a:t>ML relies on a foundation of compute and storage, and ML’s gigantic storage and compute needs are most effectively addressed in the cloud. AWS is the undisputed leader in the cloud and provides the best storage and compute capabilities.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According to </a:t>
            </a:r>
            <a:r>
              <a:rPr lang="en-US" sz="1200" b="0" i="0" kern="1200" dirty="0">
                <a:solidFill>
                  <a:schemeClr val="tx1"/>
                </a:solidFill>
                <a:effectLst/>
                <a:latin typeface="Amazon Ember Regular" charset="0"/>
                <a:ea typeface="+mn-ea"/>
                <a:cs typeface="+mn-cs"/>
              </a:rPr>
              <a:t>McKinsey Global AI Survey 2019, 65 percent from the high performers report having a clear data strategy that supports and enables AI, compared with 20 percent from other companies.</a:t>
            </a:r>
            <a:r>
              <a:rPr lang="en-US" sz="1200" b="0" i="0" kern="1200" baseline="0" dirty="0">
                <a:solidFill>
                  <a:schemeClr val="tx1"/>
                </a:solidFill>
                <a:effectLst/>
                <a:latin typeface="Amazon Ember Regular" charset="0"/>
                <a:ea typeface="+mn-ea"/>
                <a:cs typeface="+mn-cs"/>
              </a:rPr>
              <a:t> </a:t>
            </a:r>
            <a:r>
              <a:rPr lang="en-US" sz="1200" b="0" i="0" kern="1200" dirty="0">
                <a:solidFill>
                  <a:schemeClr val="tx1"/>
                </a:solidFill>
                <a:effectLst/>
                <a:latin typeface="Calibri" panose="020F0502020204030204" pitchFamily="34" charset="0"/>
                <a:ea typeface="+mn-ea"/>
                <a:cs typeface="Calibri" panose="020F0502020204030204" pitchFamily="34" charset="0"/>
                <a:sym typeface="Calibri"/>
              </a:rPr>
              <a:t>ML requires data and most of the data is on AWS. Data has gravity and we believe that gravity makes AWS well suited to provide ML services.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According to the </a:t>
            </a:r>
            <a:r>
              <a:rPr lang="it-IT" sz="1200" b="0" i="0" kern="1200" dirty="0">
                <a:solidFill>
                  <a:schemeClr val="tx1"/>
                </a:solidFill>
                <a:effectLst/>
                <a:latin typeface="Amazon Ember Regular" charset="0"/>
                <a:ea typeface="+mn-ea"/>
                <a:cs typeface="+mn-cs"/>
              </a:rPr>
              <a:t>Gartner’s 2019 CIO Agenda survey, skill of staff is rated the number one blocker</a:t>
            </a:r>
            <a:r>
              <a:rPr lang="it-IT" sz="1200" b="0" i="0" kern="1200" baseline="0" dirty="0">
                <a:solidFill>
                  <a:schemeClr val="tx1"/>
                </a:solidFill>
                <a:effectLst/>
                <a:latin typeface="Amazon Ember Regular" charset="0"/>
                <a:ea typeface="+mn-ea"/>
                <a:cs typeface="+mn-cs"/>
              </a:rPr>
              <a:t> to AI adoption with 56% of people citing it as a blocker. AWS provides ready-made intelligence, no ML expertise required with our AI Services and we provide trainings, educational devices like DeepRacer and the ML Solutions Lab to help fill this gap.</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200" b="0" i="0" kern="1200" baseline="0" dirty="0">
                <a:solidFill>
                  <a:schemeClr val="tx1"/>
                </a:solidFill>
                <a:effectLst/>
                <a:latin typeface="Amazon Ember Regular" charset="0"/>
                <a:ea typeface="+mn-ea"/>
                <a:cs typeface="+mn-cs"/>
              </a:rPr>
              <a:t>ML is new and there aren’t well-worn paths to success. </a:t>
            </a:r>
            <a:r>
              <a:rPr lang="en-US" sz="1200" b="0" i="0" kern="1200" dirty="0">
                <a:solidFill>
                  <a:schemeClr val="tx1"/>
                </a:solidFill>
                <a:effectLst/>
                <a:latin typeface="Calibri" panose="020F0502020204030204" pitchFamily="34" charset="0"/>
                <a:ea typeface="+mn-ea"/>
                <a:cs typeface="Calibri" panose="020F0502020204030204" pitchFamily="34" charset="0"/>
                <a:sym typeface="Calibri"/>
              </a:rPr>
              <a:t>Amazon has been investing in and using ML for the last twenty years in its products (e.g. recommendation, personalization, Alexa, etc.) and has some of the most sophisticated ML deployments in production. We are able to harness the accumulated knowledge of deploying ML to build ML services for our customers. Moreover, Amazon’s internal ML users also use our services for their needs which provides us a quick, high-quality feedback loop. And we helped more </a:t>
            </a:r>
            <a:r>
              <a:rPr lang="en-US" sz="1200" b="0" i="0" kern="1200" baseline="0" dirty="0">
                <a:solidFill>
                  <a:schemeClr val="tx1"/>
                </a:solidFill>
                <a:effectLst/>
                <a:latin typeface="Calibri" panose="020F0502020204030204" pitchFamily="34" charset="0"/>
                <a:ea typeface="+mn-ea"/>
                <a:cs typeface="Calibri" panose="020F0502020204030204" pitchFamily="34" charset="0"/>
                <a:sym typeface="Calibri"/>
              </a:rPr>
              <a:t>than 100,000 customer achieve ML success.</a:t>
            </a:r>
            <a:endParaRPr lang="en-US" sz="1200" b="0" i="0" kern="1200" baseline="0" dirty="0">
              <a:solidFill>
                <a:schemeClr val="tx1"/>
              </a:solidFill>
              <a:effectLst/>
              <a:latin typeface="Amazon Ember Regular" charset="0"/>
              <a:ea typeface="+mn-ea"/>
              <a:cs typeface="+mn-cs"/>
              <a:sym typeface="Calibri"/>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dirty="0">
                <a:solidFill>
                  <a:schemeClr val="tx1"/>
                </a:solidFill>
                <a:effectLst/>
                <a:latin typeface="Amazon Ember Regular" charset="0"/>
                <a:ea typeface="+mn-ea"/>
                <a:cs typeface="+mn-cs"/>
                <a:sym typeface="Calibri"/>
              </a:rPr>
              <a:t>ML is complex and can be resource intensive. </a:t>
            </a:r>
            <a:r>
              <a:rPr lang="en-US" sz="1200" b="0" i="0" kern="1200" baseline="0" dirty="0" err="1">
                <a:solidFill>
                  <a:schemeClr val="tx1"/>
                </a:solidFill>
                <a:effectLst/>
                <a:latin typeface="Amazon Ember Regular" charset="0"/>
                <a:ea typeface="+mn-ea"/>
                <a:cs typeface="+mn-cs"/>
                <a:sym typeface="Calibri"/>
              </a:rPr>
              <a:t>SageMaker</a:t>
            </a:r>
            <a:r>
              <a:rPr lang="en-US" sz="1200" b="0" i="0" kern="1200" baseline="0" dirty="0">
                <a:solidFill>
                  <a:schemeClr val="tx1"/>
                </a:solidFill>
                <a:effectLst/>
                <a:latin typeface="Amazon Ember Regular" charset="0"/>
                <a:ea typeface="+mn-ea"/>
                <a:cs typeface="+mn-cs"/>
                <a:sym typeface="Calibri"/>
              </a:rPr>
              <a:t>, our end-to-end services for machine learning increases data science team productivity by 10x by making it easier and faster to build, train, and deploy ML models.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baseline="0" dirty="0">
                <a:solidFill>
                  <a:schemeClr val="tx1"/>
                </a:solidFill>
                <a:effectLst/>
                <a:latin typeface="Amazon Ember Regular" charset="0"/>
                <a:ea typeface="+mn-ea"/>
                <a:cs typeface="+mn-cs"/>
                <a:sym typeface="Calibri"/>
              </a:rPr>
              <a:t>Lastly, ML has to be tied to business objectives to be successful and we have use case and industry-specific solutions built to solve common business problems end-to-end.</a:t>
            </a:r>
            <a:endParaRPr lang="en-US" sz="1200" dirty="0">
              <a:effectLst/>
              <a:latin typeface="Calibri" panose="020F0502020204030204" pitchFamily="34" charset="0"/>
              <a:ea typeface="+mj-ea"/>
              <a:cs typeface="Calibri" panose="020F0502020204030204" pitchFamily="34" charset="0"/>
              <a:sym typeface="Calibri"/>
            </a:endParaRPr>
          </a:p>
          <a:p>
            <a:pPr marL="457200" indent="-457200">
              <a:buAutoNum type="alphaLcParenBoth"/>
            </a:pPr>
            <a:endParaRPr lang="en-US" sz="1200" dirty="0">
              <a:effectLst/>
              <a:latin typeface="Calibri" panose="020F0502020204030204" pitchFamily="34" charset="0"/>
              <a:ea typeface="+mj-ea"/>
              <a:cs typeface="Calibri" panose="020F0502020204030204" pitchFamily="34" charset="0"/>
              <a:sym typeface="Calibri"/>
            </a:endParaRPr>
          </a:p>
          <a:p>
            <a:pPr marL="457200" indent="-457200">
              <a:buAutoNum type="alphaLcParenBoth"/>
            </a:pPr>
            <a:endParaRPr lang="en-US" sz="1200" dirty="0">
              <a:effectLst/>
              <a:latin typeface="Calibri" panose="020F0502020204030204" pitchFamily="34" charset="0"/>
              <a:ea typeface="+mj-ea"/>
              <a:cs typeface="Calibri" panose="020F0502020204030204" pitchFamily="34" charset="0"/>
              <a:sym typeface="Calibri"/>
            </a:endParaRPr>
          </a:p>
          <a:p>
            <a:pPr marL="457200" indent="-457200">
              <a:buAutoNum type="alphaLcParenBoth"/>
            </a:pPr>
            <a:endParaRPr lang="en-US" sz="1200" dirty="0">
              <a:effectLst/>
              <a:latin typeface="Calibri" panose="020F0502020204030204" pitchFamily="34" charset="0"/>
              <a:ea typeface="+mj-ea"/>
              <a:cs typeface="Calibri" panose="020F0502020204030204" pitchFamily="34" charset="0"/>
              <a:sym typeface="Calibr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mj-ea"/>
              <a:cs typeface="Calibri" panose="020F0502020204030204" pitchFamily="34" charset="0"/>
              <a:sym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09696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technology side, ML should increasingly be integrated into just about every aspect of your business. </a:t>
            </a:r>
          </a:p>
          <a:p>
            <a:pPr marL="171450" indent="-171450">
              <a:buFont typeface="Arial" panose="020B0604020202020204" pitchFamily="34" charset="0"/>
              <a:buChar char="•"/>
            </a:pPr>
            <a:r>
              <a:rPr lang="en-US" dirty="0"/>
              <a:t>To do so, requires a new stack that is tailored to the unique needs of your business. </a:t>
            </a:r>
          </a:p>
          <a:p>
            <a:endParaRPr lang="en-US" dirty="0"/>
          </a:p>
        </p:txBody>
      </p:sp>
      <p:sp>
        <p:nvSpPr>
          <p:cNvPr id="4" name="Footer Placeholder 3"/>
          <p:cNvSpPr>
            <a:spLocks noGrp="1"/>
          </p:cNvSpPr>
          <p:nvPr>
            <p:ph type="ftr" sz="quarter" idx="4"/>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250797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697" marR="0" lvl="0" indent="-174697" algn="l" defTabSz="1117992" rtl="0" eaLnBrk="1" fontAlgn="auto" latinLnBrk="0" hangingPunct="1">
              <a:lnSpc>
                <a:spcPct val="100000"/>
              </a:lnSpc>
              <a:spcBef>
                <a:spcPts val="0"/>
              </a:spcBef>
              <a:spcAft>
                <a:spcPts val="408"/>
              </a:spcAft>
              <a:buClrTx/>
              <a:buSzTx/>
              <a:buFont typeface="Arial" panose="020B0604020202020204" pitchFamily="34" charset="0"/>
              <a:buChar char="•"/>
              <a:tabLst/>
              <a:defRPr/>
            </a:pPr>
            <a:r>
              <a:rPr lang="en-US" baseline="0" dirty="0">
                <a:latin typeface="Calibri" panose="020F0502020204030204" pitchFamily="34" charset="0"/>
                <a:cs typeface="Calibri" panose="020F0502020204030204" pitchFamily="34" charset="0"/>
              </a:rPr>
              <a:t>We’re innovating on behalf of our customers to deliver the broadest and deepest set of machine learning capabilities for builders of all levels of expertise. At each layer of the stack, we’re investing in removing the undifferentiated heavy lifting so your teams can move faster. </a:t>
            </a:r>
            <a:r>
              <a:rPr lang="en-US" dirty="0"/>
              <a:t>These services are applicable across a broad spectrum of companies, but we’ve</a:t>
            </a:r>
            <a:r>
              <a:rPr lang="en-US" baseline="0" dirty="0"/>
              <a:t> also heard from customers that they want specific solutions that are purpose-built for their industries so we are investing in industrials and healthcare.</a:t>
            </a:r>
            <a:endParaRPr lang="en-US" baseline="0" dirty="0">
              <a:latin typeface="Calibri" panose="020F0502020204030204" pitchFamily="34" charset="0"/>
              <a:cs typeface="Calibri" panose="020F0502020204030204" pitchFamily="34" charset="0"/>
            </a:endParaRPr>
          </a:p>
          <a:p>
            <a:pPr marL="174697" indent="-174697" defTabSz="1117992">
              <a:spcAft>
                <a:spcPts val="408"/>
              </a:spcAft>
              <a:buFont typeface="Arial" panose="020B0604020202020204" pitchFamily="34" charset="0"/>
              <a:buChar char="•"/>
              <a:defRPr/>
            </a:pPr>
            <a:r>
              <a:rPr lang="en-US" baseline="0" dirty="0">
                <a:latin typeface="Calibri" panose="020F0502020204030204" pitchFamily="34" charset="0"/>
                <a:cs typeface="Calibri" panose="020F0502020204030204" pitchFamily="34" charset="0"/>
              </a:rPr>
              <a:t>At the top layer are our AI Services, which allow developers to easily add intelligence to any application without needing ML skills. The pre-trained models provide ready-made intelligence for your applications and workflows to help you do things like personalize the customer experience, forecast business metrics, translate conversations, extract meaning from documents and more. At the middle layer is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which provides every developer and data scientist with the ability to build, train, and deploy machine learning models at scale. It removes the complexity from each step of the machine learning workflow so you can more easily deploy your machine learning use cases, anything from predictive maintenance to computer vision to predicting customer behaviors. Customer achieve up to 10 times improvement in data scientists’ productivity with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And at the bottom layer, expert practitioners can develop on the framework of their choice as a managed experience in Amazon </a:t>
            </a:r>
            <a:r>
              <a:rPr lang="en-US" baseline="0" dirty="0" err="1">
                <a:latin typeface="Calibri" panose="020F0502020204030204" pitchFamily="34" charset="0"/>
                <a:cs typeface="Calibri" panose="020F0502020204030204" pitchFamily="34" charset="0"/>
              </a:rPr>
              <a:t>SageMaker</a:t>
            </a:r>
            <a:r>
              <a:rPr lang="en-US" baseline="0" dirty="0">
                <a:latin typeface="Calibri" panose="020F0502020204030204" pitchFamily="34" charset="0"/>
                <a:cs typeface="Calibri" panose="020F0502020204030204" pitchFamily="34" charset="0"/>
              </a:rPr>
              <a:t> or use the AWS Deep Learning AMIs (Amazon machine images), which are fully configured with the latest versions of the most popular deep learning frameworks and tools.</a:t>
            </a:r>
          </a:p>
          <a:p>
            <a:pPr marL="0" indent="0" defTabSz="1117992">
              <a:spcAft>
                <a:spcPts val="408"/>
              </a:spcAft>
              <a:buFont typeface="Arial" panose="020B0604020202020204" pitchFamily="34" charset="0"/>
              <a:buNone/>
              <a:defRPr/>
            </a:pPr>
            <a:endParaRPr lang="en-US" dirty="0"/>
          </a:p>
          <a:p>
            <a:pPr marL="174697" indent="-174697" defTabSz="1117992">
              <a:spcAft>
                <a:spcPts val="408"/>
              </a:spcAft>
              <a:buFont typeface="Arial" panose="020B0604020202020204" pitchFamily="34" charset="0"/>
              <a:buChar char="•"/>
              <a:defRPr/>
            </a:pPr>
            <a:endParaRPr lang="en-US" baseline="0" dirty="0">
              <a:latin typeface="Calibri" panose="020F0502020204030204" pitchFamily="34" charset="0"/>
              <a:cs typeface="Calibri" panose="020F0502020204030204"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7/9/21 2:50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837060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dirty="0"/>
              <a:t>We think about ML at a macro level as having 3 layers of the stack…</a:t>
            </a:r>
          </a:p>
          <a:p>
            <a:pPr marL="171450" indent="-171450">
              <a:buFont typeface="Arial" panose="020B0604020202020204" pitchFamily="34" charset="0"/>
              <a:buChar char="•"/>
              <a:defRPr sz="1000"/>
            </a:pPr>
            <a:r>
              <a:rPr lang="en-GB" sz="2800" dirty="0"/>
              <a:t>At the bottom layer is the frameworks, interfaces, and infrastructure for expert ML practitioners</a:t>
            </a:r>
            <a:endParaRPr lang="en-US" sz="1800" dirty="0"/>
          </a:p>
          <a:p>
            <a:pPr marL="171450" indent="-171450">
              <a:buFont typeface="Arial" panose="020B0604020202020204" pitchFamily="34" charset="0"/>
              <a:buChar char="•"/>
              <a:defRPr sz="1000"/>
            </a:pPr>
            <a:r>
              <a:rPr lang="en-US" sz="1800" b="0" dirty="0">
                <a:solidFill>
                  <a:schemeClr val="tx1"/>
                </a:solidFill>
              </a:rPr>
              <a:t>At the frameworks layer, there are three frameworks that are predominantly used: TensorFlow, </a:t>
            </a:r>
            <a:r>
              <a:rPr lang="en-US" sz="1800" b="0" dirty="0" err="1">
                <a:solidFill>
                  <a:schemeClr val="tx1"/>
                </a:solidFill>
              </a:rPr>
              <a:t>PyTorch</a:t>
            </a:r>
            <a:r>
              <a:rPr lang="en-US" sz="1800" b="0" dirty="0">
                <a:solidFill>
                  <a:schemeClr val="tx1"/>
                </a:solidFill>
              </a:rPr>
              <a:t>, and </a:t>
            </a:r>
            <a:r>
              <a:rPr lang="en-US" sz="1800" b="0" dirty="0" err="1">
                <a:solidFill>
                  <a:schemeClr val="tx1"/>
                </a:solidFill>
              </a:rPr>
              <a:t>MXNet</a:t>
            </a:r>
            <a:r>
              <a:rPr lang="en-US" sz="1800" b="0" dirty="0">
                <a:solidFill>
                  <a:schemeClr val="tx1"/>
                </a:solidFill>
              </a:rPr>
              <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1800" b="0" i="0" kern="1200" dirty="0">
                <a:solidFill>
                  <a:schemeClr val="tx1"/>
                </a:solidFill>
                <a:effectLst/>
                <a:latin typeface="Amazon Ember Regular" charset="0"/>
                <a:ea typeface="+mn-ea"/>
                <a:cs typeface="+mn-cs"/>
                <a:sym typeface="Calibri"/>
              </a:rPr>
              <a:t>Today, 92% of cloud-based TensorFlow and 91% of cloud-based </a:t>
            </a:r>
            <a:r>
              <a:rPr lang="en-US" sz="1800" b="0" i="0" kern="1200" dirty="0" err="1">
                <a:solidFill>
                  <a:schemeClr val="tx1"/>
                </a:solidFill>
                <a:effectLst/>
                <a:latin typeface="Amazon Ember Regular" charset="0"/>
                <a:ea typeface="+mn-ea"/>
                <a:cs typeface="+mn-cs"/>
                <a:sym typeface="Calibri"/>
              </a:rPr>
              <a:t>PyTorch</a:t>
            </a:r>
            <a:r>
              <a:rPr lang="en-US" sz="1800" b="0" i="0" kern="1200" dirty="0">
                <a:solidFill>
                  <a:schemeClr val="tx1"/>
                </a:solidFill>
                <a:effectLst/>
                <a:latin typeface="Amazon Ember Regular" charset="0"/>
                <a:ea typeface="+mn-ea"/>
                <a:cs typeface="+mn-cs"/>
                <a:sym typeface="Calibri"/>
              </a:rPr>
              <a:t> runs on AWS. </a:t>
            </a:r>
            <a:endParaRPr lang="en-US" sz="1800" b="0" dirty="0">
              <a:solidFill>
                <a:schemeClr val="tx1"/>
              </a:solidFill>
            </a:endParaRPr>
          </a:p>
          <a:p>
            <a:pPr marL="171450" indent="-171450">
              <a:buFont typeface="Arial" panose="020B0604020202020204" pitchFamily="34" charset="0"/>
              <a:buChar char="•"/>
              <a:defRPr sz="1000"/>
            </a:pPr>
            <a:r>
              <a:rPr lang="en-US" sz="1800" b="0" i="0" kern="1200" dirty="0">
                <a:solidFill>
                  <a:schemeClr val="tx1"/>
                </a:solidFill>
                <a:latin typeface="Amazon Ember Regular" charset="0"/>
                <a:ea typeface="+mn-ea"/>
                <a:cs typeface="+mn-cs"/>
                <a:sym typeface="Helvetica"/>
              </a:rPr>
              <a:t>New algorithms are being developed all the time in different frameworks that people want to borrow from, or run in that framework – instead of having to port it themselves to a different framework. So we have dedicated teams for all of the major frameworks so customers have the right tool for the right job.</a:t>
            </a:r>
          </a:p>
          <a:p>
            <a:pPr marL="171450" indent="-171450">
              <a:buFont typeface="Arial" panose="020B0604020202020204" pitchFamily="34" charset="0"/>
              <a:buChar char="•"/>
              <a:defRPr sz="1000"/>
            </a:pPr>
            <a:r>
              <a:rPr lang="en-US" sz="1200" b="0" i="0" kern="1200" dirty="0">
                <a:solidFill>
                  <a:schemeClr val="tx1"/>
                </a:solidFill>
                <a:effectLst/>
                <a:latin typeface="Amazon Ember Regular" charset="0"/>
                <a:ea typeface="+mn-ea"/>
                <a:cs typeface="+mn-cs"/>
              </a:rPr>
              <a:t>AWS provides the broadest and deepest portfolio of ML infrastructure services with a choice of processors and accelerators to meet your unique performance and budget needs. </a:t>
            </a:r>
            <a:r>
              <a:rPr lang="en-US" sz="1200" b="0" i="0" u="none" strike="noStrike" kern="1200" dirty="0">
                <a:solidFill>
                  <a:schemeClr val="tx1"/>
                </a:solidFill>
                <a:effectLst/>
                <a:latin typeface="Amazon Ember Regular" charset="0"/>
                <a:ea typeface="+mn-ea"/>
                <a:cs typeface="+mn-cs"/>
                <a:hlinkClick r:id="rId3"/>
              </a:rPr>
              <a:t>Amazon EC2 P4d instances</a:t>
            </a:r>
            <a:r>
              <a:rPr lang="en-US" sz="1200" b="0" i="0" kern="1200" dirty="0">
                <a:solidFill>
                  <a:schemeClr val="tx1"/>
                </a:solidFill>
                <a:effectLst/>
                <a:latin typeface="Amazon Ember Regular" charset="0"/>
                <a:ea typeface="+mn-ea"/>
                <a:cs typeface="+mn-cs"/>
              </a:rPr>
              <a:t> provide the highest performance for ML training in the cloud with the latest NVIDIA A100 Tensor Core GPUs coupled with first in the cloud 400 Gbps instance networking. P4d instances are deployed in hyper scale clusters, called EC2 </a:t>
            </a:r>
            <a:r>
              <a:rPr lang="en-US" sz="1200" b="0" i="0" kern="1200" dirty="0" err="1">
                <a:solidFill>
                  <a:schemeClr val="tx1"/>
                </a:solidFill>
                <a:effectLst/>
                <a:latin typeface="Amazon Ember Regular" charset="0"/>
                <a:ea typeface="+mn-ea"/>
                <a:cs typeface="+mn-cs"/>
              </a:rPr>
              <a:t>UltraClusters</a:t>
            </a:r>
            <a:r>
              <a:rPr lang="en-US" sz="1200" b="0" i="0" kern="1200" dirty="0">
                <a:solidFill>
                  <a:schemeClr val="tx1"/>
                </a:solidFill>
                <a:effectLst/>
                <a:latin typeface="Amazon Ember Regular" charset="0"/>
                <a:ea typeface="+mn-ea"/>
                <a:cs typeface="+mn-cs"/>
              </a:rPr>
              <a:t>, offering supercomputer-class performance for the most complex ML training jobs. For inference, </a:t>
            </a:r>
            <a:r>
              <a:rPr lang="en-US" sz="1200" b="0" i="0" u="none" strike="noStrike" kern="1200" dirty="0">
                <a:solidFill>
                  <a:schemeClr val="tx1"/>
                </a:solidFill>
                <a:effectLst/>
                <a:latin typeface="Amazon Ember Regular" charset="0"/>
                <a:ea typeface="+mn-ea"/>
                <a:cs typeface="+mn-cs"/>
                <a:hlinkClick r:id="rId4"/>
              </a:rPr>
              <a:t>Amazon EC2 Inf1 instances</a:t>
            </a:r>
            <a:r>
              <a:rPr lang="en-US" sz="1200" b="0" i="0" kern="1200" dirty="0">
                <a:solidFill>
                  <a:schemeClr val="tx1"/>
                </a:solidFill>
                <a:effectLst/>
                <a:latin typeface="Amazon Ember Regular" charset="0"/>
                <a:ea typeface="+mn-ea"/>
                <a:cs typeface="+mn-cs"/>
              </a:rPr>
              <a:t>, powered by AWS </a:t>
            </a:r>
            <a:r>
              <a:rPr lang="en-US" sz="1200" b="0" i="0" kern="1200" dirty="0" err="1">
                <a:solidFill>
                  <a:schemeClr val="tx1"/>
                </a:solidFill>
                <a:effectLst/>
                <a:latin typeface="Amazon Ember Regular" charset="0"/>
                <a:ea typeface="+mn-ea"/>
                <a:cs typeface="+mn-cs"/>
              </a:rPr>
              <a:t>Inferentia</a:t>
            </a:r>
            <a:r>
              <a:rPr lang="en-US" sz="1200" b="0" i="0" kern="1200" dirty="0">
                <a:solidFill>
                  <a:schemeClr val="tx1"/>
                </a:solidFill>
                <a:effectLst/>
                <a:latin typeface="Amazon Ember Regular" charset="0"/>
                <a:ea typeface="+mn-ea"/>
                <a:cs typeface="+mn-cs"/>
              </a:rPr>
              <a:t> chips, provide high performance and lowest cost inference in the cloud.</a:t>
            </a:r>
            <a:endParaRPr lang="en-US" sz="1800" b="0" i="0" kern="1200" dirty="0">
              <a:solidFill>
                <a:schemeClr val="tx1"/>
              </a:solidFill>
              <a:latin typeface="Amazon Ember Regular" charset="0"/>
              <a:ea typeface="+mn-ea"/>
              <a:cs typeface="+mn-cs"/>
              <a:sym typeface="Helvetica"/>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endParaRPr lang="en-US" sz="1800" b="0" i="0" kern="1200" dirty="0">
              <a:solidFill>
                <a:schemeClr val="tx1"/>
              </a:solidFill>
              <a:latin typeface="Amazon Ember Regular" charset="0"/>
              <a:ea typeface="+mn-ea"/>
              <a:cs typeface="+mn-cs"/>
              <a:sym typeface="Helvetica"/>
            </a:endParaRPr>
          </a:p>
          <a:p>
            <a:pPr marL="171450" indent="-171450">
              <a:buFont typeface="Arial" panose="020B0604020202020204" pitchFamily="34" charset="0"/>
              <a:buChar char="•"/>
              <a:defRPr sz="1000"/>
            </a:pPr>
            <a:endParaRPr lang="en-US" sz="1800" b="0" dirty="0">
              <a:solidFill>
                <a:schemeClr val="tx1"/>
              </a:solidFill>
            </a:endParaRPr>
          </a:p>
          <a:p>
            <a:pPr>
              <a:defRPr sz="1000"/>
            </a:pPr>
            <a:endParaRPr lang="en-US" sz="1800" b="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7/9/21 2:50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73291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Organizations are rapidly adopting the use of deep learning to build never seen before applications. Coupled with a rapid increase in model complexity, the cost to build, train and deploy machine learning applications quickly adds up. </a:t>
            </a:r>
          </a:p>
          <a:p>
            <a:pPr marL="171450" indent="-171450">
              <a:buFont typeface="Arial" panose="020B0604020202020204" pitchFamily="34" charset="0"/>
              <a:buChar char="•"/>
            </a:pPr>
            <a:r>
              <a:rPr lang="en-US" dirty="0"/>
              <a:t>Machine learning inference can represent up to 90% of the overall operational costs for running machine learning applications in production</a:t>
            </a:r>
          </a:p>
          <a:p>
            <a:pPr marL="171450" indent="-171450">
              <a:buFont typeface="Arial" panose="020B0604020202020204" pitchFamily="34" charset="0"/>
              <a:buChar char="•"/>
            </a:pPr>
            <a:r>
              <a:rPr lang="en-US">
                <a:hlinkClick r:id="rId3"/>
              </a:rPr>
              <a:t>Amazon EC2 Inf1 instances</a:t>
            </a:r>
            <a:r>
              <a:rPr lang="en-US"/>
              <a:t> deliver high performance and the lowest cost machine learning inference in the cloud. Inf1 instances are built from the ground up to support machine learning inference applications. They feature up to 16 AWS Inferentia chips, high-performance machine learning inference chips designed and built by AWS.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AWS SKO Event 2019</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a:ln>
                  <a:noFill/>
                </a:ln>
                <a:solidFill>
                  <a:srgbClr val="282828"/>
                </a:solidFill>
                <a:effectLst/>
                <a:uLnTx/>
                <a:uFillTx/>
                <a:latin typeface="Amazon Ember" charset="0"/>
                <a:ea typeface="Amazon Ember" charset="0"/>
                <a:cs typeface="Amazon Ember" charset="0"/>
              </a:rPr>
              <a:t>© 2018, Amazon Web Services, Inc. or its Affiliates. All rights reserved.</a:t>
            </a:r>
            <a:endPar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655A7C-8D5E-4798-BF56-0D6BBAC7895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7/9/21 2:50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760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Amazon EC2 P4d instances deliver the highest performance for machine learning (ML) training and high performance computing (HPC) applications in the cloud. P4d instances are powered by the latest NVIDIA A100 Tensor Core GPUs and deliver industry-leading high throughput and low latency networking. </a:t>
            </a:r>
          </a:p>
          <a:p>
            <a:pPr marL="171450" indent="-171450">
              <a:buFont typeface="Arial" panose="020B0604020202020204" pitchFamily="34" charset="0"/>
              <a:buChar char="•"/>
            </a:pPr>
            <a:r>
              <a:rPr lang="en-US" dirty="0"/>
              <a:t>These instances are the first in the cloud to support 400 Gbps instance networking. P4d instances provide up to 60% lower cost to train ML models, including an average of 2.5x better performance for deep learning models compared to previous generation P3 and P3dn instances.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821844-4877-2B45-B2AE-BE09D7C1C5E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118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GB" sz="2800" b="0" i="0" kern="1200" baseline="0" dirty="0">
                <a:solidFill>
                  <a:schemeClr val="tx1"/>
                </a:solidFill>
                <a:latin typeface="Amazon Ember Regular" charset="0"/>
                <a:ea typeface="+mn-ea"/>
                <a:cs typeface="+mn-cs"/>
              </a:rPr>
              <a:t>There’s not that many expert ML practitioners, so if you want ML to be pervasive, you have to make it easier for everyday developers and data scientists to build, train, and tune ML models. </a:t>
            </a:r>
            <a:r>
              <a:rPr lang="en-GB" sz="2800" dirty="0">
                <a:solidFill>
                  <a:schemeClr val="tx1"/>
                </a:solidFill>
              </a:rPr>
              <a:t>And that’s what the middle layer of the stack is for.</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7/9/21 2:50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25</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88922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traditional, on-premises</a:t>
            </a:r>
            <a:r>
              <a:rPr lang="en-US" baseline="0" dirty="0"/>
              <a:t> IT environment, all the physical components required to run business systems were owned, operated, maintained, and housed by the company. A user would connect and log on to the corporate network, and access resources that way. This would include corporate applications, file sharing and storage, etc.</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cloud provides access to the same or similar resources through the internet, as hosted by a cloud services platform. The term itself comes from a time when internet resources or connectivity was often represented by a cloud in diagrams that illustrated connectivity and data 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1425168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31193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sym typeface="Calibri"/>
              </a:rPr>
              <a:t>We built Amazon SageMaker from the ground up to provide every developer and data scientist with the ability to build, train, and deploy ML models quickly and at lower cost by providing the tools required for every step of the ML development lifecycle in one integrated, fully managed service. In fact, we have launched </a:t>
            </a:r>
            <a:r>
              <a:rPr lang="en-US" sz="1200" baseline="0" dirty="0"/>
              <a:t>50+ capabilities in the past year alone, all aimed at making this process easier for our customers. </a:t>
            </a:r>
            <a:endParaRPr lang="en-US" sz="1200" b="0" kern="1200" baseline="0" dirty="0">
              <a:solidFill>
                <a:schemeClr val="tx1"/>
              </a:solidFill>
              <a:effectLst/>
              <a:latin typeface="+mn-lt"/>
              <a:ea typeface="+mn-ea"/>
              <a:cs typeface="+mn-cs"/>
              <a:sym typeface="Calibri"/>
            </a:endParaRPr>
          </a:p>
          <a:p>
            <a:pPr marL="171450" marR="0" lvl="0" indent="-171450" algn="l" defTabSz="311932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baseline="0" dirty="0">
                <a:solidFill>
                  <a:schemeClr val="tx1"/>
                </a:solidFill>
                <a:effectLst/>
                <a:latin typeface="+mn-lt"/>
                <a:ea typeface="+mn-ea"/>
                <a:cs typeface="+mn-cs"/>
                <a:sym typeface="Calibri"/>
              </a:rPr>
              <a:t>And last year we launched Amazon SageMaker Studio to bring this all together in a single pane of glass so that you get access to all your tools in one place.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0738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Amazon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is the most complete, end-to-end service for machine learning. </a:t>
            </a:r>
            <a:r>
              <a:rPr lang="en-US" dirty="0"/>
              <a:t>It is a managed service for data scientists and ML operations teams that helps remove the undifferentiated heavy lifting associated with machine learning, so that you in turn can have more time, resources and energy to focus on your business. </a:t>
            </a:r>
            <a:r>
              <a:rPr lang="en-US" dirty="0" err="1"/>
              <a:t>SageMaker</a:t>
            </a:r>
            <a:r>
              <a:rPr lang="en-US" dirty="0"/>
              <a:t> has a lot of features and a full workbench of capabilities, so I’m going to talk you through 4 main pillars that describe what </a:t>
            </a:r>
            <a:r>
              <a:rPr lang="en-US" dirty="0" err="1"/>
              <a:t>SageMaker</a:t>
            </a:r>
            <a:r>
              <a:rPr lang="en-US" dirty="0"/>
              <a:t> is, and how it gets used. </a:t>
            </a:r>
          </a:p>
          <a:p>
            <a:pPr marL="171450" indent="-171450">
              <a:buFont typeface="Arial" panose="020B0604020202020204" pitchFamily="34" charset="0"/>
              <a:buChar char="•"/>
            </a:pPr>
            <a:r>
              <a:rPr lang="en-US" dirty="0"/>
              <a:t>First off, </a:t>
            </a:r>
            <a:r>
              <a:rPr lang="en-US" dirty="0" err="1"/>
              <a:t>SageMaker</a:t>
            </a:r>
            <a:r>
              <a:rPr lang="en-US" dirty="0"/>
              <a:t> provides users with an integrated workbench of tools brought together in one place through </a:t>
            </a:r>
            <a:r>
              <a:rPr lang="en-US" dirty="0" err="1"/>
              <a:t>SageMaker</a:t>
            </a:r>
            <a:r>
              <a:rPr lang="en-US" dirty="0"/>
              <a:t> Studio. Users can launch </a:t>
            </a:r>
            <a:r>
              <a:rPr lang="en-US" dirty="0" err="1"/>
              <a:t>Jupyter</a:t>
            </a:r>
            <a:r>
              <a:rPr lang="en-US" dirty="0"/>
              <a:t> Notebooks and </a:t>
            </a:r>
            <a:r>
              <a:rPr lang="en-US" dirty="0" err="1"/>
              <a:t>Jupyter</a:t>
            </a:r>
            <a:r>
              <a:rPr lang="en-US" dirty="0"/>
              <a:t> Lab environments instantly through </a:t>
            </a:r>
            <a:r>
              <a:rPr lang="en-US" dirty="0" err="1"/>
              <a:t>SageMaker</a:t>
            </a:r>
            <a:r>
              <a:rPr lang="en-US" dirty="0"/>
              <a:t> Studio. </a:t>
            </a:r>
            <a:r>
              <a:rPr lang="en-US" dirty="0" err="1"/>
              <a:t>SageMaker</a:t>
            </a:r>
            <a:r>
              <a:rPr lang="en-US" dirty="0"/>
              <a:t> also provides complete experiment management, data preparation, and pipeline automation and orchestration to help make data scientists more productive. </a:t>
            </a:r>
          </a:p>
          <a:p>
            <a:pPr marL="171450" indent="-171450">
              <a:buFont typeface="Arial" panose="020B0604020202020204" pitchFamily="34" charset="0"/>
              <a:buChar char="•"/>
            </a:pPr>
            <a:r>
              <a:rPr lang="en-US" dirty="0"/>
              <a:t>Now, if you have used a </a:t>
            </a:r>
            <a:r>
              <a:rPr lang="en-US" dirty="0" err="1"/>
              <a:t>Jupyter</a:t>
            </a:r>
            <a:r>
              <a:rPr lang="en-US" dirty="0"/>
              <a:t> Notebook before, you know that it needs a computing environment to run on. </a:t>
            </a:r>
            <a:r>
              <a:rPr lang="en-US" dirty="0" err="1"/>
              <a:t>SageMaker</a:t>
            </a:r>
            <a:r>
              <a:rPr lang="en-US" dirty="0"/>
              <a:t> provides fully managed servers in the cloud to make this easy for data scientists and developers. But even beyond notebooks, </a:t>
            </a:r>
            <a:r>
              <a:rPr lang="en-US" dirty="0" err="1"/>
              <a:t>SageMaker</a:t>
            </a:r>
            <a:r>
              <a:rPr lang="en-US" dirty="0"/>
              <a:t> provides other managed infrastructure capabilities as well. From distributed training jobs, data processing jobs, and even model hosting, </a:t>
            </a:r>
            <a:r>
              <a:rPr lang="en-US" dirty="0" err="1"/>
              <a:t>SageMaker</a:t>
            </a:r>
            <a:r>
              <a:rPr lang="en-US" dirty="0"/>
              <a:t> takes care of all of the scaling, patching, high availability, etc. associated with building, training and hosting models. </a:t>
            </a:r>
          </a:p>
          <a:p>
            <a:pPr marL="171450" indent="-171450">
              <a:buFont typeface="Arial" panose="020B0604020202020204" pitchFamily="34" charset="0"/>
              <a:buChar char="•"/>
            </a:pPr>
            <a:r>
              <a:rPr lang="en-US" dirty="0"/>
              <a:t>There are tools within </a:t>
            </a:r>
            <a:r>
              <a:rPr lang="en-US" dirty="0" err="1"/>
              <a:t>SageMaker</a:t>
            </a:r>
            <a:r>
              <a:rPr lang="en-US" dirty="0"/>
              <a:t> that help make data scientists more productive. What you’ll see is that this integrated workbench, sitting on managed infrastructure, is also enriched by a huge ecosystem of tools, all purpose-built for ML and designed from the ground up to work together.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24846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As</a:t>
            </a:r>
            <a:r>
              <a:rPr lang="en-US" sz="1200" baseline="0" dirty="0">
                <a:solidFill>
                  <a:schemeClr val="bg1"/>
                </a:solidFill>
              </a:rPr>
              <a:t> mentioned, </a:t>
            </a:r>
            <a:r>
              <a:rPr lang="en-US" sz="1200" dirty="0" err="1">
                <a:solidFill>
                  <a:schemeClr val="bg1"/>
                </a:solidFill>
              </a:rPr>
              <a:t>SageMaker</a:t>
            </a:r>
            <a:r>
              <a:rPr lang="en-US" sz="1200" dirty="0">
                <a:solidFill>
                  <a:schemeClr val="bg1"/>
                </a:solidFill>
              </a:rPr>
              <a:t> is a service with a lot of different features and capabilities in it. We typically talk about those capabilities as falling into four categories: Data preparation, the model build phase, training and tuning, and deployment and management (or hosting).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rPr>
              <a:t>These four categories really address the needs that ML builders have when dealing with each stage of a model’s lifecycle.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856480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dirty="0"/>
              <a:t>Amazon </a:t>
            </a:r>
            <a:r>
              <a:rPr lang="en-US" u="none" dirty="0" err="1"/>
              <a:t>SageMaker</a:t>
            </a:r>
            <a:r>
              <a:rPr lang="en-US" u="none" dirty="0"/>
              <a:t> is the most complete</a:t>
            </a:r>
            <a:r>
              <a:rPr lang="en-US" u="none" baseline="0" dirty="0"/>
              <a:t> end-to-end ML service helping our customer through improved agility, productivity, and cost-effectiveness.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Agility: </a:t>
            </a:r>
            <a:r>
              <a:rPr lang="en-US" sz="1200" kern="1200" dirty="0">
                <a:solidFill>
                  <a:schemeClr val="tx1"/>
                </a:solidFill>
                <a:effectLst/>
                <a:latin typeface="+mn-lt"/>
                <a:ea typeface="+mn-ea"/>
                <a:cs typeface="+mn-cs"/>
              </a:rPr>
              <a:t>Accelerate ML development with 20+ purpose-built tools ranging from Amazon SageMaker Data Wrangler for data preparation to SageMaker Pipelines for workflows, covering the entire ML development lifecycle.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Productivity: </a:t>
            </a:r>
            <a:r>
              <a:rPr lang="en-US" dirty="0"/>
              <a:t>Boost your productivity using Amazon SageMaker Studio, the first IDE designed specifically for ML that brings everything you need for ML  under one unified, visual interface.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u="none" dirty="0"/>
              <a:t>Cost-effectiveness</a:t>
            </a:r>
            <a:r>
              <a:rPr lang="en-US" u="none" dirty="0"/>
              <a:t>: </a:t>
            </a:r>
            <a:r>
              <a:rPr lang="en-US" dirty="0"/>
              <a:t>Eliminate costs of writing custom integration code by leveraging tightly integrated Amazon SageMaker capabilities for data preparation, debugging, training, deployment, and model monitoring.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15522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Amazon SageMaker provides robust IT Ops features across security, workflows, scalability, and orchestration.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B20620A-227D-4A9C-B954-7529B959CAC1}"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455993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kern="1200" dirty="0">
                <a:solidFill>
                  <a:schemeClr val="tx1"/>
                </a:solidFill>
                <a:effectLst/>
                <a:latin typeface="+mn-lt"/>
                <a:ea typeface="+mn-ea"/>
                <a:cs typeface="+mn-cs"/>
              </a:rPr>
              <a:t>Company background: </a:t>
            </a: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National Football League (NFL) has 180 million fans worldwide. About 17 million of those trek out to stadiums each season—which means over 90% of NFL fans are catching the games on TV, online, and mobile. That's why NFL games represented </a:t>
            </a:r>
            <a:r>
              <a:rPr lang="en-US" sz="1200" u="sng" kern="1200" dirty="0">
                <a:solidFill>
                  <a:schemeClr val="tx1"/>
                </a:solidFill>
                <a:effectLst/>
                <a:latin typeface="+mn-lt"/>
                <a:ea typeface="+mn-ea"/>
                <a:cs typeface="+mn-cs"/>
                <a:hlinkClick r:id="rId3"/>
              </a:rPr>
              <a:t>37 of the top 50</a:t>
            </a:r>
            <a:r>
              <a:rPr lang="en-US" sz="1200" kern="1200" dirty="0">
                <a:solidFill>
                  <a:schemeClr val="tx1"/>
                </a:solidFill>
                <a:effectLst/>
                <a:latin typeface="+mn-lt"/>
                <a:ea typeface="+mn-ea"/>
                <a:cs typeface="+mn-cs"/>
              </a:rPr>
              <a:t> highest-rated television broadcasts of 2017.</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Challenge:</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has been keeping game statistics since 1920, and has been showing standard stats for the past several decades such as yards passing, yards rushing, catches, tackles, quarterback sacks, and interceptions. But these stats represent only a tiny fraction of the 2 terabytes of data the league collects every week from 1,500+ hours of play time. They saw the potential to use this data to provide new live predictive stats such as the probability of a pass completion. This required a machine learning solution that can analyze vast amounts of data and make predictions in real time.</a:t>
            </a:r>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Solution</a:t>
            </a:r>
            <a:r>
              <a:rPr lang="en-US" sz="1200" kern="1200" dirty="0">
                <a:solidFill>
                  <a:schemeClr val="tx1"/>
                </a:solidFill>
                <a:effectLst/>
                <a:latin typeface="+mn-lt"/>
                <a:ea typeface="+mn-ea"/>
                <a:cs typeface="+mn-cs"/>
              </a:rPr>
              <a:t>: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teamed up with AWS to transform how football is analyzed, played, coached, and experienced by fans, broadcasters, coaches, and teams. Through RFID tags attached to the players’ shoulder pads and embedded in the game ball, the NFL collects large volumes of tracking data like location, speed, acceleration, and distance traveled, charting individual movements within inches. In 2016, the NFL began working with AWS to leverage their expertise and to accelerate the Next Gen Stats (NGS) program to combine old and new data to provide players and fans with predictive stats about the game in real time. An example stat is the Completion Probability, which is the likelihood of a pass being completed. It’s predicted based on numerous factors, including the receiver’s separation from the nearest defender, the receiver’s location on the field, and the separation of the passer at the time of the throw from the nearest pass rusher.</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 partnership with AWS Professional Services, the Next Gen Stats team created and deployed machine learning models using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These models leverage inputs from traditional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statistics, player tracking data, and player profiles. The models are continuously refined by the Next Gen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Stats team to reflect trends and outcomes during any given season. Once deployed, the machine learning models provide real-time inference during games. To obtain real-time insights, data from the stadiums is streamed to AWS. Once in AWS, the data undergoes over a hundred processing steps in under a second.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As a result of this solution, the NFL is able to produce APIs, create on-screen graphics, give sports announcers unique data points to talk about, and expand their media and team tools.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NFL is also working with AWS machine learning to create the Digital Athlete platform, which will improve player safety, treatment, and ultimately predict and prevent injury. The platform will use a computer simulation model of an NFL player that combines numerous data sources, including NGS data, to help the NFL test different scenarios without risk to athletes. The NFL plans to use machine learning to reduce injuries – leveraging data to understand how head injuries occur, how they can prevent them, and how to design better equipment and rules.</a:t>
            </a:r>
          </a:p>
          <a:p>
            <a:pPr marL="628650" lvl="1" indent="-171450">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Link: </a:t>
            </a:r>
            <a:r>
              <a:rPr lang="en-US" sz="1200" kern="1200" baseline="0" dirty="0">
                <a:solidFill>
                  <a:schemeClr val="tx1"/>
                </a:solidFill>
                <a:latin typeface="Calibri" panose="020F0502020204030204" pitchFamily="34" charset="0"/>
                <a:ea typeface="+mn-ea"/>
                <a:cs typeface="Calibri" panose="020F0502020204030204" pitchFamily="34" charset="0"/>
              </a:rPr>
              <a:t> https://blog.aboutamazon.com/amazon-ai/partnering-with-the-nfl-to-transform-player-health-and-safety </a:t>
            </a:r>
            <a:endParaRPr lang="en-US" sz="1200" i="0" kern="1200" baseline="0" dirty="0">
              <a:solidFill>
                <a:schemeClr val="tx1"/>
              </a:solidFill>
              <a:latin typeface="Calibri" panose="020F0502020204030204" pitchFamily="34" charset="0"/>
              <a:ea typeface="+mn-ea"/>
              <a:cs typeface="Calibri" panose="020F0502020204030204" pitchFamily="34" charset="0"/>
            </a:endParaRP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Why </a:t>
            </a:r>
            <a:r>
              <a:rPr lang="en-US" sz="1200" b="1" kern="1200" dirty="0" err="1">
                <a:solidFill>
                  <a:schemeClr val="tx1"/>
                </a:solidFill>
                <a:effectLst/>
                <a:latin typeface="+mn-lt"/>
                <a:ea typeface="+mn-ea"/>
                <a:cs typeface="+mn-cs"/>
              </a:rPr>
              <a:t>SageMaker</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Next Gen Stats team is lean with just a handful of engineers, who are trained mainly in software development, but not as much in data science. </a:t>
            </a:r>
            <a:r>
              <a:rPr lang="en-US" sz="1200" kern="1200" dirty="0" err="1">
                <a:solidFill>
                  <a:schemeClr val="tx1"/>
                </a:solidFill>
                <a:effectLst/>
                <a:latin typeface="+mn-lt"/>
                <a:ea typeface="+mn-ea"/>
                <a:cs typeface="+mn-cs"/>
              </a:rPr>
              <a:t>SageMaker’s</a:t>
            </a:r>
            <a:r>
              <a:rPr lang="en-US" sz="1200" kern="1200" dirty="0">
                <a:solidFill>
                  <a:schemeClr val="tx1"/>
                </a:solidFill>
                <a:effectLst/>
                <a:latin typeface="+mn-lt"/>
                <a:ea typeface="+mn-ea"/>
                <a:cs typeface="+mn-cs"/>
              </a:rPr>
              <a:t> built-in algorithms and </a:t>
            </a:r>
            <a:r>
              <a:rPr lang="en-US" sz="1200" kern="1200" dirty="0" err="1">
                <a:solidFill>
                  <a:schemeClr val="tx1"/>
                </a:solidFill>
                <a:effectLst/>
                <a:latin typeface="+mn-lt"/>
                <a:ea typeface="+mn-ea"/>
                <a:cs typeface="+mn-cs"/>
              </a:rPr>
              <a:t>Jupyter</a:t>
            </a:r>
            <a:r>
              <a:rPr lang="en-US" sz="1200" kern="1200" dirty="0">
                <a:solidFill>
                  <a:schemeClr val="tx1"/>
                </a:solidFill>
                <a:effectLst/>
                <a:latin typeface="+mn-lt"/>
                <a:ea typeface="+mn-ea"/>
                <a:cs typeface="+mn-cs"/>
              </a:rPr>
              <a:t> Notebook instances allowed the small team to build and publish 20+ stats quickly without having to hire teams of data scientists. </a:t>
            </a:r>
          </a:p>
          <a:p>
            <a:pPr marL="171450" indent="-171450">
              <a:buFont typeface="Arial" panose="020B0604020202020204" pitchFamily="34" charset="0"/>
              <a:buChar char="•"/>
            </a:pPr>
            <a:r>
              <a:rPr lang="en-US" sz="1200" b="1" kern="1200" dirty="0">
                <a:solidFill>
                  <a:schemeClr val="tx1"/>
                </a:solidFill>
                <a:effectLst/>
                <a:latin typeface="+mn-lt"/>
                <a:ea typeface="+mn-ea"/>
                <a:cs typeface="+mn-cs"/>
              </a:rPr>
              <a:t>NFL business outcomes:</a:t>
            </a: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Using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to build, train and run these predictive models helped reduce the time to get to insights from as much as 12 hours to 30 minutes. These insights help fans understand why some passing plays are more difficult than others and provide more meaningful understanding of the game itself. Additionally, these insights can be used by the NFL and its media partners quickly to enhance broadcasts and online content, as well as educate and engage fans inside the stadium. With </a:t>
            </a:r>
            <a:r>
              <a:rPr lang="en-US" sz="1200" kern="1200" dirty="0" err="1">
                <a:solidFill>
                  <a:schemeClr val="tx1"/>
                </a:solidFill>
                <a:effectLst/>
                <a:latin typeface="+mn-lt"/>
                <a:ea typeface="+mn-ea"/>
                <a:cs typeface="+mn-cs"/>
              </a:rPr>
              <a:t>SageMaker</a:t>
            </a:r>
            <a:r>
              <a:rPr lang="en-US" sz="1200" kern="1200" dirty="0">
                <a:solidFill>
                  <a:schemeClr val="tx1"/>
                </a:solidFill>
                <a:effectLst/>
                <a:latin typeface="+mn-lt"/>
                <a:ea typeface="+mn-ea"/>
                <a:cs typeface="+mn-cs"/>
              </a:rPr>
              <a:t>, the NFL didn’t need to hire teams of data scientists to accomplish all this, and could get up and running right away. </a:t>
            </a:r>
          </a:p>
          <a:p>
            <a:pPr marL="171450" lvl="0" indent="-171450">
              <a:buFont typeface="Arial" panose="020B0604020202020204" pitchFamily="34" charset="0"/>
              <a:buChar char="•"/>
            </a:pPr>
            <a:r>
              <a:rPr lang="en-US" b="1" dirty="0">
                <a:latin typeface="Amazon Ember" charset="0"/>
              </a:rPr>
              <a:t>MORE INFO:</a:t>
            </a:r>
          </a:p>
          <a:p>
            <a:pPr marL="628650" lvl="1" indent="-171450">
              <a:buFont typeface="Arial" panose="020B0604020202020204" pitchFamily="34" charset="0"/>
              <a:buChar char="•"/>
            </a:pPr>
            <a:r>
              <a:rPr lang="en-US" dirty="0">
                <a:latin typeface="Amazon Ember" charset="0"/>
              </a:rPr>
              <a:t>https://aws.amazon.com/nextgenstats/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1879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SageMaker provided the team the flexibility to continue to use their existing architecture consisting of open-source tools such as Apache Kafka. With SageMaker, they were able to deploy machine learning models into their existing analytics pipeline without significant changes to the architecture.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172244-F68F-F947-9C07-62659218B42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26029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Challenge:</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To enable this customer-centric structure, Thomson Reuters began a migration project in 2018 to exit 7-9 strategic data centers, and move their data into AWS. During this time, Thomson Reuter’s data scientists started testing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across different business units. Most of these efforts happened in silos, causing technical issues that consumed significant time and resources. </a:t>
            </a:r>
            <a:endParaRPr lang="en-US" sz="1200" b="1"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Solution</a:t>
            </a:r>
            <a:r>
              <a:rPr lang="en-US" sz="1200" b="0" i="0" kern="1200" dirty="0">
                <a:solidFill>
                  <a:schemeClr val="tx1"/>
                </a:solidFill>
                <a:effectLst/>
                <a:latin typeface="Amazon Ember Regular" charset="0"/>
                <a:ea typeface="+mn-ea"/>
                <a:cs typeface="+mn-cs"/>
              </a:rPr>
              <a:t>: </a:t>
            </a:r>
          </a:p>
          <a:p>
            <a:pPr marL="628650" lvl="1"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In early 2019, Thomson Reuters built an internal platform, Secure Content Workspaces (SCW), to enable data scientists and developers across the company to access data in compliance with the company’s security standards. Using SCW with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they were able to eliminate the need for data scientists to deal with data access permissions, network security, user roles, containers, and other challenges associated with building, training, and managing ML models. This allowed the data scientists to focus on their core competencies of data science and analytics instead of managing infrastructure, networking, and data pipelines.</a:t>
            </a:r>
            <a:endParaRPr lang="en-US" dirty="0"/>
          </a:p>
          <a:p>
            <a:pPr marL="17145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Why </a:t>
            </a:r>
            <a:r>
              <a:rPr lang="en-US" sz="1200" b="1" i="0" kern="1200" dirty="0" err="1">
                <a:solidFill>
                  <a:schemeClr val="tx1"/>
                </a:solidFill>
                <a:effectLst/>
                <a:latin typeface="Amazon Ember Regular" charset="0"/>
                <a:ea typeface="+mn-ea"/>
                <a:cs typeface="+mn-cs"/>
              </a:rPr>
              <a:t>SageMaker</a:t>
            </a:r>
            <a:r>
              <a:rPr lang="en-US" sz="1200" b="1" i="0" kern="1200" dirty="0">
                <a:solidFill>
                  <a:schemeClr val="tx1"/>
                </a:solidFill>
                <a:effectLst/>
                <a:latin typeface="Amazon Ember Regular" charset="0"/>
                <a:ea typeface="+mn-ea"/>
                <a:cs typeface="+mn-cs"/>
              </a:rPr>
              <a:t>?</a:t>
            </a:r>
            <a:endParaRPr lang="en-US" sz="1200" b="0" i="0" kern="1200" dirty="0">
              <a:solidFill>
                <a:schemeClr val="tx1"/>
              </a:solidFill>
              <a:effectLst/>
              <a:latin typeface="Amazon Ember Regular" charset="0"/>
              <a:ea typeface="+mn-ea"/>
              <a:cs typeface="+mn-cs"/>
            </a:endParaRPr>
          </a:p>
          <a:p>
            <a:pPr marL="628650" lvl="1" indent="-171450" defTabSz="812760">
              <a:buFont typeface="Arial" panose="020B0604020202020204" pitchFamily="34" charset="0"/>
              <a:buChar char="•"/>
            </a:pPr>
            <a:r>
              <a:rPr lang="en-US" sz="1200" b="0" i="0" kern="1200" dirty="0">
                <a:solidFill>
                  <a:schemeClr val="tx1"/>
                </a:solidFill>
                <a:effectLst/>
                <a:latin typeface="Amazon Ember Regular" charset="0"/>
                <a:ea typeface="+mn-ea"/>
                <a:cs typeface="+mn-cs"/>
              </a:rPr>
              <a:t>Since 2018, AWS has been the preferred cloud provider at Thomson Reuters with the goal to completely migrate from their on-premises data centers to AWS. As they migrated their data to AWS, their data scientists found it easy to use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to securely and readily access large amounts of data for their ML projects. As a result, </a:t>
            </a:r>
            <a:r>
              <a:rPr lang="en-US" sz="1200" dirty="0">
                <a:solidFill>
                  <a:srgbClr val="FFFFFF"/>
                </a:solidFill>
                <a:latin typeface="Amazon Ember"/>
                <a:cs typeface="Amazon Ember Regular" charset="0"/>
              </a:rPr>
              <a:t>Data scientists can experiment at scale with security and compliance with TR policies.  Frictionless access to cloud computing resources ensures intelligent &amp; timely solutions for their customers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33C3A9-5C3E-4F1B-8FAB-A2A2AC053BE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8841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early 2019, Thomson Reuters built an internal platform, Secure Content Workspaces (SCW), to enable data scientists and developers across the company to access data in compliance with the company’s security standards.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SCW with Amazon SageMaker, they were able to eliminate the need for data scientists to deal with data access permissions, network security, user roles, containers, and other challenges associated with building, training, and managing ML models. This allowed the data scientists to focus on their core competencies of data science and analytics instead of managing infrastructure, networking, and data pipelines.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6172244-F68F-F947-9C07-62659218B42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785953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Gartner has released its 2020 Solution Scorecard for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(available for Gartner clients </a:t>
            </a:r>
            <a:r>
              <a:rPr lang="en-US" sz="1200" b="0" i="0" u="sng" kern="1200" dirty="0">
                <a:solidFill>
                  <a:schemeClr val="tx1"/>
                </a:solidFill>
                <a:effectLst/>
                <a:latin typeface="Amazon Ember Regular" charset="0"/>
                <a:ea typeface="+mn-ea"/>
                <a:cs typeface="+mn-cs"/>
                <a:hlinkClick r:id="rId3"/>
              </a:rPr>
              <a:t>here</a:t>
            </a:r>
            <a:r>
              <a:rPr lang="en-US" sz="1200" b="0" i="0" kern="1200" dirty="0">
                <a:solidFill>
                  <a:schemeClr val="tx1"/>
                </a:solidFill>
                <a:effectLst/>
                <a:latin typeface="Amazon Ember Regular" charset="0"/>
                <a:ea typeface="+mn-ea"/>
                <a:cs typeface="+mn-cs"/>
              </a:rPr>
              <a:t>). </a:t>
            </a:r>
            <a:r>
              <a:rPr lang="en-US" sz="1200" b="0" i="1" kern="1200" dirty="0">
                <a:solidFill>
                  <a:schemeClr val="tx1"/>
                </a:solidFill>
                <a:effectLst/>
                <a:latin typeface="Amazon Ember Regular" charset="0"/>
                <a:ea typeface="+mn-ea"/>
                <a:cs typeface="+mn-cs"/>
              </a:rPr>
              <a:t>Gartner subscribers can click </a:t>
            </a:r>
            <a:r>
              <a:rPr lang="en-US" sz="1200" b="0" i="1" u="sng" kern="1200" dirty="0">
                <a:solidFill>
                  <a:schemeClr val="tx1"/>
                </a:solidFill>
                <a:effectLst/>
                <a:latin typeface="Amazon Ember Regular" charset="0"/>
                <a:ea typeface="+mn-ea"/>
                <a:cs typeface="+mn-cs"/>
                <a:hlinkClick r:id="rId4"/>
              </a:rPr>
              <a:t>here </a:t>
            </a:r>
            <a:r>
              <a:rPr lang="en-US" sz="1200" b="0" i="1" kern="1200" dirty="0">
                <a:solidFill>
                  <a:schemeClr val="tx1"/>
                </a:solidFill>
                <a:effectLst/>
                <a:latin typeface="Amazon Ember Regular" charset="0"/>
                <a:ea typeface="+mn-ea"/>
                <a:cs typeface="+mn-cs"/>
              </a:rPr>
              <a:t>to learn more about why we have an Overall Score of 84/100, the highest rating among our peer group. According to Gartner, we met 87% of Gartner’s required criteria, 73% of preferred, and 85% of optional in the Gartner “Solution Scorecard for Amazon </a:t>
            </a:r>
            <a:r>
              <a:rPr lang="en-US" sz="1200" b="0" i="1" kern="1200" dirty="0" err="1">
                <a:solidFill>
                  <a:schemeClr val="tx1"/>
                </a:solidFill>
                <a:effectLst/>
                <a:latin typeface="Amazon Ember Regular" charset="0"/>
                <a:ea typeface="+mn-ea"/>
                <a:cs typeface="+mn-cs"/>
              </a:rPr>
              <a:t>SageMaker</a:t>
            </a:r>
            <a:r>
              <a:rPr lang="en-US" sz="1200" b="0" i="1" kern="1200" dirty="0">
                <a:solidFill>
                  <a:schemeClr val="tx1"/>
                </a:solidFill>
                <a:effectLst/>
                <a:latin typeface="Amazon Ember Regular" charset="0"/>
                <a:ea typeface="+mn-ea"/>
                <a:cs typeface="+mn-cs"/>
              </a:rPr>
              <a:t>, July 2020."</a:t>
            </a:r>
            <a:endParaRPr lang="en-US" sz="1200" b="0" i="0" kern="1200" dirty="0">
              <a:solidFill>
                <a:schemeClr val="tx1"/>
              </a:solidFill>
              <a:effectLst/>
              <a:latin typeface="Amazon Ember Regular" charset="0"/>
              <a:ea typeface="+mn-ea"/>
              <a:cs typeface="+mn-cs"/>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276586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731520" rtl="0" eaLnBrk="1" fontAlgn="auto" latinLnBrk="0" hangingPunct="1">
              <a:lnSpc>
                <a:spcPct val="100000"/>
              </a:lnSpc>
              <a:spcBef>
                <a:spcPts val="0"/>
              </a:spcBef>
              <a:spcAft>
                <a:spcPts val="0"/>
              </a:spcAft>
              <a:buClrTx/>
              <a:buSzTx/>
              <a:buFontTx/>
              <a:buNone/>
              <a:tabLst/>
              <a:defRPr/>
            </a:pPr>
            <a:r>
              <a:rPr lang="en-US" sz="2000" b="0" i="0" kern="1200" dirty="0">
                <a:solidFill>
                  <a:schemeClr val="tx1"/>
                </a:solidFill>
                <a:effectLst/>
                <a:latin typeface="Amazon Ember Regular" charset="0"/>
                <a:ea typeface="+mn-ea"/>
                <a:cs typeface="+mn-cs"/>
              </a:rPr>
              <a:t>Cloud computing provides a simple way to access servers, storage, databases, and a broad set of application services over the internet . A cloud services platform such as Amazon Web Services (AWS) owns and maintains the network-connected hardware (like servers) that you need to run</a:t>
            </a:r>
            <a:r>
              <a:rPr lang="en-US" sz="2000" b="0" i="0" kern="1200" baseline="0" dirty="0">
                <a:solidFill>
                  <a:schemeClr val="tx1"/>
                </a:solidFill>
                <a:effectLst/>
                <a:latin typeface="Amazon Ember Regular" charset="0"/>
                <a:ea typeface="+mn-ea"/>
                <a:cs typeface="+mn-cs"/>
              </a:rPr>
              <a:t> </a:t>
            </a:r>
            <a:r>
              <a:rPr lang="en-US" sz="2000" b="0" i="0" kern="1200" dirty="0">
                <a:solidFill>
                  <a:schemeClr val="tx1"/>
                </a:solidFill>
                <a:effectLst/>
                <a:latin typeface="Amazon Ember Regular" charset="0"/>
                <a:ea typeface="+mn-ea"/>
                <a:cs typeface="+mn-cs"/>
              </a:rPr>
              <a:t>these application services, while you provision virtual servers called </a:t>
            </a:r>
            <a:r>
              <a:rPr lang="en-US" sz="2000" b="0" i="1" kern="1200" dirty="0">
                <a:solidFill>
                  <a:schemeClr val="tx1"/>
                </a:solidFill>
                <a:effectLst/>
                <a:latin typeface="Amazon Ember Regular" charset="0"/>
                <a:ea typeface="+mn-ea"/>
                <a:cs typeface="+mn-cs"/>
              </a:rPr>
              <a:t>instances </a:t>
            </a:r>
            <a:r>
              <a:rPr lang="en-US" sz="2000" b="0" i="0" kern="1200" dirty="0">
                <a:solidFill>
                  <a:schemeClr val="tx1"/>
                </a:solidFill>
                <a:effectLst/>
                <a:latin typeface="Amazon Ember Regular" charset="0"/>
                <a:ea typeface="+mn-ea"/>
                <a:cs typeface="+mn-cs"/>
              </a:rPr>
              <a:t>and use them via a web application.</a:t>
            </a:r>
            <a:endParaRPr lang="en-US" dirty="0"/>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2506914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One company that I want to spend just a moment touching upon, is Lyft. </a:t>
            </a:r>
            <a:br>
              <a:rPr lang="en-US" sz="1200" b="0" i="0" kern="1200" dirty="0">
                <a:solidFill>
                  <a:schemeClr val="tx1"/>
                </a:solidFill>
                <a:effectLst/>
                <a:latin typeface="Amazon Ember Regular" charset="0"/>
                <a:ea typeface="+mn-ea"/>
                <a:cs typeface="+mn-cs"/>
              </a:rPr>
            </a:br>
            <a:endParaRPr lang="en-US" sz="1200" b="1"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Lyft, one of the largest transportation networks in the United States and Canada, launched its Level 5 autonomous vehicle (AV) division in 2017 to develop a self-driving system to help millions of riders. Lyft Level 5 aggregates 10+ terabytes of data a day to train machine learning models for their fleet of autonomous vehicles.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Managing machine learning workloads on their own was becoming time-consuming and expensive.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FFFFFF"/>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FFFFFF"/>
                </a:solidFill>
              </a:rPr>
              <a:t>And, as one of their ML Systems Leads said best, I’ll just quote him directly: </a:t>
            </a:r>
            <a:br>
              <a:rPr lang="en-US" sz="1200" dirty="0">
                <a:solidFill>
                  <a:srgbClr val="FFFFFF"/>
                </a:solidFill>
              </a:rPr>
            </a:br>
            <a:br>
              <a:rPr lang="en-US" sz="1200" dirty="0">
                <a:solidFill>
                  <a:srgbClr val="FFFFFF"/>
                </a:solidFill>
              </a:rPr>
            </a:br>
            <a:r>
              <a:rPr lang="en-US" sz="1200" dirty="0">
                <a:solidFill>
                  <a:srgbClr val="FFFFFF"/>
                </a:solidFill>
              </a:rPr>
              <a:t>“</a:t>
            </a:r>
            <a:r>
              <a:rPr lang="en-US" sz="1200" dirty="0">
                <a:solidFill>
                  <a:schemeClr val="accent1"/>
                </a:solidFill>
              </a:rPr>
              <a:t>Using Amazon SageMaker distributed training, we reduced our model training time from days to couple of hours</a:t>
            </a:r>
            <a:r>
              <a:rPr lang="en-US" sz="1200" dirty="0">
                <a:solidFill>
                  <a:srgbClr val="FFFFFF"/>
                </a:solidFill>
              </a:rPr>
              <a:t>. By standardizing machine learning workloads on AWS, we streamlined our development cycles and reduced costs, ultimately accelerating our mission to deliver self-driving capabilities to our customers.”</a:t>
            </a:r>
            <a:endParaRPr lang="en-US" sz="1200" b="0" i="0" u="none" strike="noStrike" kern="1200" dirty="0">
              <a:solidFill>
                <a:schemeClr val="tx1"/>
              </a:solidFill>
              <a:effectLst/>
              <a:latin typeface="Amazon Ember Regular" charset="0"/>
              <a:ea typeface="+mn-ea"/>
              <a:cs typeface="+mn-cs"/>
            </a:endParaRPr>
          </a:p>
          <a:p>
            <a:endParaRPr lang="en-US" sz="1200" dirty="0">
              <a:effectLst/>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963528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Transition:</a:t>
            </a:r>
            <a:r>
              <a:rPr lang="en-US" b="0" dirty="0">
                <a:effectLst/>
              </a:rPr>
              <a:t> So, Lyft is using SageMaker for distributed training; The NFL is using SageMaker for hosting models to provide better business intelligence to their franchises; Arlo is using SageMaker for low latency inference. Those are just three of literally hundreds of use cases that we commonly see companies using SageMaker for. </a:t>
            </a:r>
            <a:r>
              <a:rPr lang="en-US" sz="1200" kern="1200" dirty="0">
                <a:solidFill>
                  <a:schemeClr val="tx1"/>
                </a:solidFill>
                <a:effectLst/>
                <a:latin typeface="+mn-lt"/>
                <a:ea typeface="+mn-ea"/>
                <a:cs typeface="+mn-cs"/>
              </a:rPr>
              <a:t>Amazon SageMaker is a general-purpose machine learning service that you can use to build, train, and deploy ML models for virtually any use case. </a:t>
            </a:r>
            <a:r>
              <a:rPr lang="en-US" b="0" dirty="0">
                <a:effectLst/>
              </a:rPr>
              <a:t>But what you see here are some of the more common ones.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 Predictive Maintenance</a:t>
            </a:r>
          </a:p>
          <a:p>
            <a:pPr lvl="0"/>
            <a:r>
              <a:rPr lang="en-US" sz="1200" u="sng" kern="1200" dirty="0">
                <a:solidFill>
                  <a:schemeClr val="tx1"/>
                </a:solidFill>
                <a:effectLst/>
                <a:latin typeface="+mn-lt"/>
                <a:ea typeface="+mn-ea"/>
                <a:cs typeface="+mn-cs"/>
                <a:hlinkClick r:id="rId3"/>
              </a:rPr>
              <a:t>Georgia Pacific</a:t>
            </a:r>
            <a:r>
              <a:rPr lang="en-US" sz="1200" kern="1200" dirty="0">
                <a:solidFill>
                  <a:schemeClr val="tx1"/>
                </a:solidFill>
                <a:effectLst/>
                <a:latin typeface="+mn-lt"/>
                <a:ea typeface="+mn-ea"/>
                <a:cs typeface="+mn-cs"/>
              </a:rPr>
              <a:t> uses SageMaker to develop ML models that detect machine issues early. Get started with SageMaker solutions: </a:t>
            </a:r>
            <a:r>
              <a:rPr lang="en-US" sz="1200" u="none" strike="noStrike" kern="1200" dirty="0">
                <a:solidFill>
                  <a:schemeClr val="tx1"/>
                </a:solidFill>
                <a:effectLst/>
                <a:latin typeface="+mn-lt"/>
                <a:ea typeface="+mn-ea"/>
                <a:cs typeface="+mn-cs"/>
                <a:hlinkClick r:id="rId4"/>
              </a:rPr>
              <a:t>P</a:t>
            </a:r>
            <a:r>
              <a:rPr lang="en-US" sz="1200" u="sng" kern="1200" dirty="0">
                <a:solidFill>
                  <a:schemeClr val="tx1"/>
                </a:solidFill>
                <a:effectLst/>
                <a:latin typeface="+mn-lt"/>
                <a:ea typeface="+mn-ea"/>
                <a:cs typeface="+mn-cs"/>
                <a:hlinkClick r:id="rId4"/>
              </a:rPr>
              <a:t>redictive maintenance for industrial equipment</a:t>
            </a:r>
            <a:r>
              <a:rPr lang="en-US" sz="1200" kern="1200" dirty="0">
                <a:solidFill>
                  <a:schemeClr val="tx1"/>
                </a:solidFill>
                <a:effectLst/>
                <a:latin typeface="+mn-lt"/>
                <a:ea typeface="+mn-ea"/>
                <a:cs typeface="+mn-cs"/>
              </a:rPr>
              <a:t> |  </a:t>
            </a:r>
            <a:r>
              <a:rPr lang="en-US" sz="1200" u="sng" kern="1200" dirty="0">
                <a:solidFill>
                  <a:schemeClr val="tx1"/>
                </a:solidFill>
                <a:effectLst/>
                <a:latin typeface="+mn-lt"/>
                <a:ea typeface="+mn-ea"/>
                <a:cs typeface="+mn-cs"/>
                <a:hlinkClick r:id="rId5"/>
              </a:rPr>
              <a:t>Predictive maintenance for vehicle fleet</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Demand Forecasting</a:t>
            </a:r>
          </a:p>
          <a:p>
            <a:pPr lvl="0"/>
            <a:r>
              <a:rPr lang="en-US" sz="1200" u="sng" kern="1200" dirty="0">
                <a:solidFill>
                  <a:schemeClr val="tx1"/>
                </a:solidFill>
                <a:effectLst/>
                <a:latin typeface="+mn-lt"/>
                <a:ea typeface="+mn-ea"/>
                <a:cs typeface="+mn-cs"/>
                <a:hlinkClick r:id="rId6"/>
              </a:rPr>
              <a:t>Advanced Microgrid Solutions</a:t>
            </a:r>
            <a:r>
              <a:rPr lang="en-US" sz="1200" kern="1200" dirty="0">
                <a:solidFill>
                  <a:schemeClr val="tx1"/>
                </a:solidFill>
                <a:effectLst/>
                <a:latin typeface="+mn-lt"/>
                <a:ea typeface="+mn-ea"/>
                <a:cs typeface="+mn-cs"/>
              </a:rPr>
              <a:t> uses SageMaker to forecast energy prices in near real time. Get started with the SageMaker solution: </a:t>
            </a:r>
            <a:r>
              <a:rPr lang="en-US" sz="1200" u="sng" kern="1200" dirty="0">
                <a:solidFill>
                  <a:schemeClr val="tx1"/>
                </a:solidFill>
                <a:effectLst/>
                <a:latin typeface="+mn-lt"/>
                <a:ea typeface="+mn-ea"/>
                <a:cs typeface="+mn-cs"/>
                <a:hlinkClick r:id="rId7"/>
              </a:rPr>
              <a:t>Deep demand forecast</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3/ Fraud Detection</a:t>
            </a:r>
          </a:p>
          <a:p>
            <a:pPr lvl="0"/>
            <a:r>
              <a:rPr lang="en-US" sz="1200" u="sng" kern="1200" dirty="0">
                <a:solidFill>
                  <a:schemeClr val="tx1"/>
                </a:solidFill>
                <a:effectLst/>
                <a:latin typeface="+mn-lt"/>
                <a:ea typeface="+mn-ea"/>
                <a:cs typeface="+mn-cs"/>
                <a:hlinkClick r:id="rId8"/>
              </a:rPr>
              <a:t>Euler Hermes</a:t>
            </a:r>
            <a:r>
              <a:rPr lang="en-US" sz="1200" kern="1200" dirty="0">
                <a:solidFill>
                  <a:schemeClr val="tx1"/>
                </a:solidFill>
                <a:effectLst/>
                <a:latin typeface="+mn-lt"/>
                <a:ea typeface="+mn-ea"/>
                <a:cs typeface="+mn-cs"/>
              </a:rPr>
              <a:t> uses SageMaker to catch suspicious domains. Get started with SageMaker solutions: </a:t>
            </a:r>
            <a:r>
              <a:rPr lang="en-US" sz="1200" u="sng" kern="1200" dirty="0">
                <a:solidFill>
                  <a:schemeClr val="tx1"/>
                </a:solidFill>
                <a:effectLst/>
                <a:latin typeface="+mn-lt"/>
                <a:ea typeface="+mn-ea"/>
                <a:cs typeface="+mn-cs"/>
                <a:hlinkClick r:id="rId9"/>
              </a:rPr>
              <a:t>Fraud detection using transactional data</a:t>
            </a:r>
            <a:r>
              <a:rPr lang="en-US" sz="1200" kern="1200" dirty="0">
                <a:solidFill>
                  <a:schemeClr val="tx1"/>
                </a:solidFill>
                <a:effectLst/>
                <a:latin typeface="+mn-lt"/>
                <a:ea typeface="+mn-ea"/>
                <a:cs typeface="+mn-cs"/>
              </a:rPr>
              <a:t> | </a:t>
            </a:r>
            <a:r>
              <a:rPr lang="en-US" sz="1200" u="sng" kern="1200" dirty="0">
                <a:solidFill>
                  <a:schemeClr val="tx1"/>
                </a:solidFill>
                <a:effectLst/>
                <a:latin typeface="+mn-lt"/>
                <a:ea typeface="+mn-ea"/>
                <a:cs typeface="+mn-cs"/>
                <a:hlinkClick r:id="rId10"/>
              </a:rPr>
              <a:t>Fraud detection using graph neural networks (GNN)</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Credit Risk Prediction</a:t>
            </a:r>
          </a:p>
          <a:p>
            <a:pPr lvl="0"/>
            <a:r>
              <a:rPr lang="en-US" sz="1200" u="sng" kern="1200" dirty="0">
                <a:solidFill>
                  <a:schemeClr val="tx1"/>
                </a:solidFill>
                <a:effectLst/>
                <a:latin typeface="+mn-lt"/>
                <a:ea typeface="+mn-ea"/>
                <a:cs typeface="+mn-cs"/>
                <a:hlinkClick r:id="rId11"/>
              </a:rPr>
              <a:t>Fannie Mae</a:t>
            </a:r>
            <a:r>
              <a:rPr lang="en-US" sz="1200" kern="1200" dirty="0">
                <a:solidFill>
                  <a:schemeClr val="tx1"/>
                </a:solidFill>
                <a:effectLst/>
                <a:latin typeface="+mn-lt"/>
                <a:ea typeface="+mn-ea"/>
                <a:cs typeface="+mn-cs"/>
              </a:rPr>
              <a:t> utilizes SageMaker to develop, evaluate, expand, and improve the models used in everything from assessing the loans it backs to analysis of property values. Get started with the SageMaker solution: </a:t>
            </a:r>
            <a:r>
              <a:rPr lang="en-US" sz="1200" u="sng" kern="1200" dirty="0">
                <a:solidFill>
                  <a:schemeClr val="tx1"/>
                </a:solidFill>
                <a:effectLst/>
                <a:latin typeface="+mn-lt"/>
                <a:ea typeface="+mn-ea"/>
                <a:cs typeface="+mn-cs"/>
                <a:hlinkClick r:id="rId12"/>
              </a:rPr>
              <a:t>Explaining credit decisions with Amazon SageMaker</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5/ Extract and Analyze Data from Documents</a:t>
            </a:r>
          </a:p>
          <a:p>
            <a:pPr lvl="0"/>
            <a:r>
              <a:rPr lang="en-US" sz="1200" b="1" u="sng" kern="1200" dirty="0">
                <a:solidFill>
                  <a:schemeClr val="tx1"/>
                </a:solidFill>
                <a:effectLst/>
                <a:latin typeface="+mn-lt"/>
                <a:ea typeface="+mn-ea"/>
                <a:cs typeface="+mn-cs"/>
                <a:hlinkClick r:id="rId13"/>
              </a:rPr>
              <a:t>Thomson Reuters</a:t>
            </a:r>
            <a:r>
              <a:rPr lang="en-US" sz="1200" b="1" kern="1200" dirty="0">
                <a:solidFill>
                  <a:schemeClr val="tx1"/>
                </a:solidFill>
                <a:effectLst/>
                <a:latin typeface="+mn-lt"/>
                <a:ea typeface="+mn-ea"/>
                <a:cs typeface="+mn-cs"/>
              </a:rPr>
              <a:t> uses SageMaker to create natural language processing capabilities that power their question answering applications. </a:t>
            </a:r>
            <a:r>
              <a:rPr lang="en-US" sz="1200" b="1" u="sng" kern="1200" dirty="0">
                <a:solidFill>
                  <a:schemeClr val="tx1"/>
                </a:solidFill>
                <a:effectLst/>
                <a:latin typeface="+mn-lt"/>
                <a:ea typeface="+mn-ea"/>
                <a:cs typeface="+mn-cs"/>
                <a:hlinkClick r:id="rId14"/>
              </a:rPr>
              <a:t>Get started with this workshop.</a:t>
            </a: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 Computer Vision </a:t>
            </a:r>
          </a:p>
          <a:p>
            <a:pPr lvl="0"/>
            <a:r>
              <a:rPr lang="en-US" sz="1200" u="sng" kern="1200" dirty="0">
                <a:solidFill>
                  <a:schemeClr val="tx1"/>
                </a:solidFill>
                <a:effectLst/>
                <a:latin typeface="+mn-lt"/>
                <a:ea typeface="+mn-ea"/>
                <a:cs typeface="+mn-cs"/>
                <a:hlinkClick r:id="rId15"/>
              </a:rPr>
              <a:t>3M</a:t>
            </a:r>
            <a:r>
              <a:rPr lang="en-US" sz="1200" kern="1200" dirty="0">
                <a:solidFill>
                  <a:schemeClr val="tx1"/>
                </a:solidFill>
                <a:effectLst/>
                <a:latin typeface="+mn-lt"/>
                <a:ea typeface="+mn-ea"/>
                <a:cs typeface="+mn-cs"/>
              </a:rPr>
              <a:t> is using defect detection models built on SageMaker to improve the effectiveness of its quality control processes and move beyond time-consuming manual inspection. </a:t>
            </a:r>
            <a:r>
              <a:rPr lang="en-US" sz="1200" u="sng" kern="1200" dirty="0">
                <a:solidFill>
                  <a:schemeClr val="tx1"/>
                </a:solidFill>
                <a:effectLst/>
                <a:latin typeface="+mn-lt"/>
                <a:ea typeface="+mn-ea"/>
                <a:cs typeface="+mn-cs"/>
                <a:hlinkClick r:id="rId16"/>
              </a:rPr>
              <a:t>Get started with this workshop.</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7/ Autonomous Driving</a:t>
            </a:r>
          </a:p>
          <a:p>
            <a:pPr lvl="0"/>
            <a:r>
              <a:rPr lang="en-US" sz="1200" u="sng" kern="1200" dirty="0">
                <a:solidFill>
                  <a:schemeClr val="tx1"/>
                </a:solidFill>
                <a:effectLst/>
                <a:latin typeface="+mn-lt"/>
                <a:ea typeface="+mn-ea"/>
                <a:cs typeface="+mn-cs"/>
                <a:hlinkClick r:id="rId17"/>
              </a:rPr>
              <a:t>Lyft Level 5</a:t>
            </a:r>
            <a:r>
              <a:rPr lang="en-US" sz="1200" kern="1200" dirty="0">
                <a:solidFill>
                  <a:schemeClr val="tx1"/>
                </a:solidFill>
                <a:effectLst/>
                <a:latin typeface="+mn-lt"/>
                <a:ea typeface="+mn-ea"/>
                <a:cs typeface="+mn-cs"/>
              </a:rPr>
              <a:t> standardized on SageMaker for training and reduced model training times from days to under a couple of hours. </a:t>
            </a:r>
            <a:r>
              <a:rPr lang="en-US" sz="1200" u="sng" kern="1200" dirty="0">
                <a:solidFill>
                  <a:schemeClr val="tx1"/>
                </a:solidFill>
                <a:effectLst/>
                <a:latin typeface="+mn-lt"/>
                <a:ea typeface="+mn-ea"/>
                <a:cs typeface="+mn-cs"/>
                <a:hlinkClick r:id="rId18"/>
              </a:rPr>
              <a:t>Get started with this blog post.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8/ Personalized Recommendations</a:t>
            </a:r>
          </a:p>
          <a:p>
            <a:pPr lvl="0"/>
            <a:r>
              <a:rPr lang="en-US" sz="1200" b="1" u="sng" kern="1200" dirty="0">
                <a:solidFill>
                  <a:schemeClr val="tx1"/>
                </a:solidFill>
                <a:effectLst/>
                <a:latin typeface="+mn-lt"/>
                <a:ea typeface="+mn-ea"/>
                <a:cs typeface="+mn-cs"/>
                <a:hlinkClick r:id="rId19"/>
              </a:rPr>
              <a:t>iHeartRadio</a:t>
            </a:r>
            <a:r>
              <a:rPr lang="en-US" sz="1200" b="1" kern="1200" dirty="0">
                <a:solidFill>
                  <a:schemeClr val="tx1"/>
                </a:solidFill>
                <a:effectLst/>
                <a:latin typeface="+mn-lt"/>
                <a:ea typeface="+mn-ea"/>
                <a:cs typeface="+mn-cs"/>
              </a:rPr>
              <a:t> uses SageMaker to recommend music in real-time to new subscribers. </a:t>
            </a:r>
            <a:r>
              <a:rPr lang="en-US" sz="1200" b="1" u="sng" kern="1200" dirty="0">
                <a:solidFill>
                  <a:schemeClr val="tx1"/>
                </a:solidFill>
                <a:effectLst/>
                <a:latin typeface="+mn-lt"/>
                <a:ea typeface="+mn-ea"/>
                <a:cs typeface="+mn-cs"/>
                <a:hlinkClick r:id="rId20"/>
              </a:rPr>
              <a:t>Get started with this blog post.</a:t>
            </a:r>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9/ Churn Prediction</a:t>
            </a:r>
          </a:p>
          <a:p>
            <a:pPr lvl="0"/>
            <a:r>
              <a:rPr lang="en-US" sz="1200" u="sng" kern="1200" dirty="0">
                <a:solidFill>
                  <a:schemeClr val="tx1"/>
                </a:solidFill>
                <a:effectLst/>
                <a:latin typeface="+mn-lt"/>
                <a:ea typeface="+mn-ea"/>
                <a:cs typeface="+mn-cs"/>
                <a:hlinkClick r:id="rId21"/>
              </a:rPr>
              <a:t>Boostability</a:t>
            </a:r>
            <a:r>
              <a:rPr lang="en-US" sz="1200" kern="1200" dirty="0">
                <a:solidFill>
                  <a:schemeClr val="tx1"/>
                </a:solidFill>
                <a:effectLst/>
                <a:latin typeface="+mn-lt"/>
                <a:ea typeface="+mn-ea"/>
                <a:cs typeface="+mn-cs"/>
              </a:rPr>
              <a:t> uses machine learning on SageMaker to help keep customers engaged. </a:t>
            </a:r>
            <a:r>
              <a:rPr lang="en-US" sz="1200" u="sng" kern="1200" dirty="0">
                <a:solidFill>
                  <a:schemeClr val="tx1"/>
                </a:solidFill>
                <a:effectLst/>
                <a:latin typeface="+mn-lt"/>
                <a:ea typeface="+mn-ea"/>
                <a:cs typeface="+mn-cs"/>
                <a:hlinkClick r:id="rId22"/>
              </a:rPr>
              <a:t>Get started with this example</a:t>
            </a:r>
            <a:r>
              <a:rPr lang="en-US" sz="1200" kern="1200" dirty="0">
                <a:solidFill>
                  <a:schemeClr val="tx1"/>
                </a:solidFill>
                <a:effectLst/>
                <a:latin typeface="+mn-lt"/>
                <a:ea typeface="+mn-ea"/>
                <a:cs typeface="+mn-cs"/>
              </a:rPr>
              <a:t>. </a:t>
            </a:r>
          </a:p>
          <a:p>
            <a:endParaRPr lang="en-US" b="0" dirty="0">
              <a:effectLst/>
            </a:endParaRPr>
          </a:p>
          <a:p>
            <a:r>
              <a:rPr lang="en-US" b="0" dirty="0">
                <a:effectLst/>
              </a:rPr>
              <a:t>===== Interaction Opportunity =====</a:t>
            </a:r>
          </a:p>
          <a:p>
            <a:r>
              <a:rPr lang="en-US" b="0" dirty="0">
                <a:effectLst/>
              </a:rPr>
              <a:t>Can I pause here to learn more about what use cases you are considering using SageMaker for? </a:t>
            </a:r>
            <a:br>
              <a:rPr lang="en-US" b="0" dirty="0">
                <a:effectLst/>
              </a:rPr>
            </a:br>
            <a:br>
              <a:rPr lang="en-US" b="0" dirty="0">
                <a:effectLst/>
              </a:rPr>
            </a:b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97368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defRPr sz="1000"/>
            </a:pPr>
            <a:r>
              <a:rPr lang="en-US" sz="2800" b="0" dirty="0">
                <a:solidFill>
                  <a:schemeClr val="tx1"/>
                </a:solidFill>
              </a:rPr>
              <a:t>Now, at the top of the stack, we serve developers and companies who want to add solution-oriented intelligence to their applications through an API call rather than developing and training their own models in </a:t>
            </a:r>
            <a:r>
              <a:rPr lang="en-US" sz="2800" b="0" dirty="0" err="1">
                <a:solidFill>
                  <a:schemeClr val="tx1"/>
                </a:solidFill>
              </a:rPr>
              <a:t>SageMaker</a:t>
            </a:r>
            <a:r>
              <a:rPr lang="en-US" sz="2800" b="0" dirty="0">
                <a:solidFill>
                  <a:schemeClr val="tx1"/>
                </a:solidFill>
              </a:rPr>
              <a:t>. And we have a lot of services in this area</a:t>
            </a:r>
            <a:r>
              <a:rPr lang="en-US" sz="2800" b="0" baseline="0" dirty="0">
                <a:solidFill>
                  <a:schemeClr val="tx1"/>
                </a:solidFill>
              </a:rPr>
              <a:t> to address your needs, including industry specific services.</a:t>
            </a:r>
          </a:p>
          <a:p>
            <a:pPr marL="171450" indent="-171450">
              <a:buFont typeface="Arial" panose="020B0604020202020204" pitchFamily="34" charset="0"/>
              <a:buChar char="•"/>
              <a:defRPr sz="1000"/>
            </a:pPr>
            <a:r>
              <a:rPr lang="en-US" sz="2800" b="0" baseline="0" dirty="0">
                <a:solidFill>
                  <a:schemeClr val="tx1"/>
                </a:solidFill>
              </a:rPr>
              <a:t>Industrial AI services are designed to help our customers in </a:t>
            </a:r>
            <a:r>
              <a:rPr lang="en-US" sz="2800" b="0" i="0" kern="1200" dirty="0">
                <a:solidFill>
                  <a:schemeClr val="tx1"/>
                </a:solidFill>
                <a:effectLst/>
                <a:latin typeface="Amazon Ember Regular" charset="0"/>
                <a:ea typeface="+mn-ea"/>
                <a:cs typeface="+mn-cs"/>
              </a:rPr>
              <a:t>manufacturing, agriculture, energy, or other heavy industries</a:t>
            </a:r>
            <a:r>
              <a:rPr lang="en-US" sz="2800" b="0" i="0" kern="1200" baseline="0" dirty="0">
                <a:solidFill>
                  <a:schemeClr val="tx1"/>
                </a:solidFill>
                <a:effectLst/>
                <a:latin typeface="Amazon Ember Regular" charset="0"/>
                <a:ea typeface="+mn-ea"/>
                <a:cs typeface="+mn-cs"/>
              </a:rPr>
              <a:t>.  Amazon </a:t>
            </a:r>
            <a:r>
              <a:rPr lang="en-US" sz="2800" b="0" i="0" kern="1200" dirty="0" err="1">
                <a:solidFill>
                  <a:schemeClr val="tx1"/>
                </a:solidFill>
                <a:effectLst/>
                <a:latin typeface="Amazon Ember Regular" charset="0"/>
                <a:ea typeface="+mn-ea"/>
                <a:cs typeface="+mn-cs"/>
              </a:rPr>
              <a:t>HealthLake</a:t>
            </a:r>
            <a:r>
              <a:rPr lang="en-US" sz="2800" b="0" i="0" kern="1200" baseline="0" dirty="0">
                <a:solidFill>
                  <a:schemeClr val="tx1"/>
                </a:solidFill>
                <a:effectLst/>
                <a:latin typeface="Amazon Ember Regular" charset="0"/>
                <a:ea typeface="+mn-ea"/>
                <a:cs typeface="+mn-cs"/>
              </a:rPr>
              <a:t> is specifically made for our health care and life sciences customers.</a:t>
            </a:r>
            <a:endParaRPr lang="en-US" sz="2800" b="0" dirty="0">
              <a:solidFill>
                <a:schemeClr val="tx1"/>
              </a:solidFill>
            </a:endParaRPr>
          </a:p>
          <a:p>
            <a:pPr marL="171450" indent="-171450">
              <a:buFont typeface="Arial" panose="020B0604020202020204" pitchFamily="34" charset="0"/>
              <a:buChar char="•"/>
              <a:defRPr sz="1000"/>
            </a:pPr>
            <a:r>
              <a:rPr lang="en-US" sz="2800" b="0" dirty="0">
                <a:solidFill>
                  <a:schemeClr val="tx1"/>
                </a:solidFill>
              </a:rPr>
              <a:t>Vision (</a:t>
            </a:r>
            <a:r>
              <a:rPr lang="en-US" sz="2800" b="0" dirty="0" err="1">
                <a:solidFill>
                  <a:schemeClr val="tx1"/>
                </a:solidFill>
              </a:rPr>
              <a:t>Rek</a:t>
            </a:r>
            <a:r>
              <a:rPr lang="en-US" sz="2800" b="0" dirty="0">
                <a:solidFill>
                  <a:schemeClr val="tx1"/>
                </a:solidFill>
              </a:rPr>
              <a:t> Image and video) “tell me what’s in this image,” “which celebrities are in this image,” and, “is this image safe for work?”</a:t>
            </a:r>
          </a:p>
          <a:p>
            <a:pPr marL="171450" indent="-171450">
              <a:buFont typeface="Arial" panose="020B0604020202020204" pitchFamily="34" charset="0"/>
              <a:buChar char="•"/>
              <a:defRPr sz="1000"/>
            </a:pPr>
            <a:r>
              <a:rPr lang="en-US" sz="2800" b="0" dirty="0">
                <a:solidFill>
                  <a:schemeClr val="tx1"/>
                </a:solidFill>
              </a:rPr>
              <a:t>Speech – (Polly, Transcribe) – If you want to turn text into speech we have Polly, and if you want to transcribe audio we have Transcribe</a:t>
            </a:r>
          </a:p>
          <a:p>
            <a:pPr marL="171450" indent="-171450">
              <a:buFont typeface="Arial" panose="020B0604020202020204" pitchFamily="34" charset="0"/>
              <a:buChar char="•"/>
              <a:defRPr sz="1000"/>
            </a:pPr>
            <a:r>
              <a:rPr lang="en-US" sz="2800" b="0" dirty="0">
                <a:solidFill>
                  <a:schemeClr val="tx1"/>
                </a:solidFill>
              </a:rPr>
              <a:t>Text (translate, comprehend, </a:t>
            </a:r>
            <a:r>
              <a:rPr lang="en-US" sz="2800" b="0" dirty="0" err="1">
                <a:solidFill>
                  <a:schemeClr val="tx1"/>
                </a:solidFill>
              </a:rPr>
              <a:t>textract</a:t>
            </a:r>
            <a:r>
              <a:rPr lang="en-US" sz="2800" b="0" dirty="0">
                <a:solidFill>
                  <a:schemeClr val="tx1"/>
                </a:solidFill>
              </a:rPr>
              <a:t>) – If you want to translate text to different languages we have translate, and if you want to understand what’s being said in those translated corpuses of text you have Comprehend, if you want to extract text from documents using OCR++, you have </a:t>
            </a:r>
            <a:r>
              <a:rPr lang="en-US" sz="2800" b="0" dirty="0" err="1">
                <a:solidFill>
                  <a:schemeClr val="tx1"/>
                </a:solidFill>
              </a:rPr>
              <a:t>Textract</a:t>
            </a:r>
            <a:r>
              <a:rPr lang="en-US" sz="2800" b="0" dirty="0">
                <a:solidFill>
                  <a:schemeClr val="tx1"/>
                </a:solidFill>
              </a:rPr>
              <a:t>.</a:t>
            </a:r>
          </a:p>
          <a:p>
            <a:pPr marL="171450" indent="-171450">
              <a:buFont typeface="Arial" panose="020B0604020202020204" pitchFamily="34" charset="0"/>
              <a:buChar char="•"/>
              <a:defRPr sz="1000"/>
            </a:pPr>
            <a:r>
              <a:rPr lang="en-US" sz="2800" b="0" dirty="0">
                <a:solidFill>
                  <a:schemeClr val="tx1"/>
                </a:solidFill>
              </a:rPr>
              <a:t>Then you have the things which Amazon is relatively famous for. Alexa and chatbots with Lex, personalization, and forecasting</a:t>
            </a:r>
          </a:p>
          <a:p>
            <a:pPr marL="171450" indent="-171450">
              <a:buFont typeface="Arial" panose="020B0604020202020204" pitchFamily="34" charset="0"/>
              <a:buChar char="•"/>
              <a:defRPr sz="1000"/>
            </a:pPr>
            <a:r>
              <a:rPr lang="en-US" sz="2800" b="0" dirty="0">
                <a:solidFill>
                  <a:schemeClr val="tx1"/>
                </a:solidFill>
              </a:rPr>
              <a:t> Customers have asked us to continue to consider adding services around areas where we have a lot of experience and data from our consumer business…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sz="1000"/>
            </a:pPr>
            <a:r>
              <a:rPr lang="en-US" sz="2800" dirty="0"/>
              <a:t>Amazon Fraud Detector, a new fraud management service for detecting online identify and payment fraud in real-time. No machine learning experience required.</a:t>
            </a:r>
          </a:p>
          <a:p>
            <a:pPr marL="171450" indent="-171450" defTabSz="4812492">
              <a:buFont typeface="Arial" panose="020B0604020202020204" pitchFamily="34" charset="0"/>
              <a:buChar char="•"/>
              <a:defRPr/>
            </a:pPr>
            <a:r>
              <a:rPr lang="en-US" sz="2800" dirty="0">
                <a:solidFill>
                  <a:schemeClr val="tx1"/>
                </a:solidFill>
              </a:rPr>
              <a:t>Amazon </a:t>
            </a:r>
            <a:r>
              <a:rPr lang="en-US" sz="2800" dirty="0" err="1">
                <a:solidFill>
                  <a:schemeClr val="tx1"/>
                </a:solidFill>
              </a:rPr>
              <a:t>CodeGuru</a:t>
            </a:r>
            <a:r>
              <a:rPr lang="en-US" sz="2800" dirty="0">
                <a:solidFill>
                  <a:schemeClr val="tx1"/>
                </a:solidFill>
              </a:rPr>
              <a:t>, a new machine learning service to automate code reviews </a:t>
            </a:r>
            <a:r>
              <a:rPr lang="en-US" sz="2800" b="0" dirty="0">
                <a:solidFill>
                  <a:schemeClr val="tx1"/>
                </a:solidFill>
              </a:rPr>
              <a:t>and identify your most expensive line of code. And we launched Amazon DevOps Guru, which helps identify application errors and fixes</a:t>
            </a:r>
          </a:p>
          <a:p>
            <a:pPr marL="171450" indent="-171450" defTabSz="4812492">
              <a:buFont typeface="Arial" panose="020B0604020202020204" pitchFamily="34" charset="0"/>
              <a:buChar char="•"/>
              <a:defRPr/>
            </a:pPr>
            <a:r>
              <a:rPr lang="en-US" sz="2800" dirty="0"/>
              <a:t>Contact Lens for Amazon Connect</a:t>
            </a:r>
            <a:r>
              <a:rPr lang="en-US" sz="2800" baseline="0" dirty="0"/>
              <a:t> </a:t>
            </a:r>
            <a:r>
              <a:rPr lang="en-US" sz="2800" dirty="0"/>
              <a:t>provides machine learning powered contact center analytics for Amazon Connect. And</a:t>
            </a:r>
            <a:r>
              <a:rPr lang="en-US" sz="2800" baseline="0" dirty="0"/>
              <a:t> Voice ID, </a:t>
            </a:r>
            <a:r>
              <a:rPr lang="en-US" sz="1800" b="0" i="0" kern="1200" baseline="0" dirty="0">
                <a:solidFill>
                  <a:schemeClr val="tx1"/>
                </a:solidFill>
                <a:effectLst/>
                <a:latin typeface="Amazon Ember Regular" charset="0"/>
                <a:ea typeface="+mn-ea"/>
                <a:cs typeface="+mn-cs"/>
              </a:rPr>
              <a:t>m</a:t>
            </a:r>
            <a:r>
              <a:rPr lang="en-US" sz="1800" b="0" i="0" kern="1200" dirty="0">
                <a:solidFill>
                  <a:schemeClr val="tx1"/>
                </a:solidFill>
                <a:effectLst/>
                <a:latin typeface="Amazon Ember Regular" charset="0"/>
                <a:ea typeface="+mn-ea"/>
                <a:cs typeface="+mn-cs"/>
              </a:rPr>
              <a:t>achine learning-based caller authentication.</a:t>
            </a:r>
            <a:endParaRPr lang="en-US" sz="2800" dirty="0"/>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Amazon Kendra, a new service which reinvents enterprise search with machine learning.</a:t>
            </a:r>
          </a:p>
          <a:p>
            <a:pPr marL="171450" marR="0" lvl="0" indent="-171450" algn="l" defTabSz="481249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t>We also recently announced a suite of services for industrial sectors including computer</a:t>
            </a:r>
            <a:r>
              <a:rPr lang="en-US" sz="2800" baseline="0" dirty="0"/>
              <a:t> vision at the edge, predictive maintenance, and automated visual inspection. </a:t>
            </a:r>
            <a:endParaRPr lang="en-US" sz="2800" dirty="0"/>
          </a:p>
          <a:p>
            <a:pPr marL="171450" indent="-171450" defTabSz="4812492">
              <a:buFont typeface="Arial" panose="020B0604020202020204" pitchFamily="34" charset="0"/>
              <a:buChar char="•"/>
              <a:defRPr/>
            </a:pPr>
            <a:r>
              <a:rPr lang="en-US" sz="2800" b="0" dirty="0">
                <a:solidFill>
                  <a:schemeClr val="tx1"/>
                </a:solidFill>
              </a:rPr>
              <a:t>Let’s talk through some examples.</a:t>
            </a:r>
          </a:p>
          <a:p>
            <a:pPr defTabSz="4812492">
              <a:defRPr/>
            </a:pPr>
            <a:endParaRPr lang="en-US" sz="2800" dirty="0">
              <a:solidFill>
                <a:schemeClr val="tx1"/>
              </a:solidFill>
            </a:endParaRP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p>
        </p:txBody>
      </p:sp>
      <p:sp>
        <p:nvSpPr>
          <p:cNvPr id="5" name="Footer Placeholder 4"/>
          <p:cNvSpPr>
            <a:spLocks noGrp="1"/>
          </p:cNvSpPr>
          <p:nvPr>
            <p:ph type="ftr" sz="quarter" idx="11"/>
          </p:nvPr>
        </p:nvSpPr>
        <p:spPr/>
        <p:txBody>
          <a:bodyPr/>
          <a:lstStyle/>
          <a:p>
            <a:pPr marL="0" marR="0" lvl="0" indent="0" algn="l" defTabSz="111799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CB2B48D1-36ED-4AD4-84A5-85324654379A}" type="datetime8">
              <a:rPr kumimoji="0" lang="en-US" sz="13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7/9/21 2:50 AM</a:t>
            </a:fld>
            <a:endParaRPr kumimoji="0" lang="en-US" sz="13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8893697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number of NLP tools available to customers. These tools can perform NLP functions such as identify entities, classify documents, and extract parts of speech from sentences. Even if open source or free, these tools or solutions come at a cost. In most cases, users need to know machine learning to be able to understand how the tools work. </a:t>
            </a:r>
          </a:p>
          <a:p>
            <a:pPr marL="171450" indent="-171450">
              <a:buFont typeface="Arial" panose="020B0604020202020204" pitchFamily="34" charset="0"/>
              <a:buChar char="•"/>
            </a:pPr>
            <a:r>
              <a:rPr lang="en-US" dirty="0"/>
              <a:t>First, they need to know what kind of training data they need to be able to train their own NLP models. </a:t>
            </a:r>
          </a:p>
          <a:p>
            <a:pPr marL="171450" indent="-171450">
              <a:buFont typeface="Arial" panose="020B0604020202020204" pitchFamily="34" charset="0"/>
              <a:buChar char="•"/>
            </a:pPr>
            <a:r>
              <a:rPr lang="en-US" dirty="0"/>
              <a:t>Then they need to collect data to train models. When training models from scratch, they need to collect thousands of examples to train models. Most customers find this step challenging as the quality of training data decides the accuracy of trained models. </a:t>
            </a:r>
          </a:p>
          <a:p>
            <a:pPr marL="171450" indent="-171450">
              <a:buFont typeface="Arial" panose="020B0604020202020204" pitchFamily="34" charset="0"/>
              <a:buChar char="•"/>
            </a:pPr>
            <a:r>
              <a:rPr lang="en-US" dirty="0"/>
              <a:t>Training models is not a single step process. Customers need to run multiple iterations, tweaking training data, modifying models, identifying algorithms that are more accurate for their data in each step. Again, each of these steps requires them to know machine learning.</a:t>
            </a:r>
          </a:p>
          <a:p>
            <a:pPr marL="171450" indent="-171450">
              <a:buFont typeface="Arial" panose="020B0604020202020204" pitchFamily="34" charset="0"/>
              <a:buChar char="•"/>
            </a:pPr>
            <a:r>
              <a:rPr lang="en-US" dirty="0"/>
              <a:t>Finally, when they have models in production, they need to ensure they continue to be relevant and accurate. As data changes, models tend to drift. Detecting sentiment in text becomes challenging as people derive new ways and choice of words to express their emotions. Organizations need to continuously collect new data and feed it into their models on a regular basis.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business users and developers who are not data scientists, using NLP can become a daunting task. However, most of the use cases that need NLP do not need customers to build their own NLP models from scratch. They can use models that are pre-trained for their use cases and that offer simple API interfaces to use NLP. Amazon Comprehend does just that.</a:t>
            </a:r>
          </a:p>
        </p:txBody>
      </p:sp>
      <p:sp>
        <p:nvSpPr>
          <p:cNvPr id="4" name="Slide Number Placeholder 3"/>
          <p:cNvSpPr>
            <a:spLocks noGrp="1"/>
          </p:cNvSpPr>
          <p:nvPr>
            <p:ph type="sldNum" sz="quarter" idx="5"/>
          </p:nvPr>
        </p:nvSpPr>
        <p:spPr/>
        <p:txBody>
          <a:bodyPr/>
          <a:lstStyle/>
          <a:p>
            <a:fld id="{69C3F2ED-74C5-7D4F-8560-0CC253E9A436}" type="slidenum">
              <a:rPr lang="en-US" smtClean="0"/>
              <a:pPr/>
              <a:t>40</a:t>
            </a:fld>
            <a:endParaRPr lang="en-US"/>
          </a:p>
        </p:txBody>
      </p:sp>
    </p:spTree>
    <p:extLst>
      <p:ext uri="{BB962C8B-B14F-4D97-AF65-F5344CB8AC3E}">
        <p14:creationId xmlns:p14="http://schemas.microsoft.com/office/powerpoint/2010/main" val="42619676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Amazon Comprehend is </a:t>
            </a:r>
            <a:r>
              <a:rPr lang="en-US" sz="1200" dirty="0">
                <a:solidFill>
                  <a:schemeClr val="accent1"/>
                </a:solidFill>
              </a:rPr>
              <a:t>a fully managed and continuously trained service that discovers insights and relationships in text using machine learning. Launched in 2017, Amazon Comprehend provides simple APIs that any developer can use to process text in many languages including English, French, Japanese, Chinese (simplified and traditional) and more.</a:t>
            </a:r>
          </a:p>
          <a:p>
            <a:endParaRPr lang="en-US"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41</a:t>
            </a:fld>
            <a:endParaRPr lang="en-US"/>
          </a:p>
        </p:txBody>
      </p:sp>
    </p:spTree>
    <p:extLst>
      <p:ext uri="{BB962C8B-B14F-4D97-AF65-F5344CB8AC3E}">
        <p14:creationId xmlns:p14="http://schemas.microsoft.com/office/powerpoint/2010/main" val="35070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mazon Ember Regular" charset="0"/>
                <a:ea typeface="+mn-ea"/>
                <a:cs typeface="+mn-cs"/>
              </a:rPr>
              <a:t>Amazon Comprehend has pre-trained models that identify entities such as places, people, brands, or events; determine the language of the text; extract key phrases; understand how positive or negative the sentiment of text is; and automatically organize a collection of text files by topic.  </a:t>
            </a: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However, customers have data that contains text that is very specific to their organization or business. They could have specific product names or document types. Therefore customers can train Comprehend to extract customer-specific entities or to assign specific labels to documents.</a:t>
            </a:r>
          </a:p>
          <a:p>
            <a:endParaRPr lang="en-US" sz="1200" b="0" i="0" kern="1200" dirty="0">
              <a:solidFill>
                <a:schemeClr val="tx1"/>
              </a:solidFill>
              <a:effectLst/>
              <a:latin typeface="Amazon Ember Regular" charset="0"/>
              <a:ea typeface="+mn-ea"/>
              <a:cs typeface="+mn-cs"/>
            </a:endParaRPr>
          </a:p>
          <a:p>
            <a:r>
              <a:rPr lang="en-US" sz="1200" b="0" i="0" u="none" strike="noStrike" kern="1200" dirty="0">
                <a:solidFill>
                  <a:schemeClr val="tx1"/>
                </a:solidFill>
                <a:effectLst/>
                <a:latin typeface="Amazon Ember Regular" charset="0"/>
                <a:ea typeface="+mn-ea"/>
                <a:cs typeface="+mn-cs"/>
              </a:rPr>
              <a:t>Vision Critical provides a customer relationship intelligence software that enable large enterprises to be fast, responsive, and customer-centric. By integrating with Amazon Comprehend’s sentiment analysis, their platform turns qualitative customer feedback into actionable insight, determining whether their feedback is positive, negative, or neutral at over 90% accuracy.</a:t>
            </a:r>
            <a:endParaRPr lang="en-US" sz="1200" b="0" i="0" kern="1200" dirty="0">
              <a:solidFill>
                <a:schemeClr val="tx1"/>
              </a:solidFill>
              <a:effectLst/>
              <a:latin typeface="Amazon Ember Regular" charset="0"/>
              <a:ea typeface="+mn-ea"/>
              <a:cs typeface="+mn-cs"/>
            </a:endParaRPr>
          </a:p>
          <a:p>
            <a:endParaRPr lang="en-US" sz="1200" b="0" i="0" kern="1200" dirty="0">
              <a:solidFill>
                <a:schemeClr val="tx1"/>
              </a:solidFill>
              <a:effectLst/>
              <a:latin typeface="Amazon Ember Regular"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Amazon Ember Regular" charset="0"/>
                <a:ea typeface="+mn-ea"/>
                <a:cs typeface="+mn-cs"/>
              </a:rPr>
              <a:t>LexisNexis uses Comprehend’s custom entities recognition models </a:t>
            </a:r>
            <a:r>
              <a:rPr lang="en-US" sz="1200" b="0" i="0" u="none" strike="noStrike" kern="1200" dirty="0">
                <a:solidFill>
                  <a:schemeClr val="tx1"/>
                </a:solidFill>
                <a:effectLst/>
                <a:latin typeface="Amazon Ember Regular" charset="0"/>
                <a:ea typeface="+mn-ea"/>
                <a:cs typeface="+mn-cs"/>
              </a:rPr>
              <a:t>to discover insights from legal documents</a:t>
            </a:r>
            <a:r>
              <a:rPr lang="en-US" sz="1200" b="0" i="0" kern="1200" baseline="0" dirty="0">
                <a:solidFill>
                  <a:schemeClr val="tx1"/>
                </a:solidFill>
                <a:effectLst/>
                <a:latin typeface="Amazon Ember Regular" charset="0"/>
                <a:ea typeface="+mn-ea"/>
                <a:cs typeface="+mn-cs"/>
              </a:rPr>
              <a:t>. </a:t>
            </a:r>
            <a:r>
              <a:rPr lang="en-US" sz="1200" b="0" i="0" u="none" strike="noStrike" kern="1200" dirty="0">
                <a:solidFill>
                  <a:schemeClr val="tx1"/>
                </a:solidFill>
                <a:effectLst/>
                <a:latin typeface="Amazon Ember Regular" charset="0"/>
                <a:ea typeface="+mn-ea"/>
                <a:cs typeface="+mn-cs"/>
              </a:rPr>
              <a:t>Entities such as judge and attorney, can be identified quickly from over 200 million documents at above 92% accuracy.</a:t>
            </a:r>
          </a:p>
          <a:p>
            <a:endParaRPr lang="en-US" sz="1200" b="0" i="0" kern="1200" dirty="0">
              <a:solidFill>
                <a:schemeClr val="tx1"/>
              </a:solidFill>
              <a:effectLst/>
              <a:latin typeface="Amazon Ember Regular" charset="0"/>
              <a:ea typeface="+mn-ea"/>
              <a:cs typeface="+mn-cs"/>
            </a:endParaRPr>
          </a:p>
          <a:p>
            <a:endParaRPr lang="en-US" dirty="0"/>
          </a:p>
          <a:p>
            <a:endParaRPr lang="en-US" sz="1200" kern="1200" dirty="0">
              <a:solidFill>
                <a:schemeClr val="tx1"/>
              </a:solidFill>
              <a:effectLst/>
              <a:latin typeface="+mn-lt"/>
              <a:ea typeface="+mn-ea"/>
              <a:cs typeface="+mn-cs"/>
            </a:endParaRPr>
          </a:p>
          <a:p>
            <a:endParaRPr lang="en-US" sz="1200" b="0" i="0" kern="1200" dirty="0">
              <a:solidFill>
                <a:schemeClr val="tx1"/>
              </a:solidFill>
              <a:effectLst/>
              <a:latin typeface="Amazon Ember Regular"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790BB667-5E29-4928-9295-24B4AE54BFF5}" type="slidenum">
              <a:rPr lang="en-US" smtClean="0"/>
              <a:t>42</a:t>
            </a:fld>
            <a:endParaRPr lang="en-US" dirty="0"/>
          </a:p>
        </p:txBody>
      </p:sp>
    </p:spTree>
    <p:extLst>
      <p:ext uri="{BB962C8B-B14F-4D97-AF65-F5344CB8AC3E}">
        <p14:creationId xmlns:p14="http://schemas.microsoft.com/office/powerpoint/2010/main" val="33906052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FINRA is a not-for-profit organization authorized by Congress to protect America’s investors by making sure the broker-dealer industry operates fairly and honestly. </a:t>
            </a:r>
          </a:p>
          <a:p>
            <a:pPr marL="171450" indent="-171450">
              <a:buFont typeface="Arial" panose="020B0604020202020204" pitchFamily="34" charset="0"/>
              <a:buChar char="•"/>
            </a:pPr>
            <a:r>
              <a:rPr lang="en-US" dirty="0"/>
              <a:t>FINRA receives millions of documents with unstructured data to support investigative, examination, and compliance processes. Previously, investigators and examiners had to manually go through documents page by page to find what they needed. </a:t>
            </a:r>
          </a:p>
          <a:p>
            <a:pPr marL="171450" indent="-171450">
              <a:buFont typeface="Arial" panose="020B0604020202020204" pitchFamily="34" charset="0"/>
              <a:buChar char="•"/>
            </a:pPr>
            <a:r>
              <a:rPr lang="en-US" dirty="0"/>
              <a:t>FINRA uses Amazon Comprehend to quickly extract names of individuals and organizations, and match extracted entities to FINRA records, flag individual of interest, generate summaries, and detect similarities with other documents. </a:t>
            </a:r>
          </a:p>
          <a:p>
            <a:pPr marL="171450" indent="-171450">
              <a:buFont typeface="Arial" panose="020B0604020202020204" pitchFamily="34" charset="0"/>
              <a:buChar char="•"/>
            </a:pPr>
            <a:r>
              <a:rPr lang="en-US" dirty="0"/>
              <a:t>This exponentially increases the scope of investigations while shortening the time to conclusion.</a:t>
            </a:r>
          </a:p>
        </p:txBody>
      </p:sp>
      <p:sp>
        <p:nvSpPr>
          <p:cNvPr id="4" name="Footer Placeholder 3"/>
          <p:cNvSpPr>
            <a:spLocks noGrp="1"/>
          </p:cNvSpPr>
          <p:nvPr>
            <p:ph type="ftr" sz="quarter" idx="10"/>
          </p:nvPr>
        </p:nvSpPr>
        <p:spPr/>
        <p:txBody>
          <a:bodyPr/>
          <a:lstStyle/>
          <a:p>
            <a:r>
              <a:rPr lang="en-US" dirty="0"/>
              <a:t>Amazon Confidential</a:t>
            </a:r>
          </a:p>
        </p:txBody>
      </p:sp>
      <p:sp>
        <p:nvSpPr>
          <p:cNvPr id="5" name="Slide Number Placeholder 4"/>
          <p:cNvSpPr>
            <a:spLocks noGrp="1"/>
          </p:cNvSpPr>
          <p:nvPr>
            <p:ph type="sldNum" sz="quarter" idx="11"/>
          </p:nvPr>
        </p:nvSpPr>
        <p:spPr/>
        <p:txBody>
          <a:bodyPr/>
          <a:lstStyle/>
          <a:p>
            <a:fld id="{69C3F2ED-74C5-7D4F-8560-0CC253E9A436}" type="slidenum">
              <a:rPr lang="en-US" smtClean="0"/>
              <a:pPr/>
              <a:t>44</a:t>
            </a:fld>
            <a:endParaRPr lang="en-US" dirty="0"/>
          </a:p>
        </p:txBody>
      </p:sp>
    </p:spTree>
    <p:extLst>
      <p:ext uri="{BB962C8B-B14F-4D97-AF65-F5344CB8AC3E}">
        <p14:creationId xmlns:p14="http://schemas.microsoft.com/office/powerpoint/2010/main" val="27797558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u="none" strike="noStrike" kern="1200" dirty="0">
                <a:solidFill>
                  <a:schemeClr val="tx1"/>
                </a:solidFill>
                <a:effectLst/>
                <a:latin typeface="+mn-lt"/>
                <a:ea typeface="+mn-ea"/>
                <a:cs typeface="+mn-cs"/>
              </a:rPr>
              <a:t>Best Western</a:t>
            </a:r>
            <a:endParaRPr lang="en-US" sz="1200" u="none" strike="noStrike"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The hotel brand is planning to use Amazon Connect, a cloud-based contact center service, to better serve customers around the globe who need booking support, along with AWS machine learning services, such as Amazon Transcribe and Amazon Comprehend, to convert speech to text and uncover insights to deliver more personalized customer experiences for guests. </a:t>
            </a:r>
          </a:p>
          <a:p>
            <a:pPr marL="171450" indent="-171450">
              <a:buFont typeface="Arial" panose="020B0604020202020204" pitchFamily="34" charset="0"/>
              <a:buChar char="•"/>
            </a:pPr>
            <a:r>
              <a:rPr lang="en-US" sz="1200" b="0" i="0" kern="1200" dirty="0">
                <a:solidFill>
                  <a:schemeClr val="tx1"/>
                </a:solidFill>
                <a:effectLst/>
                <a:latin typeface="Amazon Ember Regular" charset="0"/>
                <a:ea typeface="+mn-ea"/>
                <a:cs typeface="+mn-cs"/>
              </a:rPr>
              <a:t>Working with AWS, Best Western Hotels &amp; Resorts is identifying additional ways to use analytics and machine learning services across its entire business. For example, they plan to use Amazon </a:t>
            </a:r>
            <a:r>
              <a:rPr lang="en-US" sz="1200" b="0" i="0" kern="1200" dirty="0" err="1">
                <a:solidFill>
                  <a:schemeClr val="tx1"/>
                </a:solidFill>
                <a:effectLst/>
                <a:latin typeface="Amazon Ember Regular" charset="0"/>
                <a:ea typeface="+mn-ea"/>
                <a:cs typeface="+mn-cs"/>
              </a:rPr>
              <a:t>SageMaker</a:t>
            </a:r>
            <a:r>
              <a:rPr lang="en-US" sz="1200" b="0" i="0" kern="1200" dirty="0">
                <a:solidFill>
                  <a:schemeClr val="tx1"/>
                </a:solidFill>
                <a:effectLst/>
                <a:latin typeface="Amazon Ember Regular" charset="0"/>
                <a:ea typeface="+mn-ea"/>
                <a:cs typeface="+mn-cs"/>
              </a:rPr>
              <a:t>, a fully managed service to build, train, and deploy ML models, and Amazon Forecast, a fully managed service that uses machine learning to deliver highly accurate forecasts, to uncover key trends and guest booking patterns in order to offer more personalized recommendations to the nearly 40 million members of its Best Western Rewards® loyalty program.</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indent="0">
              <a:buFont typeface="Arial" panose="020B0604020202020204" pitchFamily="34" charset="0"/>
              <a:buNone/>
            </a:pPr>
            <a:endParaRPr lang="en-US" dirty="0"/>
          </a:p>
          <a:p>
            <a:pPr marL="174708" indent="-174708">
              <a:buFont typeface="Arial" panose="020B0604020202020204" pitchFamily="34" charset="0"/>
              <a:buChar char="•"/>
            </a:pPr>
            <a:endParaRPr lang="en-US" dirty="0"/>
          </a:p>
          <a:p>
            <a:r>
              <a:rPr lang="en-US" dirty="0"/>
              <a:t>#AMER</a:t>
            </a:r>
          </a:p>
          <a:p>
            <a:r>
              <a:rPr lang="en-US" dirty="0">
                <a:hlinkClick r:id="rId3"/>
              </a:rPr>
              <a:t>https://press.aboutamazon.com/news-releases/news-release-details/best-western-hotels-and-resorts-go-all-aws</a:t>
            </a:r>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333340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what is Amazon Rekognition?</a:t>
            </a:r>
            <a:endParaRPr lang="en-US" dirty="0"/>
          </a:p>
          <a:p>
            <a:endParaRPr lang="en-US" dirty="0"/>
          </a:p>
          <a:p>
            <a:r>
              <a:rPr lang="en-US" dirty="0"/>
              <a:t>Amazon Rekognition makes it easy to add image and video analysis to your applications using proven, highly scalable, deep learning technology that requires no machine learning expertise to use. With Amazon Rekognition, you can identify objects, people, text, scenes, and activities in images and videos, as well as detect any inappropriate content. Amazon Rekognition also provides highly accurate facial analysis and facial search capabilities that you can use to detect, analyze, and compare faces for a wide variety of user verification, people counting, and public safety use cases.</a:t>
            </a:r>
          </a:p>
          <a:p>
            <a:endParaRPr lang="en-US" dirty="0"/>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For face-based authentication, Amazon Rekognition provides a number of different APIs that can support KYC workflows, including Face Search, Face Comparison, Face Analysis, and Text Detection.   In turn, leading customers across FinServ, Retail, Travel, Hospitality, etc. adopted Rekognition for their face-based ID verification needs.</a:t>
            </a:r>
          </a:p>
          <a:p>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46</a:t>
            </a:fld>
            <a:endParaRPr lang="en-US" dirty="0"/>
          </a:p>
        </p:txBody>
      </p:sp>
    </p:spTree>
    <p:extLst>
      <p:ext uri="{BB962C8B-B14F-4D97-AF65-F5344CB8AC3E}">
        <p14:creationId xmlns:p14="http://schemas.microsoft.com/office/powerpoint/2010/main" val="31659586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What is Facial Analysis? </a:t>
            </a:r>
          </a:p>
          <a:p>
            <a:pPr marL="0" marR="0" lvl="0" indent="0" algn="l" defTabSz="457189"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Facial analysis is the process of detecting a face within an image and extracting relevant face attributes from it.  Amazon Rekognition Image takes an image and returns the bounding box for each face detected in an image along with attributes such as gender, presence of sunglasses, and other face landmark points.  </a:t>
            </a:r>
          </a:p>
          <a:p>
            <a:pPr marL="0" marR="0" lvl="0" indent="0" algn="l" defTabSz="457189"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Amazon Ember Regular" charset="0"/>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Rekognition Video will return the faces detected in a video with timestamps and, for each detected face, the position and a bounding box along with face landmark points.</a:t>
            </a:r>
          </a:p>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189"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45890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3895830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Amazon Ember Regular" charset="0"/>
                <a:ea typeface="+mn-ea"/>
                <a:cs typeface="+mn-cs"/>
              </a:rPr>
              <a:t>What is Face Comparison? </a:t>
            </a:r>
          </a:p>
          <a:p>
            <a:pPr marL="0" marR="0" lvl="0" indent="0" algn="l" defTabSz="457189" rtl="0" eaLnBrk="1" fontAlgn="auto" latinLnBrk="0" hangingPunct="1">
              <a:lnSpc>
                <a:spcPct val="100000"/>
              </a:lnSpc>
              <a:spcBef>
                <a:spcPts val="0"/>
              </a:spcBef>
              <a:spcAft>
                <a:spcPts val="0"/>
              </a:spcAft>
              <a:buClrTx/>
              <a:buSzTx/>
              <a:buFontTx/>
              <a:buNone/>
              <a:tabLst/>
              <a:defRPr/>
            </a:pPr>
            <a:endParaRPr lang="en-US" sz="1200" b="1" i="0" kern="1200" dirty="0">
              <a:solidFill>
                <a:schemeClr val="tx1"/>
              </a:solidFill>
              <a:effectLst/>
              <a:latin typeface="Amazon Ember Regular" charset="0"/>
              <a:ea typeface="+mn-ea"/>
              <a:cs typeface="+mn-cs"/>
            </a:endParaRPr>
          </a:p>
          <a:p>
            <a:pPr marL="0" marR="0" lvl="0" indent="0" algn="l" defTabSz="457189"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Amazon Ember Regular" charset="0"/>
                <a:ea typeface="+mn-ea"/>
                <a:cs typeface="+mn-cs"/>
              </a:rPr>
              <a:t>Face Comparison is the process of comparing one face to one or more faces to measure similarity. Using the </a:t>
            </a:r>
            <a:r>
              <a:rPr lang="en-US" sz="1200" b="0" i="0" u="sng" kern="1200" dirty="0">
                <a:solidFill>
                  <a:schemeClr val="tx1"/>
                </a:solidFill>
                <a:effectLst/>
                <a:latin typeface="Amazon Ember Regular" charset="0"/>
                <a:ea typeface="+mn-ea"/>
                <a:cs typeface="+mn-cs"/>
                <a:hlinkClick r:id="rId3"/>
              </a:rPr>
              <a:t>CompareFaces API</a:t>
            </a:r>
            <a:r>
              <a:rPr lang="en-US" sz="1200" b="0" i="0" kern="1200" dirty="0">
                <a:solidFill>
                  <a:schemeClr val="tx1"/>
                </a:solidFill>
                <a:effectLst/>
                <a:latin typeface="Amazon Ember Regular" charset="0"/>
                <a:ea typeface="+mn-ea"/>
                <a:cs typeface="+mn-cs"/>
              </a:rPr>
              <a:t>, Amazon Rekognition Image lets you measure the likelihood that faces in two images are of the same person. The API compares a face in the source input image with each face detected in the target input image and returns a similarity score for each comparison. You also get a bounding box and confidence score for each face detected. You can use face comparison to verify a person’s identity against their personnel photo on file in near real-time.</a:t>
            </a:r>
          </a:p>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189"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5396738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Rekognition also has text detection capabilities</a:t>
            </a:r>
            <a:r>
              <a:rPr lang="en-US" baseline="0" dirty="0"/>
              <a:t> and </a:t>
            </a:r>
            <a:r>
              <a:rPr lang="en-US" dirty="0"/>
              <a:t>can detect and extract text in images and videos.</a:t>
            </a:r>
            <a:r>
              <a:rPr lang="en-US" baseline="0" dirty="0"/>
              <a:t>  For example, it can extract the</a:t>
            </a:r>
            <a:r>
              <a:rPr lang="en-US" dirty="0"/>
              <a:t> </a:t>
            </a:r>
            <a:r>
              <a:rPr lang="en-US" baseline="0" dirty="0"/>
              <a:t>text off the driver’s license – things like the person’s name, address, license ID, and birthdate</a:t>
            </a:r>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189"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595924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One of the common</a:t>
            </a:r>
            <a:r>
              <a:rPr lang="en-US" baseline="0" dirty="0"/>
              <a:t> implementations of Amazon Rekognition, particularly within the emerging markets space is the targeted use case of identity verification where a person would take a picture of their government ID, such as a driver’s license or passport, and then take a picture of him/herself – upload both pictures and Amazon Rekognition will provide a similarity score that measures the probability or likelihood that the faces of the two images are of the same person.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a:t>[Note to speaker:  You can reference the Aella Credit and CreditVidya customer stories to follow this slide as examples.]</a:t>
            </a:r>
            <a:endParaRPr lang="en-US" b="1" dirty="0"/>
          </a:p>
        </p:txBody>
      </p:sp>
      <p:sp>
        <p:nvSpPr>
          <p:cNvPr id="4" name="Slide Number Placeholder 3"/>
          <p:cNvSpPr>
            <a:spLocks noGrp="1"/>
          </p:cNvSpPr>
          <p:nvPr>
            <p:ph type="sldNum" sz="quarter" idx="5"/>
          </p:nvPr>
        </p:nvSpPr>
        <p:spPr/>
        <p:txBody>
          <a:bodyPr/>
          <a:lstStyle/>
          <a:p>
            <a:pPr marL="0" marR="0" lvl="0" indent="0" algn="r" defTabSz="457189" rtl="0" eaLnBrk="1" fontAlgn="auto" latinLnBrk="0" hangingPunct="1">
              <a:lnSpc>
                <a:spcPct val="100000"/>
              </a:lnSpc>
              <a:spcBef>
                <a:spcPts val="0"/>
              </a:spcBef>
              <a:spcAft>
                <a:spcPts val="0"/>
              </a:spcAft>
              <a:buClrTx/>
              <a:buSzTx/>
              <a:buFontTx/>
              <a:buNone/>
              <a:tabLst/>
              <a:defRPr/>
            </a:pPr>
            <a:fld id="{6879888D-B878-6748-BF42-E21384FC3F2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189"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512564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previous example</a:t>
            </a:r>
            <a:r>
              <a:rPr lang="en-US" baseline="0" dirty="0"/>
              <a:t> </a:t>
            </a:r>
            <a:r>
              <a:rPr lang="en-US" dirty="0"/>
              <a:t>was a very targeted</a:t>
            </a:r>
            <a:r>
              <a:rPr lang="en-US" baseline="0" dirty="0"/>
              <a:t> use case of comparing just two images, Amazon Rekognition can also be leveraged such that</a:t>
            </a:r>
            <a:r>
              <a:rPr lang="en-US" dirty="0"/>
              <a:t> instead of comparing</a:t>
            </a:r>
            <a:r>
              <a:rPr lang="en-US" baseline="0" dirty="0"/>
              <a:t> the picture of yourself with just one reference image like your driver’s license, you can also compare it against a collection of reference images.</a:t>
            </a:r>
          </a:p>
          <a:p>
            <a:endParaRPr lang="en-US" baseline="0" dirty="0"/>
          </a:p>
          <a:p>
            <a:r>
              <a:rPr lang="en-US" baseline="0" dirty="0"/>
              <a:t>And now, you can apply this solution to a entirely new set of use cases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457189"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189"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2232818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Using the same flow as before, upload a picture of yourself, and this picture would be compared across a collection of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One example where we’ve seen customers use this is at ATM machines to provide an extra layer of authentication.  Another example is a payment solution where an individual can pay for a retail transaction simply by looking at a camera.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[Note to speaker:  You can reference the PrivatBank customer story to follow this slide as an example.]</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189" rtl="0" eaLnBrk="1" fontAlgn="auto" latinLnBrk="0" hangingPunct="1">
              <a:lnSpc>
                <a:spcPct val="100000"/>
              </a:lnSpc>
              <a:spcBef>
                <a:spcPts val="0"/>
              </a:spcBef>
              <a:spcAft>
                <a:spcPts val="0"/>
              </a:spcAft>
              <a:buClrTx/>
              <a:buSzTx/>
              <a:buFontTx/>
              <a:buNone/>
              <a:tabLst/>
              <a:defRPr/>
            </a:pPr>
            <a:fld id="{6879888D-B878-6748-BF42-E21384FC3F2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189"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71683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PrivatBank and Visa payment system announced the launch of </a:t>
            </a:r>
            <a:r>
              <a:rPr lang="en-US" dirty="0">
                <a:hlinkClick r:id="rId3"/>
              </a:rPr>
              <a:t>FacePay24</a:t>
            </a:r>
            <a:r>
              <a:rPr lang="en-US" dirty="0"/>
              <a:t> biometric payment system in Ukraine, which will operate in the retail network. The first Ukrainian outlets where buyers can pay for products with “face” are four stores of the national HOP HEY network in Dnipro. FacePay24 uses one of the world's leading automatic face recognition - Amazon Rekognition technology, and enables scaling of this service to almost to any outlet. </a:t>
            </a:r>
          </a:p>
          <a:p>
            <a:endParaRPr lang="en-US" dirty="0"/>
          </a:p>
          <a:p>
            <a:r>
              <a:rPr lang="en-US" dirty="0"/>
              <a:t>To use the face-to-face payment service, you must install the updated Privat24 app on your smartphone and activate FacePay24 payment. Then, following the tips of the program, you need to take three Selfies from different angles and attach a Visa bank card to your face. You can then pay for your purchases by looking at the tablet's special camera near the cash desk.</a:t>
            </a:r>
          </a:p>
          <a:p>
            <a:endParaRPr lang="en-US" dirty="0"/>
          </a:p>
          <a:p>
            <a:r>
              <a:rPr lang="en-US" dirty="0"/>
              <a:t>Link:</a:t>
            </a:r>
            <a:r>
              <a:rPr lang="en-US" baseline="0" dirty="0"/>
              <a:t> https://en.privatbank.ua/news/2019/9/12/1011</a:t>
            </a:r>
            <a:endParaRPr lang="en-US" dirty="0"/>
          </a:p>
        </p:txBody>
      </p:sp>
      <p:sp>
        <p:nvSpPr>
          <p:cNvPr id="4" name="Slide Number Placeholder 3"/>
          <p:cNvSpPr>
            <a:spLocks noGrp="1"/>
          </p:cNvSpPr>
          <p:nvPr>
            <p:ph type="sldNum" sz="quarter" idx="5"/>
          </p:nvPr>
        </p:nvSpPr>
        <p:spPr/>
        <p:txBody>
          <a:bodyPr/>
          <a:lstStyle/>
          <a:p>
            <a:fld id="{6879888D-B878-6748-BF42-E21384FC3F26}" type="slidenum">
              <a:rPr lang="en-US" smtClean="0"/>
              <a:t>53</a:t>
            </a:fld>
            <a:endParaRPr lang="en-US" dirty="0"/>
          </a:p>
        </p:txBody>
      </p:sp>
    </p:spTree>
    <p:extLst>
      <p:ext uri="{BB962C8B-B14F-4D97-AF65-F5344CB8AC3E}">
        <p14:creationId xmlns:p14="http://schemas.microsoft.com/office/powerpoint/2010/main" val="3007430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2013, WeLab launched </a:t>
            </a:r>
            <a:r>
              <a:rPr lang="en-US" dirty="0">
                <a:hlinkClick r:id="rId3"/>
              </a:rPr>
              <a:t>WeLend</a:t>
            </a:r>
            <a:r>
              <a:rPr lang="en-US" dirty="0"/>
              <a:t>, an online lender providing unsecured loans to individuals. WeLend has a lean operations model with no physical branches or manual processes—everything from filling out of forms to in-person interviews is done online. Unlike banks, which rely on traditional data such as credit scores, WeLend uses a multitude of data points, such as social media and mobile data, to make credit decisions in minutes.</a:t>
            </a:r>
          </a:p>
          <a:p>
            <a:endParaRPr lang="en-US" dirty="0"/>
          </a:p>
          <a:p>
            <a:r>
              <a:rPr lang="en-US" dirty="0"/>
              <a:t>Its proprietary artificial intelligence (AI)–based credit-decisioning engine, WeDefend, allows the company to service riskier applicants: those who cannot get a bank loan due to a lack of credit history or poor credit score. “We leverage data from the credit bureau in Hong Kong as well as behavioral data, sources from mobile phones to other devices, and social media. We conglomerate all of that big data to get a more holistic understanding of the customer risk profile,” says Joyce Wong, growth analyst at WeLend.</a:t>
            </a:r>
          </a:p>
          <a:p>
            <a:endParaRPr lang="en-US" dirty="0"/>
          </a:p>
          <a:p>
            <a:r>
              <a:rPr lang="en-US" dirty="0"/>
              <a:t>WeDefend is the company’s crown jewel. It is not only used to analyze an applicant’s risk profile, but it is also used to verify personal details and prevent fraud. The WeDefend algorithm runs on </a:t>
            </a:r>
            <a:r>
              <a:rPr lang="en-US" dirty="0">
                <a:hlinkClick r:id="rId4"/>
              </a:rPr>
              <a:t>Amazon Elastic Compute Cloud</a:t>
            </a:r>
            <a:r>
              <a:rPr lang="en-US" dirty="0"/>
              <a:t> (Amazon EC2) instances, where big data is processed, and then stored in </a:t>
            </a:r>
            <a:r>
              <a:rPr lang="en-US" dirty="0">
                <a:hlinkClick r:id="rId5"/>
              </a:rPr>
              <a:t>Amazon Simple Storage Service</a:t>
            </a:r>
            <a:r>
              <a:rPr lang="en-US" dirty="0"/>
              <a:t> (Amazon S3) buckets. The startup also utilizes Amazon’s AI tools, such as </a:t>
            </a:r>
            <a:r>
              <a:rPr lang="en-US" dirty="0">
                <a:hlinkClick r:id="rId6"/>
              </a:rPr>
              <a:t>Amazon Rekognition</a:t>
            </a:r>
            <a:r>
              <a:rPr lang="en-US" dirty="0"/>
              <a:t>, to identify the category of each document uploaded to the app, such as a driver’s license or ID card.</a:t>
            </a:r>
          </a:p>
          <a:p>
            <a:endParaRPr lang="en-US" dirty="0"/>
          </a:p>
          <a:p>
            <a:r>
              <a:rPr lang="en-US" dirty="0"/>
              <a:t>Link:  https://aws.amazon.com/solutions/case-studies/WeLend/</a:t>
            </a:r>
          </a:p>
        </p:txBody>
      </p:sp>
      <p:sp>
        <p:nvSpPr>
          <p:cNvPr id="4" name="Slide Number Placeholder 3"/>
          <p:cNvSpPr>
            <a:spLocks noGrp="1"/>
          </p:cNvSpPr>
          <p:nvPr>
            <p:ph type="sldNum" sz="quarter" idx="5"/>
          </p:nvPr>
        </p:nvSpPr>
        <p:spPr/>
        <p:txBody>
          <a:bodyPr/>
          <a:lstStyle/>
          <a:p>
            <a:fld id="{6879888D-B878-6748-BF42-E21384FC3F26}" type="slidenum">
              <a:rPr lang="en-US" smtClean="0"/>
              <a:t>54</a:t>
            </a:fld>
            <a:endParaRPr lang="en-US" dirty="0"/>
          </a:p>
        </p:txBody>
      </p:sp>
    </p:spTree>
    <p:extLst>
      <p:ext uri="{BB962C8B-B14F-4D97-AF65-F5344CB8AC3E}">
        <p14:creationId xmlns:p14="http://schemas.microsoft.com/office/powerpoint/2010/main" val="20450458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4668" indent="-184668">
              <a:buFont typeface="Arial" panose="020B0604020202020204" pitchFamily="34" charset="0"/>
              <a:buChar char="•"/>
            </a:pPr>
            <a:r>
              <a:rPr lang="en-US" sz="800" b="0" i="0" kern="1200" baseline="0" dirty="0">
                <a:solidFill>
                  <a:schemeClr val="tx1"/>
                </a:solidFill>
                <a:latin typeface="Amazon Ember Regular" charset="0"/>
                <a:ea typeface="+mn-ea"/>
                <a:cs typeface="+mn-cs"/>
              </a:rPr>
              <a:t>Enterprise search which today has multiple silos of unstructured data and it’s difficult and time consuming to find answers. </a:t>
            </a:r>
          </a:p>
          <a:p>
            <a:pPr marL="184668" indent="-184668">
              <a:buFont typeface="Arial" panose="020B0604020202020204" pitchFamily="34" charset="0"/>
              <a:buChar char="•"/>
            </a:pPr>
            <a:r>
              <a:rPr lang="en-US" sz="800" b="0" i="0" kern="1200" baseline="0" dirty="0">
                <a:solidFill>
                  <a:schemeClr val="tx1"/>
                </a:solidFill>
                <a:latin typeface="Amazon Ember Regular" charset="0"/>
                <a:ea typeface="+mn-ea"/>
                <a:cs typeface="+mn-cs"/>
              </a:rPr>
              <a:t>Keyword searches are unintuitive and error prone so workers have to learn keyword combinations instead of relying on natural language.</a:t>
            </a:r>
            <a:endParaRPr lang="en-US" sz="800" dirty="0">
              <a:latin typeface="+mn-lt"/>
            </a:endParaRPr>
          </a:p>
          <a:p>
            <a:pPr marL="184668" indent="-184668" defTabSz="984893">
              <a:buFont typeface="Arial" panose="020B0604020202020204" pitchFamily="34" charset="0"/>
              <a:buChar char="•"/>
              <a:defRPr/>
            </a:pPr>
            <a:r>
              <a:rPr lang="en-US" sz="800" dirty="0">
                <a:latin typeface="+mn-lt"/>
              </a:rPr>
              <a:t>Amazon Kendra</a:t>
            </a:r>
            <a:r>
              <a:rPr lang="en-US" sz="800" baseline="0" dirty="0">
                <a:latin typeface="+mn-lt"/>
              </a:rPr>
              <a:t> makes enterprise search easier by providing deeper content analysis via ML and NLU to find precise and personalized answers to queries. </a:t>
            </a:r>
          </a:p>
          <a:p>
            <a:pPr marL="184668" indent="-184668" defTabSz="984893">
              <a:buFont typeface="Arial" panose="020B0604020202020204" pitchFamily="34" charset="0"/>
              <a:buChar char="•"/>
              <a:defRPr/>
            </a:pPr>
            <a:r>
              <a:rPr lang="en-US" sz="800" baseline="0" dirty="0">
                <a:latin typeface="+mn-lt"/>
              </a:rPr>
              <a:t>For example, when you’re laptop is broken, rather than having to remember the exact keyword to search, you can simply ask, “where can I repair my laptop”. </a:t>
            </a:r>
          </a:p>
          <a:p>
            <a:pPr marL="184668" marR="0" lvl="0" indent="-184668" algn="l" defTabSz="98489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i="0" kern="1200" baseline="0" dirty="0">
                <a:solidFill>
                  <a:schemeClr val="tx1"/>
                </a:solidFill>
                <a:latin typeface="Amazon Ember Regular" charset="0"/>
                <a:ea typeface="+mn-ea"/>
                <a:cs typeface="+mn-cs"/>
              </a:rPr>
              <a:t>Connects with </a:t>
            </a:r>
            <a:r>
              <a:rPr lang="en-US" sz="800" b="0" i="0" kern="1200" dirty="0">
                <a:solidFill>
                  <a:schemeClr val="tx1"/>
                </a:solidFill>
                <a:latin typeface="Amazon Ember Regular" charset="0"/>
                <a:ea typeface="Amazon Ember" panose="020B0603020204020204" pitchFamily="34" charset="0"/>
                <a:cs typeface="Amazon Ember" panose="020B0603020204020204" pitchFamily="34" charset="0"/>
              </a:rPr>
              <a:t>S3, RDS, </a:t>
            </a:r>
            <a:r>
              <a:rPr lang="en-US" sz="800" b="0" i="0" kern="1200" dirty="0" err="1">
                <a:solidFill>
                  <a:schemeClr val="tx1"/>
                </a:solidFill>
                <a:latin typeface="Amazon Ember Regular" charset="0"/>
                <a:ea typeface="Amazon Ember" panose="020B0603020204020204" pitchFamily="34" charset="0"/>
                <a:cs typeface="Amazon Ember" panose="020B0603020204020204" pitchFamily="34" charset="0"/>
              </a:rPr>
              <a:t>Sharepoint</a:t>
            </a:r>
            <a:r>
              <a:rPr lang="en-US" sz="800" b="0" i="0" kern="1200" dirty="0">
                <a:solidFill>
                  <a:schemeClr val="tx1"/>
                </a:solidFill>
                <a:latin typeface="Amazon Ember Regular" charset="0"/>
                <a:ea typeface="Amazon Ember" panose="020B0603020204020204" pitchFamily="34" charset="0"/>
                <a:cs typeface="Amazon Ember" panose="020B0603020204020204" pitchFamily="34" charset="0"/>
              </a:rPr>
              <a:t>, File System, Web Servers, Dropbox, Box, OneDrive, etc. </a:t>
            </a:r>
          </a:p>
          <a:p>
            <a:pPr marL="184668" indent="-184668" defTabSz="984893">
              <a:buFont typeface="Arial" panose="020B0604020202020204" pitchFamily="34" charset="0"/>
              <a:buChar char="•"/>
              <a:defRPr/>
            </a:pPr>
            <a:r>
              <a:rPr lang="en-US" sz="800" baseline="0" dirty="0">
                <a:latin typeface="+mn-lt"/>
              </a:rPr>
              <a:t>Kendra improves over time, </a:t>
            </a:r>
            <a:r>
              <a:rPr lang="en-US" sz="800" dirty="0">
                <a:latin typeface="+mn-lt"/>
              </a:rPr>
              <a:t>allows customers to load and manage FAQs to deliver highly tuned ML-based search for precise responses to end users</a:t>
            </a:r>
          </a:p>
          <a:p>
            <a:pPr marL="184668" indent="-184668">
              <a:buFont typeface="Arial" panose="020B0604020202020204" pitchFamily="34" charset="0"/>
              <a:buChar char="•"/>
            </a:pPr>
            <a:endParaRPr lang="en-US" sz="800" baseline="0" dirty="0">
              <a:latin typeface="+mn-lt"/>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20759824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100" dirty="0">
                <a:solidFill>
                  <a:schemeClr val="tx1"/>
                </a:solidFill>
              </a:rPr>
              <a:t>“</a:t>
            </a:r>
            <a:r>
              <a:rPr lang="en-US" sz="1100" dirty="0"/>
              <a:t>Baker Tilly is a leading advisory, tax and assurance firm dedicated to building long-lasting relationships and helping customers with their most pressing problems — and enabling them to create new opportunities. Baker Tilly works with clients on rationalizing their data to provide insights on market conditions, customer preference and trends thus enabling them to quickly anticipate and adapt to change. Many organizations struggle to unlock the value of the vast repositories of structured and unstructured data they have accumulated over the years. By leveraging Amazon Kendra, Baker Tilly is able to help its clients connect the right people to key information held within their knowledge repositories. Amazon Kendra provides direct connection with unbelievable levels of efficiency and accuracy. We found that by using Kendra, our clients are able to surface relevant information 10 times faster when compared to SharePoint full text search. As an example, Amazon Kendra allows product managers to ask questions in everyday language such as “What parts are made of titanium?”, quickly surfacing an answer such as a list of relevant product manuals, technical bulletins, service alerts, and patent registrations previously not possible with keyword search and connecting them to relevant content across an enterprise-wide repository, or providing marketing managers quick access to crucial research on customer behavior.</a:t>
            </a:r>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149932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8027" indent="-178027" defTabSz="949478">
              <a:buFont typeface="Arial" panose="020B0604020202020204" pitchFamily="34" charset="0"/>
              <a:buChar char="•"/>
              <a:defRPr/>
            </a:pPr>
            <a:r>
              <a:rPr lang="en-US" sz="800" kern="1200" dirty="0">
                <a:effectLst/>
                <a:latin typeface="+mn-lt"/>
                <a:ea typeface="+mn-ea"/>
                <a:cs typeface="+mn-cs"/>
              </a:rPr>
              <a:t>Lastly, we introduced</a:t>
            </a:r>
            <a:r>
              <a:rPr lang="en-US" sz="800" kern="1200" baseline="0" dirty="0">
                <a:effectLst/>
                <a:latin typeface="+mn-lt"/>
                <a:ea typeface="+mn-ea"/>
                <a:cs typeface="+mn-cs"/>
              </a:rPr>
              <a:t> </a:t>
            </a:r>
            <a:r>
              <a:rPr lang="en-US" sz="800" kern="1200" dirty="0">
                <a:effectLst/>
                <a:latin typeface="+mn-lt"/>
                <a:ea typeface="+mn-ea"/>
                <a:cs typeface="+mn-cs"/>
              </a:rPr>
              <a:t>Contact Lens for Amazon Connect, </a:t>
            </a:r>
            <a:r>
              <a:rPr lang="en-US" sz="800" dirty="0"/>
              <a:t>a fully-managed add-on that allows customers of Amazon Connect, our cloud contact center service</a:t>
            </a:r>
          </a:p>
          <a:p>
            <a:pPr marL="178027" indent="-178027" defTabSz="949478">
              <a:buFont typeface="Arial" panose="020B0604020202020204" pitchFamily="34" charset="0"/>
              <a:buChar char="•"/>
              <a:defRPr/>
            </a:pPr>
            <a:r>
              <a:rPr lang="en-US" sz="800" dirty="0"/>
              <a:t>Use the power of ML without requiring any technical skills</a:t>
            </a:r>
            <a:r>
              <a:rPr lang="en-US" sz="800" baseline="0" dirty="0"/>
              <a:t> to do things such as identify common call types, identify recurring themes based on customer call feedback, alert supervisors when customers are having a poor experience, and assist agents with a knowledge base to answer questions as they are being asked.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22743117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2383478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Intuit wanted to optimize its end-to-end live agent experience to ensure the best possible service for its customers. Using Contact Lens for Amazon Connect (powered by ML), Intuit is automating call categorization to monitor customer experience and regulatory compliance during calls. “With Contact Lens for Amazon Connect, we’re able to quickly understand our customers’ needs, and use those insights to create new machine learning models and solutions that best serve our customers.</a:t>
            </a:r>
            <a:r>
              <a:rPr lang="en-AU" sz="1200" dirty="0"/>
              <a:t>” </a:t>
            </a:r>
            <a:r>
              <a:rPr lang="en-US" dirty="0"/>
              <a:t>Ashok Srivastava, Chief Data Officer, Intuit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AWS SKO Event 2019</a:t>
            </a: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7/9/21 2:50 AM</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9370608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dirty="0"/>
              <a:t>Customers</a:t>
            </a:r>
            <a:r>
              <a:rPr lang="en-US" sz="800" baseline="0" dirty="0"/>
              <a:t> report a range of different benefits from the use of Amazon Fraud Detector which include:</a:t>
            </a:r>
          </a:p>
          <a:p>
            <a:pPr marL="171450" indent="-171450">
              <a:buFont typeface="Arial" panose="020B0604020202020204" pitchFamily="34" charset="0"/>
              <a:buChar char="•"/>
            </a:pPr>
            <a:r>
              <a:rPr lang="en-US" sz="800" b="1" baseline="0" dirty="0"/>
              <a:t>Enhancing their fraud detection efforts with machine learning</a:t>
            </a:r>
            <a:r>
              <a:rPr lang="en-US" sz="800" b="0" baseline="0" dirty="0"/>
              <a:t>.</a:t>
            </a:r>
            <a:r>
              <a:rPr lang="en-US" sz="800" b="1" baseline="0" dirty="0"/>
              <a:t> </a:t>
            </a:r>
            <a:r>
              <a:rPr lang="en-US" sz="800" b="0" baseline="0" dirty="0"/>
              <a:t>Amazon Fraud Detector has been used by customers to augment or replace their existing rules-based fraud detection solution.</a:t>
            </a:r>
          </a:p>
          <a:p>
            <a:pPr marL="171450" indent="-171450">
              <a:buFont typeface="Arial" panose="020B0604020202020204" pitchFamily="34" charset="0"/>
              <a:buChar char="•"/>
            </a:pPr>
            <a:r>
              <a:rPr lang="en-US" sz="800" b="1" baseline="0" dirty="0"/>
              <a:t>Enabling users with any level of machine learning expertise to build ML models</a:t>
            </a:r>
            <a:r>
              <a:rPr lang="en-US" sz="800" b="0" baseline="0" dirty="0"/>
              <a:t>. Amazon Fraud Detector enables customer fraud operations staff that are not ML experts to build and use ML-based fraud models so that fulltime data scientist involvement in fraud detection efforts is not needed or can be repurposed to address other organization needs.</a:t>
            </a:r>
          </a:p>
          <a:p>
            <a:pPr marL="171450" indent="-171450">
              <a:buFont typeface="Arial" panose="020B0604020202020204" pitchFamily="34" charset="0"/>
              <a:buChar char="•"/>
            </a:pPr>
            <a:r>
              <a:rPr lang="en-US" sz="800" b="1" baseline="0" dirty="0"/>
              <a:t>Improving the results of their machine learning models with the enrichments and fraud detection experience of Amazon</a:t>
            </a:r>
            <a:r>
              <a:rPr lang="en-US" sz="800" b="0" baseline="0" dirty="0"/>
              <a:t>. Most customers report that the results of the model produced with Amazon Fraud Detector is better than what they had built for themselves.</a:t>
            </a:r>
          </a:p>
          <a:p>
            <a:pPr marL="171450" indent="-171450">
              <a:buFont typeface="Arial" panose="020B0604020202020204" pitchFamily="34" charset="0"/>
              <a:buChar char="•"/>
            </a:pPr>
            <a:r>
              <a:rPr lang="en-US" sz="800" b="1" baseline="0" dirty="0"/>
              <a:t>Fewer false positive alerts and fewer overall manual reviews.</a:t>
            </a:r>
            <a:r>
              <a:rPr lang="en-US" sz="800" b="0" baseline="0" dirty="0"/>
              <a:t> Customers see a significant drop in the amount of work their customer service and fraud operations teams must process with models produced with Amazon Fraud Detector.</a:t>
            </a:r>
          </a:p>
          <a:p>
            <a:pPr marL="171450" indent="-171450">
              <a:buFont typeface="Arial" panose="020B0604020202020204" pitchFamily="34" charset="0"/>
              <a:buChar char="•"/>
            </a:pPr>
            <a:r>
              <a:rPr lang="en-US" sz="800" b="1" baseline="0" dirty="0"/>
              <a:t>Allowing fraud operations teams to implement new measures to address threats.</a:t>
            </a:r>
            <a:r>
              <a:rPr lang="en-US" sz="800" b="0" baseline="0" dirty="0"/>
              <a:t> Fraud prevention teams use Amazon Fraud Detector to act on their own to instantly define and deploy new model logic to address new attacks and bypass the need to work with IT.</a:t>
            </a:r>
          </a:p>
          <a:p>
            <a:pPr marL="171450" indent="-171450">
              <a:buFont typeface="Arial" panose="020B0604020202020204" pitchFamily="34" charset="0"/>
              <a:buChar char="•"/>
            </a:pPr>
            <a:r>
              <a:rPr lang="en-US" sz="800" b="1" baseline="0" dirty="0"/>
              <a:t>Lowering Total Cost of Ownership while speeding up Time To Value.</a:t>
            </a:r>
            <a:r>
              <a:rPr lang="en-US" sz="800" b="0" baseline="0" dirty="0"/>
              <a:t> Customers can log onto the AWS console and immediately start developing and deploying fraud detection solutions using Amazon Fraud Detector without upfront costs, commitments, or the need to install, configure, or maintain software.</a:t>
            </a:r>
            <a:endParaRPr lang="en-US" sz="800" b="1" baseline="0" dirty="0"/>
          </a:p>
          <a:p>
            <a:pPr marL="171450" indent="-171450">
              <a:buFont typeface="Arial" panose="020B0604020202020204" pitchFamily="34" charset="0"/>
              <a:buChar char="•"/>
            </a:pPr>
            <a:endParaRPr lang="en-US" sz="800" b="0"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
        <p:nvSpPr>
          <p:cNvPr id="5" name="Header Placeholder 4"/>
          <p:cNvSpPr>
            <a:spLocks noGrp="1"/>
          </p:cNvSpPr>
          <p:nvPr>
            <p:ph type="hd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30053406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GoDaddy is an e-commerce vendor looking for a way to prevent</a:t>
            </a:r>
            <a:r>
              <a:rPr lang="en-US" sz="1200" b="0" i="0" kern="1200" baseline="0" dirty="0">
                <a:solidFill>
                  <a:schemeClr val="tx1"/>
                </a:solidFill>
                <a:effectLst/>
                <a:latin typeface="Amazon Ember Regular" charset="0"/>
                <a:ea typeface="+mn-ea"/>
                <a:cs typeface="+mn-cs"/>
              </a:rPr>
              <a:t> fraudulent accounts by </a:t>
            </a:r>
            <a:r>
              <a:rPr lang="en-US" sz="1200" b="0" i="0" kern="1200" dirty="0">
                <a:solidFill>
                  <a:schemeClr val="tx1"/>
                </a:solidFill>
                <a:effectLst/>
                <a:latin typeface="Amazon Ember Regular" charset="0"/>
                <a:ea typeface="+mn-ea"/>
                <a:cs typeface="+mn-cs"/>
              </a:rPr>
              <a:t>bolstering their fraud</a:t>
            </a:r>
            <a:r>
              <a:rPr lang="en-US" sz="1200" b="0" i="0" kern="1200" baseline="0" dirty="0">
                <a:solidFill>
                  <a:schemeClr val="tx1"/>
                </a:solidFill>
                <a:effectLst/>
                <a:latin typeface="Amazon Ember Regular" charset="0"/>
                <a:ea typeface="+mn-ea"/>
                <a:cs typeface="+mn-cs"/>
              </a:rPr>
              <a:t> detection capabilities during account sign-up. </a:t>
            </a:r>
            <a:r>
              <a:rPr lang="en-US" sz="1200" b="0" i="0" kern="1200" dirty="0">
                <a:solidFill>
                  <a:schemeClr val="tx1"/>
                </a:solidFill>
                <a:effectLst/>
                <a:latin typeface="Amazon Ember Regular" charset="0"/>
                <a:ea typeface="+mn-ea"/>
                <a:cs typeface="+mn-cs"/>
              </a:rPr>
              <a:t>They liked</a:t>
            </a:r>
            <a:r>
              <a:rPr lang="en-US" sz="1200" b="0" i="0" kern="1200" baseline="0" dirty="0">
                <a:solidFill>
                  <a:schemeClr val="tx1"/>
                </a:solidFill>
                <a:effectLst/>
                <a:latin typeface="Amazon Ember Regular" charset="0"/>
                <a:ea typeface="+mn-ea"/>
                <a:cs typeface="+mn-cs"/>
              </a:rPr>
              <a:t> that</a:t>
            </a:r>
            <a:r>
              <a:rPr lang="en-US" sz="1200" b="0" i="0" kern="1200" dirty="0">
                <a:solidFill>
                  <a:schemeClr val="tx1"/>
                </a:solidFill>
                <a:effectLst/>
                <a:latin typeface="Amazon Ember Regular" charset="0"/>
                <a:ea typeface="+mn-ea"/>
                <a:cs typeface="+mn-cs"/>
              </a:rPr>
              <a:t> Amazon Fraud Detector</a:t>
            </a:r>
            <a:r>
              <a:rPr lang="en-US" sz="1200" b="0" i="0" kern="1200" baseline="0" dirty="0">
                <a:solidFill>
                  <a:schemeClr val="tx1"/>
                </a:solidFill>
                <a:effectLst/>
                <a:latin typeface="Amazon Ember Regular" charset="0"/>
                <a:ea typeface="+mn-ea"/>
                <a:cs typeface="+mn-cs"/>
              </a:rPr>
              <a:t> offered a self-service approach to building and deploying a machine learning model customized to their business as well as a low cost of implementation. The model can detect likely fraudulent a</a:t>
            </a:r>
            <a:r>
              <a:rPr lang="en-US" sz="1200" b="0" i="0" kern="1200" dirty="0">
                <a:solidFill>
                  <a:schemeClr val="tx1"/>
                </a:solidFill>
                <a:effectLst/>
                <a:latin typeface="Amazon Ember Regular" charset="0"/>
                <a:ea typeface="+mn-ea"/>
                <a:cs typeface="+mn-cs"/>
              </a:rPr>
              <a:t>ccounts </a:t>
            </a:r>
            <a:r>
              <a:rPr lang="en-US" sz="1200" b="0" i="0" u="sng" kern="1200" dirty="0">
                <a:solidFill>
                  <a:schemeClr val="tx1"/>
                </a:solidFill>
                <a:effectLst/>
                <a:latin typeface="Amazon Ember Regular" charset="0"/>
                <a:ea typeface="+mn-ea"/>
                <a:cs typeface="+mn-cs"/>
              </a:rPr>
              <a:t>at the time of account signup</a:t>
            </a:r>
            <a:r>
              <a:rPr lang="en-US" sz="1200" b="0" i="0" u="none" kern="1200" baseline="0" dirty="0">
                <a:solidFill>
                  <a:schemeClr val="tx1"/>
                </a:solidFill>
                <a:effectLst/>
                <a:latin typeface="Amazon Ember Regular" charset="0"/>
                <a:ea typeface="+mn-ea"/>
                <a:cs typeface="+mn-cs"/>
              </a:rPr>
              <a:t> </a:t>
            </a:r>
            <a:r>
              <a:rPr lang="en-US" sz="1200" b="0" i="0" kern="1200" baseline="0" dirty="0">
                <a:solidFill>
                  <a:schemeClr val="tx1"/>
                </a:solidFill>
                <a:effectLst/>
                <a:latin typeface="Amazon Ember Regular" charset="0"/>
                <a:ea typeface="+mn-ea"/>
                <a:cs typeface="+mn-cs"/>
              </a:rPr>
              <a:t>without impacting the signup experience for their legitimate customers.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585741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24" indent="-181224" defTabSz="966529">
              <a:buFont typeface="Arial" panose="020B0604020202020204" pitchFamily="34" charset="0"/>
              <a:buChar char="•"/>
              <a:defRPr/>
            </a:pPr>
            <a:r>
              <a:rPr lang="en-US" sz="800" dirty="0"/>
              <a:t>Another area that we’re making easier with ML is the DevOps work flow. </a:t>
            </a:r>
          </a:p>
          <a:p>
            <a:pPr marL="181224" indent="-181224" defTabSz="966529">
              <a:buFont typeface="Arial" panose="020B0604020202020204" pitchFamily="34" charset="0"/>
              <a:buChar char="•"/>
              <a:defRPr/>
            </a:pPr>
            <a:r>
              <a:rPr lang="en-US" sz="800" dirty="0"/>
              <a:t>Today’s DevOps workflow still requires lots of human interaction from expensive and hard to find resources with long implementation cycles required. </a:t>
            </a:r>
          </a:p>
          <a:p>
            <a:pPr marL="181224" indent="-181224" defTabSz="966529">
              <a:buFont typeface="Arial" panose="020B0604020202020204" pitchFamily="34" charset="0"/>
              <a:buChar char="•"/>
              <a:defRPr/>
            </a:pPr>
            <a:r>
              <a:rPr lang="en-US" sz="800" dirty="0"/>
              <a:t>Manual analysis of large amounts of data is time consuming.</a:t>
            </a:r>
          </a:p>
          <a:p>
            <a:pPr marL="181224" indent="-181224">
              <a:buFont typeface="Arial" panose="020B0604020202020204" pitchFamily="34" charset="0"/>
              <a:buChar char="•"/>
            </a:pPr>
            <a:r>
              <a:rPr lang="en-US" sz="800" dirty="0"/>
              <a:t>And the impact is serious when lack of early code reviews leads to outages or customer issues.</a:t>
            </a:r>
          </a:p>
          <a:p>
            <a:pPr marL="174708" indent="-174708">
              <a:buFont typeface="Arial" panose="020B0604020202020204" pitchFamily="34" charset="0"/>
              <a:buChar char="•"/>
            </a:pPr>
            <a:endParaRPr lang="en-US" sz="800" b="0" i="0" kern="1200" dirty="0">
              <a:solidFill>
                <a:schemeClr val="tx1"/>
              </a:solidFill>
              <a:effectLst/>
              <a:latin typeface="Amazon Ember Regular" charset="0"/>
              <a:ea typeface="+mn-ea"/>
              <a:cs typeface="+mn-cs"/>
            </a:endParaRPr>
          </a:p>
          <a:p>
            <a:pPr marL="174708" indent="-174708">
              <a:buFont typeface="Arial" panose="020B0604020202020204" pitchFamily="34" charset="0"/>
              <a:buChar char="•"/>
            </a:pPr>
            <a:r>
              <a:rPr lang="en-US" sz="800" b="0" i="0" kern="1200" dirty="0">
                <a:solidFill>
                  <a:schemeClr val="tx1"/>
                </a:solidFill>
                <a:effectLst/>
                <a:latin typeface="Amazon Ember Regular" charset="0"/>
                <a:ea typeface="+mn-ea"/>
                <a:cs typeface="+mn-cs"/>
              </a:rPr>
              <a:t>Amazon </a:t>
            </a:r>
            <a:r>
              <a:rPr lang="en-US" sz="800" b="0" i="0" kern="1200" dirty="0" err="1">
                <a:solidFill>
                  <a:schemeClr val="tx1"/>
                </a:solidFill>
                <a:effectLst/>
                <a:latin typeface="Amazon Ember Regular" charset="0"/>
                <a:ea typeface="+mn-ea"/>
                <a:cs typeface="+mn-cs"/>
              </a:rPr>
              <a:t>CodeGuru</a:t>
            </a:r>
            <a:r>
              <a:rPr lang="en-US" sz="800" dirty="0"/>
              <a:t> starts to address this by proactively recommending how to remediate issues across source code on running applications.</a:t>
            </a:r>
          </a:p>
          <a:p>
            <a:pPr marL="174708" indent="-174708">
              <a:buFont typeface="Arial" panose="020B0604020202020204" pitchFamily="34" charset="0"/>
              <a:buChar char="•"/>
            </a:pPr>
            <a:r>
              <a:rPr lang="en-US" sz="800" dirty="0"/>
              <a:t>It is the first fully managed service that helps proactively improve code quality and optimize performance.</a:t>
            </a:r>
          </a:p>
          <a:p>
            <a:pPr marL="174708" indent="-174708">
              <a:buFont typeface="Arial" panose="020B0604020202020204" pitchFamily="34" charset="0"/>
              <a:buChar char="•"/>
            </a:pPr>
            <a:r>
              <a:rPr lang="en-US" sz="800" b="0" i="0" kern="1200" dirty="0" err="1">
                <a:solidFill>
                  <a:schemeClr val="tx1"/>
                </a:solidFill>
                <a:effectLst/>
                <a:latin typeface="Amazon Ember Regular" charset="0"/>
                <a:ea typeface="+mn-ea"/>
                <a:cs typeface="+mn-cs"/>
              </a:rPr>
              <a:t>CodeGuru</a:t>
            </a:r>
            <a:r>
              <a:rPr lang="en-US" sz="800" dirty="0"/>
              <a:t> leverages machine learning models and best practices informed by years of experience and data from Amazon.com and AWS to find wide ranging issues in source code such as use of un-sanitized inputs, inappropriate handling of sensitive data, thread safety issues, and deviation from AWS best practices. </a:t>
            </a:r>
          </a:p>
          <a:p>
            <a:pPr marL="174708" indent="-174708">
              <a:buFont typeface="Arial" panose="020B0604020202020204" pitchFamily="34" charset="0"/>
              <a:buChar char="•"/>
            </a:pPr>
            <a:r>
              <a:rPr lang="en-US" sz="800" b="0" i="0" kern="1200" dirty="0" err="1">
                <a:solidFill>
                  <a:schemeClr val="tx1"/>
                </a:solidFill>
                <a:effectLst/>
                <a:latin typeface="Amazon Ember Regular" charset="0"/>
                <a:ea typeface="+mn-ea"/>
                <a:cs typeface="+mn-cs"/>
              </a:rPr>
              <a:t>CodeGuru</a:t>
            </a:r>
            <a:r>
              <a:rPr lang="en-US" sz="800" dirty="0"/>
              <a:t> includes:</a:t>
            </a:r>
          </a:p>
          <a:p>
            <a:pPr marL="640594" lvl="1" indent="-174708">
              <a:buFont typeface="Arial" panose="020B0604020202020204" pitchFamily="34" charset="0"/>
              <a:buChar char="•"/>
            </a:pPr>
            <a:r>
              <a:rPr lang="en-US" sz="800" dirty="0"/>
              <a:t>Automated code reviews with intelligent recommendations that even junior staff can follow</a:t>
            </a:r>
          </a:p>
          <a:p>
            <a:pPr marL="640594" lvl="1" indent="-174708">
              <a:buFont typeface="Arial" panose="020B0604020202020204" pitchFamily="34" charset="0"/>
              <a:buChar char="•"/>
            </a:pPr>
            <a:r>
              <a:rPr lang="en-US" sz="800" dirty="0"/>
              <a:t>Code reviews seamlessly integrate with pull request workflow or performed anytime on-demand</a:t>
            </a:r>
          </a:p>
          <a:p>
            <a:pPr marL="640594" lvl="1" indent="-174708">
              <a:buFont typeface="Arial" panose="020B0604020202020204" pitchFamily="34" charset="0"/>
              <a:buChar char="•"/>
            </a:pPr>
            <a:r>
              <a:rPr lang="en-US" sz="800" dirty="0"/>
              <a:t>Detection and optimization of the most expensive line of code</a:t>
            </a:r>
          </a:p>
          <a:p>
            <a:pPr marL="640594" lvl="1" indent="-174708">
              <a:buFont typeface="Arial" panose="020B0604020202020204" pitchFamily="34" charset="0"/>
              <a:buChar char="•"/>
            </a:pPr>
            <a:r>
              <a:rPr lang="en-US" sz="800" dirty="0"/>
              <a:t>Immediate identification of application inefficiencies running in a production </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68496DE-E2A2-4858-AD11-7F4F7D2B012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6917192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i="1" dirty="0"/>
              <a:t>When we detect anomalies in production, we have been able to reduce the investigation time from days to hours and sometimes minutes thanks to AWS </a:t>
            </a:r>
            <a:r>
              <a:rPr lang="en-US" sz="1200" i="1" dirty="0" err="1"/>
              <a:t>CodeGuru’s</a:t>
            </a:r>
            <a:r>
              <a:rPr lang="en-US" sz="1200" i="1" dirty="0"/>
              <a:t> continuous profiling feature. Our developers now focus more of their energy on delivering differentiated capabilities and less time investigating problems in our production environment.”   - Zak Islam, Head of Engineering, Tech Teams, </a:t>
            </a:r>
            <a:r>
              <a:rPr lang="en-US" sz="1200" i="1" dirty="0" err="1"/>
              <a:t>Atlassian</a:t>
            </a:r>
            <a:r>
              <a:rPr lang="en-US" sz="1200" i="1" dirty="0"/>
              <a:t> </a:t>
            </a:r>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958578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need to reduce the noise, bring to surface critical issues with relevant data and help identify the cause quickly to reduce MTTR is what Amazon DevOps Guru seeks to deliver. </a:t>
            </a:r>
          </a:p>
          <a:p>
            <a:pPr marL="171450" indent="-171450">
              <a:buFont typeface="Arial" panose="020B0604020202020204" pitchFamily="34" charset="0"/>
              <a:buChar char="•"/>
            </a:pPr>
            <a:r>
              <a:rPr lang="en-US" dirty="0"/>
              <a:t>Amazon DevOps Guru is a fully-managed ML powered service that monitors applications to automatically improve availability and prevent downtime. </a:t>
            </a:r>
          </a:p>
        </p:txBody>
      </p:sp>
      <p:sp>
        <p:nvSpPr>
          <p:cNvPr id="4" name="Slide Number Placeholder 3"/>
          <p:cNvSpPr>
            <a:spLocks noGrp="1"/>
          </p:cNvSpPr>
          <p:nvPr>
            <p:ph type="sldNum" sz="quarter" idx="5"/>
          </p:nvPr>
        </p:nvSpPr>
        <p:spPr/>
        <p:txBody>
          <a:bodyPr/>
          <a:lstStyle/>
          <a:p>
            <a:fld id="{69C3F2ED-74C5-7D4F-8560-0CC253E9A436}" type="slidenum">
              <a:rPr lang="en-US" smtClean="0"/>
              <a:pPr/>
              <a:t>63</a:t>
            </a:fld>
            <a:endParaRPr lang="en-US" dirty="0"/>
          </a:p>
        </p:txBody>
      </p:sp>
    </p:spTree>
    <p:extLst>
      <p:ext uri="{BB962C8B-B14F-4D97-AF65-F5344CB8AC3E}">
        <p14:creationId xmlns:p14="http://schemas.microsoft.com/office/powerpoint/2010/main" val="3014441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solidFill>
                  <a:schemeClr val="accent2"/>
                </a:solidFill>
                <a:latin typeface="Amazon Ember" panose="02000000000000000000" pitchFamily="2" charset="0"/>
                <a:ea typeface="Amazon Ember" panose="02000000000000000000" pitchFamily="2" charset="0"/>
              </a:rPr>
              <a:t>With Personalize we aim to give you out of the box solution to foundational use cases for personalization. You can use these capabilities for generating a broad array of Personalized user experiences</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574797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Lotte</a:t>
            </a:r>
            <a:r>
              <a:rPr lang="en-US" sz="1200" kern="1200" dirty="0">
                <a:solidFill>
                  <a:schemeClr val="tx1"/>
                </a:solidFill>
                <a:effectLst/>
                <a:latin typeface="+mn-lt"/>
                <a:ea typeface="+mn-ea"/>
                <a:cs typeface="+mn-cs"/>
              </a:rPr>
              <a:t> Mart is a subsidiary of </a:t>
            </a:r>
            <a:r>
              <a:rPr lang="en-US" sz="1200" kern="1200" dirty="0" err="1">
                <a:solidFill>
                  <a:schemeClr val="tx1"/>
                </a:solidFill>
                <a:effectLst/>
                <a:latin typeface="+mn-lt"/>
                <a:ea typeface="+mn-ea"/>
                <a:cs typeface="+mn-cs"/>
              </a:rPr>
              <a:t>Lotte</a:t>
            </a:r>
            <a:r>
              <a:rPr lang="en-US" sz="1200" kern="1200" dirty="0">
                <a:solidFill>
                  <a:schemeClr val="tx1"/>
                </a:solidFill>
                <a:effectLst/>
                <a:latin typeface="+mn-lt"/>
                <a:ea typeface="+mn-ea"/>
                <a:cs typeface="+mn-cs"/>
              </a:rPr>
              <a:t> Conglomerate, the leading retail company in Korea. It operates Hypermarket, Members-only warehouse discount outlet, electronics digital shop, and </a:t>
            </a:r>
            <a:r>
              <a:rPr lang="en-US" sz="1200" kern="1200" dirty="0" err="1">
                <a:solidFill>
                  <a:schemeClr val="tx1"/>
                </a:solidFill>
                <a:effectLst/>
                <a:latin typeface="+mn-lt"/>
                <a:ea typeface="+mn-ea"/>
                <a:cs typeface="+mn-cs"/>
              </a:rPr>
              <a:t>toysRus</a:t>
            </a:r>
            <a:r>
              <a:rPr lang="en-US" sz="1200" kern="1200" dirty="0">
                <a:solidFill>
                  <a:schemeClr val="tx1"/>
                </a:solidFill>
                <a:effectLst/>
                <a:latin typeface="+mn-lt"/>
                <a:ea typeface="+mn-ea"/>
                <a:cs typeface="+mn-cs"/>
              </a:rPr>
              <a:t> store in Korea. It has 187 stores in Korea, Indonesia and Vietnam earning $6.3B in 2018. </a:t>
            </a:r>
          </a:p>
          <a:p>
            <a:pPr marL="171450" indent="-171450">
              <a:buFont typeface="Arial" panose="020B0604020202020204" pitchFamily="34" charset="0"/>
              <a:buChar char="•"/>
            </a:pPr>
            <a:r>
              <a:rPr lang="en-US" dirty="0"/>
              <a:t>The company believes deeply in the power of AI/ML to strengthen business performance, and selected AWS to support its forays into the space as it embarks on a</a:t>
            </a:r>
            <a:r>
              <a:rPr lang="en-US" baseline="0" dirty="0"/>
              <a:t> </a:t>
            </a:r>
            <a:r>
              <a:rPr lang="en-US" dirty="0"/>
              <a:t>broad rollout of cutting-edge technology. In an effort to deepen its engagement with in-store shoppers, </a:t>
            </a:r>
            <a:r>
              <a:rPr lang="en-US" dirty="0" err="1"/>
              <a:t>Lotte</a:t>
            </a:r>
            <a:r>
              <a:rPr lang="en-US" dirty="0"/>
              <a:t> Mart launched a new AI-based recommendation service built on Amazon Personalize, which represents a departure from their prior approach of providing personalized recommendations through their mobile app M Coupon that they based on big data analytics. </a:t>
            </a:r>
          </a:p>
          <a:p>
            <a:pPr marL="171450" indent="-171450">
              <a:buFont typeface="Arial" panose="020B0604020202020204" pitchFamily="34" charset="0"/>
              <a:buChar char="•"/>
            </a:pPr>
            <a:r>
              <a:rPr lang="en-US" dirty="0"/>
              <a:t>The company decided to adopt Amazon Personalize to significantly improve the quality of its recommendations, and indeed, during a trial of Amazon Personalize with 100,000 customers held from July to August, </a:t>
            </a:r>
            <a:r>
              <a:rPr lang="en-US" dirty="0" err="1"/>
              <a:t>Lotte</a:t>
            </a:r>
            <a:r>
              <a:rPr lang="en-US" dirty="0"/>
              <a:t> Mart discovered customers were 2x as likely to</a:t>
            </a:r>
            <a:r>
              <a:rPr lang="en-US" baseline="0" dirty="0"/>
              <a:t> </a:t>
            </a:r>
            <a:r>
              <a:rPr lang="en-US" dirty="0"/>
              <a:t>purchase recommended products. It also reduced development time</a:t>
            </a:r>
            <a:r>
              <a:rPr lang="en-US" baseline="0" dirty="0"/>
              <a:t> by 50%.</a:t>
            </a:r>
            <a:endParaRPr lang="en-US" dirty="0"/>
          </a:p>
          <a:p>
            <a:pPr marL="171450" indent="-171450">
              <a:buFont typeface="Arial" panose="020B0604020202020204" pitchFamily="34" charset="0"/>
              <a:buChar char="•"/>
            </a:pPr>
            <a:r>
              <a:rPr lang="en-US" dirty="0"/>
              <a:t>Now, over 300,000 users of M Coupon will get to benefit from improved recommendations and a personalized shopping experience, from which </a:t>
            </a:r>
            <a:r>
              <a:rPr lang="en-US" dirty="0" err="1"/>
              <a:t>Lotte</a:t>
            </a:r>
            <a:r>
              <a:rPr lang="en-US" dirty="0"/>
              <a:t> Mart expects to see tremendous positive revenue impacts.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#APAC</a:t>
            </a:r>
          </a:p>
          <a:p>
            <a:pPr marL="0" indent="0">
              <a:buFont typeface="Arial" panose="020B0604020202020204" pitchFamily="34" charset="0"/>
              <a:buNone/>
            </a:pPr>
            <a:r>
              <a:rPr lang="en-US" dirty="0"/>
              <a:t>#Personalize</a:t>
            </a:r>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1894223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customers in manufacturing, agriculture, energy, or other heavy industries, we are providing a group of services which will help improve operating efficiency, throughput, and reduce costs in industrial processes.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processes or locations which have intermittent, expensive, or non-existent connectivity – or which can’t afford a round trip to the cloud in terms of latency – we’re enabling customers to add computer vision to their processes with smart cameras through the Panorama Device SDK – a thin, low power SDK which will optimize and run sophisticated computer vision models with low latency, on low power, cheap cameras.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customers who already have dumb cameras installed on site, we are also adding the AWS Panorama</a:t>
            </a:r>
            <a:r>
              <a:rPr lang="en-US" sz="1200" b="0" i="0" kern="1200" baseline="0" dirty="0">
                <a:solidFill>
                  <a:schemeClr val="tx1"/>
                </a:solidFill>
                <a:effectLst/>
                <a:latin typeface="Amazon Ember Regular" charset="0"/>
                <a:ea typeface="+mn-ea"/>
                <a:cs typeface="+mn-cs"/>
              </a:rPr>
              <a:t> Appliance</a:t>
            </a:r>
            <a:r>
              <a:rPr lang="en-US" sz="1200" b="0" i="0" kern="1200" dirty="0">
                <a:solidFill>
                  <a:schemeClr val="tx1"/>
                </a:solidFill>
                <a:effectLst/>
                <a:latin typeface="Amazon Ember Regular" charset="0"/>
                <a:ea typeface="+mn-ea"/>
                <a:cs typeface="+mn-cs"/>
              </a:rPr>
              <a:t>, a powerful edge processing device, custom-built for computer vision.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For equipment which doesn’t already include sensors – or for organizations that want to perform predictive maintenance without a big investment in engineering time – we are also providing Amazon</a:t>
            </a:r>
            <a:r>
              <a:rPr lang="en-US" sz="1200" b="0" i="0" kern="1200" baseline="0" dirty="0">
                <a:solidFill>
                  <a:schemeClr val="tx1"/>
                </a:solidFill>
                <a:effectLst/>
                <a:latin typeface="Amazon Ember Regular" charset="0"/>
                <a:ea typeface="+mn-ea"/>
                <a:cs typeface="+mn-cs"/>
              </a:rPr>
              <a:t> </a:t>
            </a:r>
            <a:r>
              <a:rPr lang="en-US" sz="1200" b="0" i="0" kern="1200" baseline="0" dirty="0" err="1">
                <a:solidFill>
                  <a:schemeClr val="tx1"/>
                </a:solidFill>
                <a:effectLst/>
                <a:latin typeface="Amazon Ember Regular" charset="0"/>
                <a:ea typeface="+mn-ea"/>
                <a:cs typeface="+mn-cs"/>
              </a:rPr>
              <a:t>Monitron</a:t>
            </a:r>
            <a:r>
              <a:rPr lang="en-US" sz="1200" b="0" i="0" kern="1200" dirty="0">
                <a:solidFill>
                  <a:schemeClr val="tx1"/>
                </a:solidFill>
                <a:effectLst/>
                <a:latin typeface="Amazon Ember Regular" charset="0"/>
                <a:ea typeface="+mn-ea"/>
                <a:cs typeface="+mn-cs"/>
              </a:rPr>
              <a:t>, an end to end predictive monitoring solution, which includes wireless hardware temperature and vibration sensors which can be installed in minutes and a mobile app, which can be used to view sensor data and receives alerts for potential future equipment malfunction, detected by the sensors.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Equipment</a:t>
            </a:r>
            <a:r>
              <a:rPr lang="en-US" sz="1200" b="0" i="0" kern="1200" dirty="0">
                <a:solidFill>
                  <a:schemeClr val="tx1"/>
                </a:solidFill>
                <a:effectLst/>
                <a:latin typeface="Amazon Ember Regular" charset="0"/>
                <a:ea typeface="+mn-ea"/>
                <a:cs typeface="+mn-cs"/>
              </a:rPr>
              <a:t> is a service for detecting equipment operating issues before they affect production, for equipment which already houses machine sensors.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Amazon</a:t>
            </a:r>
            <a:r>
              <a:rPr lang="en-US" sz="1200" b="0" i="0" kern="1200" baseline="0" dirty="0">
                <a:solidFill>
                  <a:schemeClr val="tx1"/>
                </a:solidFill>
                <a:effectLst/>
                <a:latin typeface="Amazon Ember Regular" charset="0"/>
                <a:ea typeface="+mn-ea"/>
                <a:cs typeface="+mn-cs"/>
              </a:rPr>
              <a:t> Lookout for Vision</a:t>
            </a:r>
            <a:r>
              <a:rPr lang="en-US" sz="1200" b="0" i="0" kern="1200" dirty="0">
                <a:solidFill>
                  <a:schemeClr val="tx1"/>
                </a:solidFill>
                <a:effectLst/>
                <a:latin typeface="Amazon Ember Regular" charset="0"/>
                <a:ea typeface="+mn-ea"/>
                <a:cs typeface="+mn-cs"/>
              </a:rPr>
              <a:t> is a new end to end service which uses computer vision to detect defects on production lines. Lookout</a:t>
            </a:r>
            <a:r>
              <a:rPr lang="en-US" sz="1200" b="0" i="0" kern="1200" baseline="0" dirty="0">
                <a:solidFill>
                  <a:schemeClr val="tx1"/>
                </a:solidFill>
                <a:effectLst/>
                <a:latin typeface="Amazon Ember Regular" charset="0"/>
                <a:ea typeface="+mn-ea"/>
                <a:cs typeface="+mn-cs"/>
              </a:rPr>
              <a:t> for Vision</a:t>
            </a:r>
            <a:r>
              <a:rPr lang="en-US" sz="1200" b="0" i="0" kern="1200" dirty="0">
                <a:solidFill>
                  <a:schemeClr val="tx1"/>
                </a:solidFill>
                <a:effectLst/>
                <a:latin typeface="Amazon Ember Regular" charset="0"/>
                <a:ea typeface="+mn-ea"/>
                <a:cs typeface="+mn-cs"/>
              </a:rPr>
              <a:t> learns the baseline of what a ‘normal’ image should include – such as parts or silicon wafers - in as few as 30 images (which can be provided by non-technical teams). The service will then provide notifications and alerts for photos or frames of videos which differ from the baseline providing rapid, automatic alerts of emerging quality problems on manufacturing lines.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939761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ea typeface="+mn-ea"/>
                <a:cs typeface="Amazon Ember" panose="020B0603020204020204" pitchFamily="34" charset="0"/>
              </a:rPr>
              <a:t>Machine learning went from being an aspirational technology to mainstream extremely fast.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ea typeface="+mn-ea"/>
                <a:cs typeface="Amazon Ember" panose="020B0603020204020204" pitchFamily="34" charset="0"/>
              </a:rPr>
              <a:t>For a long time, the technology was limited to a few major tech companies and hardcore academic researchers.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ea typeface="+mn-ea"/>
                <a:cs typeface="Amazon Ember" panose="020B0603020204020204" pitchFamily="34" charset="0"/>
              </a:rPr>
              <a:t>But, things began to change when cloud computing entered the mainstream.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ea typeface="+mn-ea"/>
                <a:cs typeface="Amazon Ember" panose="020B0603020204020204" pitchFamily="34" charset="0"/>
              </a:rPr>
              <a:t>Compute power and data became more available, and quite literally, machine learning is now making an impact across every industry (finance, retail, fashion, real estate, healthcare etc.).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ea typeface="+mn-ea"/>
                <a:cs typeface="Amazon Ember" panose="020B0603020204020204" pitchFamily="34" charset="0"/>
              </a:rPr>
              <a:t>It’s moving from the peripheral to now a core part of every business and industry.</a:t>
            </a:r>
          </a:p>
          <a:p>
            <a:pPr marL="174708" marR="0" lvl="0" indent="-174708"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kern="1200" dirty="0">
                <a:solidFill>
                  <a:schemeClr val="tx1"/>
                </a:solidFill>
                <a:ea typeface="+mn-ea"/>
                <a:cs typeface="Amazon Ember" panose="020B0603020204020204" pitchFamily="34" charset="0"/>
              </a:rPr>
              <a:t>And according to the Deloitte Insights State of AI in the Enterprise, in 2018 63% of companies are investing to catch up with rivals or narrow the lead.</a:t>
            </a:r>
          </a:p>
          <a:p>
            <a:pPr marL="174708" marR="0" lvl="0" indent="-174708"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200" kern="1200" dirty="0">
                <a:solidFill>
                  <a:schemeClr val="tx1"/>
                </a:solidFill>
                <a:ea typeface="+mn-ea"/>
                <a:cs typeface="Amazon Ember" panose="020B0603020204020204" pitchFamily="34" charset="0"/>
              </a:rPr>
              <a:t>IDC predicted that by 2021, global spending on AI and cognitive technologies will exceed $50 billion.</a:t>
            </a:r>
          </a:p>
          <a:p>
            <a:pPr marL="174708" marR="0" lvl="0" indent="-174708"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endParaRPr lang="en-US" sz="1200" kern="1200" dirty="0">
              <a:solidFill>
                <a:schemeClr val="tx1"/>
              </a:solidFill>
              <a:ea typeface="+mn-ea"/>
              <a:cs typeface="Amazon Ember" panose="020B0603020204020204" pitchFamily="34" charset="0"/>
            </a:endParaRPr>
          </a:p>
          <a:p>
            <a:pPr marL="178017" indent="-178017" defTabSz="1117992">
              <a:spcAft>
                <a:spcPts val="408"/>
              </a:spcAft>
              <a:buFont typeface="Arial" panose="020B0604020202020204" pitchFamily="34" charset="0"/>
              <a:buChar char="•"/>
              <a:defRPr/>
            </a:pPr>
            <a:endParaRPr lang="en-US" dirty="0"/>
          </a:p>
          <a:p>
            <a:pPr marL="63499" indent="-63499" defTabSz="457189">
              <a:spcBef>
                <a:spcPts val="486"/>
              </a:spcBef>
              <a:defRPr/>
            </a:pPr>
            <a:r>
              <a:rPr lang="en-US" sz="1200" dirty="0">
                <a:solidFill>
                  <a:srgbClr val="FFFFFF"/>
                </a:solidFill>
              </a:rPr>
              <a:t>“Over the past year we have partnered with AWS to help develop critical but sometimes overlooked part of running a successful manufacturing business which is knowing the condition of your equipment. For manufacturers worldwide uptime of equipment is the only way we can remain competitive with a global market. Ensuring equipment is up and running and not being surprised by sudden breakdowns helps get the most out of our equipment. Unplanned downtime is costly both in loss of production and labor due to the fire-fighting nature of the breakdown. </a:t>
            </a:r>
          </a:p>
          <a:p>
            <a:pPr marL="63499" defTabSz="457189">
              <a:spcBef>
                <a:spcPts val="486"/>
              </a:spcBef>
              <a:defRPr/>
            </a:pPr>
            <a:r>
              <a:rPr lang="en-US" sz="1200" dirty="0">
                <a:solidFill>
                  <a:srgbClr val="FFFFFF"/>
                </a:solidFill>
              </a:rPr>
              <a:t>The Amazon </a:t>
            </a:r>
            <a:r>
              <a:rPr lang="en-US" sz="1200" dirty="0" err="1">
                <a:solidFill>
                  <a:srgbClr val="FFFFFF"/>
                </a:solidFill>
              </a:rPr>
              <a:t>Monitron</a:t>
            </a:r>
            <a:r>
              <a:rPr lang="en-US" sz="1200" dirty="0">
                <a:solidFill>
                  <a:srgbClr val="FFFFFF"/>
                </a:solidFill>
              </a:rPr>
              <a:t> condition monitoring system has the potential of giving both large industry as well as small “mom and pop shops” the ability to predict failures of their equipment before a catastrophic breakdown shuts them down. This will allow for a scheduled repair of failing equipment before it breaks down. </a:t>
            </a:r>
          </a:p>
          <a:p>
            <a:pPr marL="63499" marR="0" lvl="0" indent="0" algn="l" defTabSz="457189" rtl="0" eaLnBrk="1" fontAlgn="auto" latinLnBrk="0" hangingPunct="1">
              <a:lnSpc>
                <a:spcPct val="100000"/>
              </a:lnSpc>
              <a:spcBef>
                <a:spcPts val="486"/>
              </a:spcBef>
              <a:spcAft>
                <a:spcPts val="0"/>
              </a:spcAft>
              <a:buClrTx/>
              <a:buSzTx/>
              <a:buFontTx/>
              <a:buNone/>
              <a:tabLst/>
              <a:defRPr/>
            </a:pPr>
            <a:r>
              <a:rPr lang="en-US" sz="1200" dirty="0">
                <a:solidFill>
                  <a:srgbClr val="FFFFFF"/>
                </a:solidFill>
              </a:rPr>
              <a:t>We look forward to continuing working with AWS on the development of the </a:t>
            </a:r>
            <a:r>
              <a:rPr lang="en-US" sz="1200" dirty="0" err="1">
                <a:solidFill>
                  <a:srgbClr val="FFFFFF"/>
                </a:solidFill>
              </a:rPr>
              <a:t>Monitron</a:t>
            </a:r>
            <a:r>
              <a:rPr lang="en-US" sz="1200" dirty="0">
                <a:solidFill>
                  <a:srgbClr val="FFFFFF"/>
                </a:solidFill>
              </a:rPr>
              <a:t> system through to its successful launch.” </a:t>
            </a:r>
            <a:r>
              <a:rPr lang="en-US" sz="1200" dirty="0">
                <a:solidFill>
                  <a:schemeClr val="tx1">
                    <a:lumMod val="75000"/>
                  </a:schemeClr>
                </a:solidFill>
              </a:rPr>
              <a:t>Bill Holmes, Maintenance Supervisor, Fender</a:t>
            </a:r>
          </a:p>
          <a:p>
            <a:pPr marL="63499" defTabSz="457189">
              <a:spcBef>
                <a:spcPts val="486"/>
              </a:spcBef>
              <a:defRPr/>
            </a:pPr>
            <a:endParaRPr lang="en-US" sz="1200" dirty="0">
              <a:solidFill>
                <a:srgbClr val="FFFFFF"/>
              </a:solidFill>
            </a:endParaRPr>
          </a:p>
          <a:p>
            <a:pPr marL="178017" indent="-178017">
              <a:buFont typeface="Arial" panose="020B0604020202020204" pitchFamily="34" charset="0"/>
              <a:buChar char="•"/>
            </a:pPr>
            <a:endParaRPr lang="en-US" dirty="0"/>
          </a:p>
          <a:p>
            <a:pPr marL="171450" lvl="0" indent="-171450">
              <a:buFont typeface="Arial" panose="020B0604020202020204" pitchFamily="34" charset="0"/>
              <a:buChar char="•"/>
            </a:pPr>
            <a:endParaRPr lang="en-US" sz="1200" kern="1200" dirty="0">
              <a:solidFill>
                <a:schemeClr val="tx1"/>
              </a:solidFill>
              <a:ea typeface="+mn-ea"/>
              <a:cs typeface="Amazon Ember" panose="020B0603020204020204"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235716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27392045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0" dirty="0" err="1">
                <a:solidFill>
                  <a:srgbClr val="FFC000"/>
                </a:solidFill>
              </a:rPr>
              <a:t>Dafgards</a:t>
            </a:r>
            <a:r>
              <a:rPr lang="en-US" sz="1800" b="0" dirty="0">
                <a:solidFill>
                  <a:srgbClr val="FFC000"/>
                </a:solidFill>
              </a:rPr>
              <a:t> innovates while delivering quality </a:t>
            </a:r>
          </a:p>
          <a:p>
            <a:pPr marL="171450" indent="-171450">
              <a:buFont typeface="Arial" panose="020B0604020202020204" pitchFamily="34" charset="0"/>
              <a:buChar char="•"/>
              <a:defRPr/>
            </a:pPr>
            <a:r>
              <a:rPr lang="en-US" sz="1200" dirty="0">
                <a:solidFill>
                  <a:srgbClr val="FFFFFF"/>
                </a:solidFill>
              </a:rPr>
              <a:t>To uphold our brand and deliver the freshest and tastiest customer experience, we want to ensure that all our pizzas are adequately covered in cheese and with the correct toppings, as well as ensuring there are no foreign objects present.</a:t>
            </a:r>
            <a:r>
              <a:rPr lang="en-US" sz="1200" dirty="0"/>
              <a:t> Previously, we installed a machine vision system to detect proper coverage of cheese across a pizza’s surface. </a:t>
            </a:r>
            <a:endParaRPr lang="en-US" sz="1200" dirty="0">
              <a:solidFill>
                <a:srgbClr val="FFFFFF"/>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06453356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a:t>
            </a:r>
            <a:r>
              <a:rPr lang="en-US" baseline="0" dirty="0"/>
              <a:t> our health care and life sciences customers we offer Amazon </a:t>
            </a:r>
            <a:r>
              <a:rPr lang="en-US" baseline="0" dirty="0" err="1"/>
              <a:t>HealthLake</a:t>
            </a:r>
            <a:r>
              <a:rPr lang="en-US" baseline="0" dirty="0"/>
              <a:t>.  This is a </a:t>
            </a:r>
            <a:r>
              <a:rPr lang="en-US" sz="1200" dirty="0"/>
              <a:t>HIPAA-eligible service that enables healthcare providers, health insurance companies, and pharmaceutical companies to store, transform, query, and analyze health data at petabyte scale.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HealthLake</a:t>
            </a:r>
            <a:r>
              <a:rPr lang="en-US" sz="1200" baseline="0" dirty="0"/>
              <a:t> provides key features and functionality from the initial import of data to tag and index to transform to search and finally analyze the data so you can finally ask questions of the it and uncover new insights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Starting with import, </a:t>
            </a:r>
            <a:r>
              <a:rPr lang="en-US" sz="1200" baseline="0" dirty="0" err="1"/>
              <a:t>HealthLake</a:t>
            </a:r>
            <a:r>
              <a:rPr lang="en-US" sz="1200" baseline="0" dirty="0"/>
              <a:t> quickly and easily imports clinical notes, lab reports, insurance claims and more.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You can then tag and index the data in the AWS cloud in a secure, compliant and auditable way.</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err="1"/>
              <a:t>HealthLake</a:t>
            </a:r>
            <a:r>
              <a:rPr lang="en-US" sz="1200" dirty="0"/>
              <a:t> </a:t>
            </a:r>
            <a:r>
              <a:rPr lang="en-US" sz="1200" b="0" i="0" kern="1200" dirty="0">
                <a:solidFill>
                  <a:schemeClr val="tx1"/>
                </a:solidFill>
                <a:effectLst/>
                <a:latin typeface="Amazon Ember Regular" charset="0"/>
                <a:ea typeface="+mn-ea"/>
                <a:cs typeface="+mn-cs"/>
              </a:rPr>
              <a:t>transforms unstructured data using specialized machine learning models and provides powerful query and search capabilities so you can finally ask questions of the data.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And finally</a:t>
            </a:r>
            <a:r>
              <a:rPr lang="en-US" sz="1200" b="0" i="0" kern="1200" baseline="0" dirty="0">
                <a:solidFill>
                  <a:schemeClr val="tx1"/>
                </a:solidFill>
                <a:effectLst/>
                <a:latin typeface="Amazon Ember Regular" charset="0"/>
                <a:ea typeface="+mn-ea"/>
                <a:cs typeface="+mn-cs"/>
              </a:rPr>
              <a:t> with </a:t>
            </a:r>
            <a:r>
              <a:rPr lang="en-US" sz="1200" b="0" i="0" kern="1200" baseline="0" dirty="0" err="1">
                <a:solidFill>
                  <a:schemeClr val="tx1"/>
                </a:solidFill>
                <a:effectLst/>
                <a:latin typeface="Amazon Ember Regular" charset="0"/>
                <a:ea typeface="+mn-ea"/>
                <a:cs typeface="+mn-cs"/>
              </a:rPr>
              <a:t>HealthLake</a:t>
            </a:r>
            <a:r>
              <a:rPr lang="en-US" sz="1200" b="0" i="0" kern="1200" baseline="0" dirty="0">
                <a:solidFill>
                  <a:schemeClr val="tx1"/>
                </a:solidFill>
                <a:effectLst/>
                <a:latin typeface="Amazon Ember Regular" charset="0"/>
                <a:ea typeface="+mn-ea"/>
                <a:cs typeface="+mn-cs"/>
              </a:rPr>
              <a:t> p</a:t>
            </a:r>
            <a:r>
              <a:rPr lang="en-US" sz="1200" b="0" i="0" kern="1200" dirty="0">
                <a:solidFill>
                  <a:schemeClr val="tx1"/>
                </a:solidFill>
                <a:effectLst/>
                <a:latin typeface="Amazon Ember Regular" charset="0"/>
                <a:ea typeface="+mn-ea"/>
                <a:cs typeface="+mn-cs"/>
              </a:rPr>
              <a:t>re-built ML models work on top of the now structured data to analyze and understand relationships in the data, identify trends, and make predictions, ultimately delivering better care for patients.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466208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Orion Health is a global, award-winning provider of health information technology, advancing population health and precision medicine solutions for the delivery of care across the entire health ecosystem.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t>“At Orion Health, we believe that there is significant untapped potential to transform the healthcare sector by improving how technology is used and providing insights into the data being generated. Data is frequently messy and incomplete, which is costly and time consuming to clean up. We are excited to work alongside AWS to deliver new ways for patients to interact with the healthcare system, supporting initiatives such as the 21</a:t>
            </a:r>
            <a:r>
              <a:rPr lang="en-AU" sz="1200" baseline="30000" dirty="0"/>
              <a:t>st</a:t>
            </a:r>
            <a:r>
              <a:rPr lang="en-AU" sz="1200" dirty="0"/>
              <a:t> Century Cures Act designed to make healthcare more accessible and affordable, and Digital Front Door, which aims to improve health outcomes by helping patients receive the perfect care for them from the comfort of their home.” </a:t>
            </a:r>
            <a:r>
              <a:rPr lang="en-US" dirty="0"/>
              <a:t>Anne O’Hanlon, Product Director, Orion Health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2399907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models is easy with Amazon SageMaker. When you’re ready to train in Amazon SageMaker, simply specify the location of your data in Amazon S3, and indicate the type and quantity of SageMaker ML instances you need, and get started with a single click. Amazon SageMaker sets up a distributed compute cluster, performs the training, outputs the result to Amazon S3, and tears down the cluster when complete. </a:t>
            </a:r>
          </a:p>
          <a:p>
            <a:endParaRPr lang="en-US" dirty="0"/>
          </a:p>
          <a:p>
            <a:r>
              <a:rPr lang="en-US" dirty="0">
                <a:effectLst/>
              </a:rPr>
              <a:t>When you specify the location of your data in Amazon S3, Amazon SageMaker will take your algorithm and run it on a training cluster isolated within its own software-defined network, configured to your needs. When you choose the instance type including Amazon EC2 P3dn, the most powerful GPU based instance in the cloud, Amazon SageMaker will create your cluster in an auto-scaling group. Amazon SageMaker will also attach EBS volumes to each node, set up the data pipelines, and start training with your TensorFlow, </a:t>
            </a:r>
            <a:r>
              <a:rPr lang="en-US" dirty="0" err="1">
                <a:effectLst/>
              </a:rPr>
              <a:t>MXNet</a:t>
            </a:r>
            <a:r>
              <a:rPr lang="en-US" dirty="0">
                <a:effectLst/>
              </a:rPr>
              <a:t>, </a:t>
            </a:r>
            <a:r>
              <a:rPr lang="en-US" dirty="0" err="1">
                <a:effectLst/>
              </a:rPr>
              <a:t>Pytorch</a:t>
            </a:r>
            <a:r>
              <a:rPr lang="en-US" dirty="0">
                <a:effectLst/>
              </a:rPr>
              <a:t>, Chainer or your framework script, built-in or custom algorithm. Once finished, the results are stored in S3 and the cluster is automatically torn down.</a:t>
            </a:r>
          </a:p>
          <a:p>
            <a:endParaRPr lang="en-US" dirty="0">
              <a:effectLst/>
            </a:endParaRPr>
          </a:p>
          <a:p>
            <a:r>
              <a:rPr lang="en-US" dirty="0">
                <a:effectLst/>
              </a:rPr>
              <a:t>To make it easy to conduct training at scale, we’ve optimized how training data streams from Amazon S3. Through the API, you can specify if you’d like all of the data to be sent to each node in the cluster, or if you’d like Amazon</a:t>
            </a:r>
            <a:r>
              <a:rPr lang="en-US" baseline="0" dirty="0">
                <a:effectLst/>
              </a:rPr>
              <a:t> </a:t>
            </a:r>
            <a:r>
              <a:rPr lang="en-US" dirty="0">
                <a:effectLst/>
              </a:rPr>
              <a:t>SageMaker to manage the distribution of data across the nodes depending on the needs of your algorithm. Combined with the built-in algorithms, the scalability of training that’s possible with Amazon SageMaker can dramatically reduce the time and cost of training runs.</a:t>
            </a:r>
          </a:p>
        </p:txBody>
      </p:sp>
      <p:sp>
        <p:nvSpPr>
          <p:cNvPr id="4" name="Slide Number Placeholder 3"/>
          <p:cNvSpPr>
            <a:spLocks noGrp="1"/>
          </p:cNvSpPr>
          <p:nvPr>
            <p:ph type="sldNum" sz="quarter" idx="10"/>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51226215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a:t>
            </a:r>
            <a:r>
              <a:rPr lang="en-US" baseline="0" dirty="0"/>
              <a:t> SageMaker comes with dozens of pre-build algorithms. </a:t>
            </a:r>
            <a:r>
              <a:rPr lang="en-US" dirty="0"/>
              <a:t>Amazon SageMaker provides high-performance, scalable machine learning algorithms, optimized for speed, scale, and accuracy, that can perform training on petabyte-scale data sets. You can choose from supervised algorithms where the correct answers are known during training and you can instruct the model where it made mistakes. Amazon</a:t>
            </a:r>
            <a:r>
              <a:rPr lang="en-US" baseline="0" dirty="0"/>
              <a:t> </a:t>
            </a:r>
            <a:r>
              <a:rPr lang="en-US" dirty="0"/>
              <a:t>SageMaker includes supervised algorithms such as </a:t>
            </a:r>
            <a:r>
              <a:rPr lang="en-US" dirty="0" err="1"/>
              <a:t>XGBoost</a:t>
            </a:r>
            <a:r>
              <a:rPr lang="en-US" dirty="0"/>
              <a:t> and linear/logistic regression or classification, to address recommendation and time series prediction problems. Amazon SageMaker also includes support for unsupervised learning (i.e. the algorithms must discover the correct answers on their own), such as with k-means clustering and principal component analysis (PCA), to solve problems like identifying customer groupings based on purchasing behavior.</a:t>
            </a:r>
          </a:p>
        </p:txBody>
      </p:sp>
      <p:sp>
        <p:nvSpPr>
          <p:cNvPr id="4" name="Slide Number Placeholder 3"/>
          <p:cNvSpPr>
            <a:spLocks noGrp="1"/>
          </p:cNvSpPr>
          <p:nvPr>
            <p:ph type="sldNum" sz="quarter" idx="10"/>
          </p:nvPr>
        </p:nvSpPr>
        <p:spPr/>
        <p:txBody>
          <a:bodyPr/>
          <a:lstStyle/>
          <a:p>
            <a:fld id="{69C3F2ED-74C5-7D4F-8560-0CC253E9A436}" type="slidenum">
              <a:rPr lang="en-US" smtClean="0"/>
              <a:pPr/>
              <a:t>76</a:t>
            </a:fld>
            <a:endParaRPr lang="en-US" dirty="0"/>
          </a:p>
        </p:txBody>
      </p:sp>
    </p:spTree>
    <p:extLst>
      <p:ext uri="{BB962C8B-B14F-4D97-AF65-F5344CB8AC3E}">
        <p14:creationId xmlns:p14="http://schemas.microsoft.com/office/powerpoint/2010/main" val="250674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dirty="0">
                <a:solidFill>
                  <a:schemeClr val="tx1"/>
                </a:solidFill>
                <a:latin typeface="Calibri" panose="020F0502020204030204" pitchFamily="34" charset="0"/>
                <a:ea typeface="+mn-ea"/>
                <a:cs typeface="Calibri" panose="020F0502020204030204" pitchFamily="34" charset="0"/>
              </a:rPr>
              <a:t>AWS has a number of trainings</a:t>
            </a:r>
            <a:r>
              <a:rPr lang="en-US" sz="1100" kern="1200" baseline="0" dirty="0">
                <a:solidFill>
                  <a:schemeClr val="tx1"/>
                </a:solidFill>
                <a:latin typeface="Calibri" panose="020F0502020204030204" pitchFamily="34" charset="0"/>
                <a:ea typeface="+mn-ea"/>
                <a:cs typeface="Calibri" panose="020F0502020204030204" pitchFamily="34" charset="0"/>
              </a:rPr>
              <a:t> and acceleration programs to help you get started on your journey</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We offer in-person trainings for both technical and business stakeholders as well as a full free online training and certification program for your developers. </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We can conduct workshops to help you identify the best use cases for your business and work hand and hand with your team to develop a proof of concept through the ML Solutions Lab. And through our AWS ML Embark Program, we do in-person training for both business decision makers and technical staff, ideation on use cases, and development of a proof of concept.</a:t>
            </a:r>
          </a:p>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baseline="0" dirty="0">
                <a:solidFill>
                  <a:schemeClr val="tx1"/>
                </a:solidFill>
                <a:latin typeface="Calibri" panose="020F0502020204030204" pitchFamily="34" charset="0"/>
                <a:ea typeface="+mn-ea"/>
                <a:cs typeface="Calibri" panose="020F0502020204030204" pitchFamily="34" charset="0"/>
              </a:rPr>
              <a:t>Lastly, we have a Professional Services team as well as ML partners who can do end to end development and take your machine learning application to production.</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3655836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In parallel, you want to focus on building the right skills for your engineers.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 sometimes hear that organizations don’t move ahead because they feel like they don’t have the technical expertise to be successful. </a:t>
            </a:r>
          </a:p>
          <a:p>
            <a:pPr marL="174708" marR="0" lvl="0" indent="-174708"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kern="1200" dirty="0">
                <a:solidFill>
                  <a:schemeClr val="tx1"/>
                </a:solidFill>
                <a:latin typeface="Calibri" panose="020F0502020204030204" pitchFamily="34" charset="0"/>
                <a:ea typeface="+mn-ea"/>
                <a:cs typeface="Calibri" panose="020F0502020204030204" pitchFamily="34" charset="0"/>
              </a:rPr>
              <a:t>The truth is, you can’t buy your way in to talent. There’s not enough and it can get very expensive. Instead you have to focus on developing internal talent.</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But, we have seen that developers are able to obtain the right skills with a high success rate when engaged with good, hands-on training.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Amazon developed a machine learning university that we have used for over six years to train our engineers on ML.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Last year, we made a lot of this content available for free to customers and we have seen well over 100,000 developers start their ML journey with these content since. Having strong training programs can also help you attract and retain talent.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We’ve also brought additional programs to market like </a:t>
            </a:r>
            <a:r>
              <a:rPr lang="en-US" sz="1100" kern="1200" dirty="0" err="1">
                <a:solidFill>
                  <a:schemeClr val="tx1"/>
                </a:solidFill>
                <a:latin typeface="Calibri" panose="020F0502020204030204" pitchFamily="34" charset="0"/>
                <a:ea typeface="+mn-ea"/>
                <a:cs typeface="Calibri" panose="020F0502020204030204" pitchFamily="34" charset="0"/>
              </a:rPr>
              <a:t>DeepRacer</a:t>
            </a:r>
            <a:r>
              <a:rPr lang="en-US" sz="1100" kern="1200" dirty="0">
                <a:solidFill>
                  <a:schemeClr val="tx1"/>
                </a:solidFill>
                <a:latin typeface="Calibri" panose="020F0502020204030204" pitchFamily="34" charset="0"/>
                <a:ea typeface="+mn-ea"/>
                <a:cs typeface="Calibri" panose="020F0502020204030204" pitchFamily="34" charset="0"/>
              </a:rPr>
              <a:t> and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to get aspiring ML developers hands on with the technology.</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AWS </a:t>
            </a:r>
            <a:r>
              <a:rPr lang="en-US" sz="1100" kern="1200" dirty="0" err="1">
                <a:solidFill>
                  <a:schemeClr val="tx1"/>
                </a:solidFill>
                <a:latin typeface="Calibri" panose="020F0502020204030204" pitchFamily="34" charset="0"/>
                <a:ea typeface="+mn-ea"/>
                <a:cs typeface="Calibri" panose="020F0502020204030204" pitchFamily="34" charset="0"/>
              </a:rPr>
              <a:t>DeepRacer</a:t>
            </a:r>
            <a:r>
              <a:rPr lang="en-US" sz="1100" kern="1200" dirty="0">
                <a:solidFill>
                  <a:schemeClr val="tx1"/>
                </a:solidFill>
                <a:latin typeface="Calibri" panose="020F0502020204030204" pitchFamily="34" charset="0"/>
                <a:ea typeface="+mn-ea"/>
                <a:cs typeface="Calibri" panose="020F0502020204030204" pitchFamily="34" charset="0"/>
              </a:rPr>
              <a:t> provides developers with the opportunity to learn, upskill, and get hands on with ML through a fully autonomous 1/18th scale race car driven by reinforcement learning, 3D racing simulator, and global racing league.  </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We hold corporate events designed to provide developers with a fun way to get introduced to essential ML concepts. Customers like Accenture,</a:t>
            </a:r>
            <a:r>
              <a:rPr lang="en-US" sz="1100" kern="1200" baseline="0" dirty="0">
                <a:solidFill>
                  <a:schemeClr val="tx1"/>
                </a:solidFill>
                <a:latin typeface="Calibri" panose="020F0502020204030204" pitchFamily="34" charset="0"/>
                <a:ea typeface="+mn-ea"/>
                <a:cs typeface="Calibri" panose="020F0502020204030204" pitchFamily="34" charset="0"/>
              </a:rPr>
              <a:t> </a:t>
            </a:r>
            <a:r>
              <a:rPr lang="en-US" sz="1100" kern="1200" baseline="0" dirty="0" err="1">
                <a:solidFill>
                  <a:schemeClr val="tx1"/>
                </a:solidFill>
                <a:latin typeface="Calibri" panose="020F0502020204030204" pitchFamily="34" charset="0"/>
                <a:ea typeface="+mn-ea"/>
                <a:cs typeface="Calibri" panose="020F0502020204030204" pitchFamily="34" charset="0"/>
              </a:rPr>
              <a:t>MorningStar</a:t>
            </a:r>
            <a:r>
              <a:rPr lang="en-US" sz="1100" kern="1200" baseline="0" dirty="0">
                <a:solidFill>
                  <a:schemeClr val="tx1"/>
                </a:solidFill>
                <a:latin typeface="Calibri" panose="020F0502020204030204" pitchFamily="34" charset="0"/>
                <a:ea typeface="+mn-ea"/>
                <a:cs typeface="Calibri" panose="020F0502020204030204" pitchFamily="34" charset="0"/>
              </a:rPr>
              <a:t> and Liberty Mutual.</a:t>
            </a:r>
            <a:endParaRPr lang="en-US" sz="1100" kern="1200" dirty="0">
              <a:solidFill>
                <a:schemeClr val="tx1"/>
              </a:solidFill>
              <a:latin typeface="Calibri" panose="020F0502020204030204" pitchFamily="34" charset="0"/>
              <a:ea typeface="+mn-ea"/>
              <a:cs typeface="Calibri" panose="020F0502020204030204" pitchFamily="34" charset="0"/>
            </a:endParaRP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AWS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is commonly used for object detection and sentiment analysis projects.</a:t>
            </a:r>
          </a:p>
          <a:p>
            <a:pPr marL="174708" indent="-174708" algn="l" defTabSz="1097212" rtl="0" eaLnBrk="1" latinLnBrk="0" hangingPunct="1">
              <a:lnSpc>
                <a:spcPct val="90000"/>
              </a:lnSpc>
              <a:spcAft>
                <a:spcPts val="400"/>
              </a:spcAft>
              <a:buFont typeface="Arial" panose="020B0604020202020204" pitchFamily="34" charset="0"/>
              <a:buChar char="•"/>
            </a:pPr>
            <a:r>
              <a:rPr lang="en-US" sz="1100" kern="1200" dirty="0">
                <a:solidFill>
                  <a:schemeClr val="tx1"/>
                </a:solidFill>
                <a:latin typeface="Calibri" panose="020F0502020204030204" pitchFamily="34" charset="0"/>
                <a:ea typeface="+mn-ea"/>
                <a:cs typeface="Calibri" panose="020F0502020204030204" pitchFamily="34" charset="0"/>
              </a:rPr>
              <a:t>Models trained in Amazon </a:t>
            </a:r>
            <a:r>
              <a:rPr lang="en-US" sz="1100" kern="1200" dirty="0" err="1">
                <a:solidFill>
                  <a:schemeClr val="tx1"/>
                </a:solidFill>
                <a:latin typeface="Calibri" panose="020F0502020204030204" pitchFamily="34" charset="0"/>
                <a:ea typeface="+mn-ea"/>
                <a:cs typeface="Calibri" panose="020F0502020204030204" pitchFamily="34" charset="0"/>
              </a:rPr>
              <a:t>SageMaker</a:t>
            </a:r>
            <a:r>
              <a:rPr lang="en-US" sz="1100" kern="1200" dirty="0">
                <a:solidFill>
                  <a:schemeClr val="tx1"/>
                </a:solidFill>
                <a:latin typeface="Calibri" panose="020F0502020204030204" pitchFamily="34" charset="0"/>
                <a:ea typeface="+mn-ea"/>
                <a:cs typeface="Calibri" panose="020F0502020204030204" pitchFamily="34" charset="0"/>
              </a:rPr>
              <a:t> can be sent to AWS </a:t>
            </a:r>
            <a:r>
              <a:rPr lang="en-US" sz="1100" kern="1200" dirty="0" err="1">
                <a:solidFill>
                  <a:schemeClr val="tx1"/>
                </a:solidFill>
                <a:latin typeface="Calibri" panose="020F0502020204030204" pitchFamily="34" charset="0"/>
                <a:ea typeface="+mn-ea"/>
                <a:cs typeface="Calibri" panose="020F0502020204030204" pitchFamily="34" charset="0"/>
              </a:rPr>
              <a:t>DeepLens</a:t>
            </a:r>
            <a:r>
              <a:rPr lang="en-US" sz="1100" kern="1200" dirty="0">
                <a:solidFill>
                  <a:schemeClr val="tx1"/>
                </a:solidFill>
                <a:latin typeface="Calibri" panose="020F0502020204030204" pitchFamily="34" charset="0"/>
                <a:ea typeface="+mn-ea"/>
                <a:cs typeface="Calibri" panose="020F0502020204030204" pitchFamily="34" charset="0"/>
              </a:rPr>
              <a:t> with just a few clicks from the AWS Management Console.</a:t>
            </a:r>
          </a:p>
        </p:txBody>
      </p:sp>
      <p:sp>
        <p:nvSpPr>
          <p:cNvPr id="4" name="Header Placeholder 3"/>
          <p:cNvSpPr>
            <a:spLocks noGrp="1"/>
          </p:cNvSpPr>
          <p:nvPr>
            <p:ph type="hdr" sz="quarter" idx="10"/>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Confidential</a:t>
            </a:r>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13"/>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441982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49500" y="522288"/>
            <a:ext cx="4648200" cy="2614612"/>
          </a:xfrm>
        </p:spPr>
      </p:sp>
      <p:sp>
        <p:nvSpPr>
          <p:cNvPr id="3" name="Notes Placeholder 2"/>
          <p:cNvSpPr>
            <a:spLocks noGrp="1"/>
          </p:cNvSpPr>
          <p:nvPr>
            <p:ph type="body" idx="1"/>
          </p:nvPr>
        </p:nvSpPr>
        <p:spPr/>
        <p:txBody>
          <a:bodyPr/>
          <a:lstStyle/>
          <a:p>
            <a:pPr marL="171450" marR="0" lvl="0" indent="-171450" algn="l" defTabSz="1097212" rtl="0" eaLnBrk="1" fontAlgn="auto" latinLnBrk="0" hangingPunct="1">
              <a:lnSpc>
                <a:spcPct val="90000"/>
              </a:lnSpc>
              <a:spcBef>
                <a:spcPts val="0"/>
              </a:spcBef>
              <a:spcAft>
                <a:spcPts val="400"/>
              </a:spcAft>
              <a:buClrTx/>
              <a:buSzTx/>
              <a:buFont typeface="Arial" panose="020B0604020202020204" pitchFamily="34" charset="0"/>
              <a:buChar char="•"/>
              <a:tabLst/>
              <a:defRPr/>
            </a:pPr>
            <a:r>
              <a:rPr lang="en-US" sz="1100" dirty="0">
                <a:solidFill>
                  <a:schemeClr val="accent2"/>
                </a:solidFill>
              </a:rPr>
              <a:t>Morningstar uses AWS </a:t>
            </a:r>
            <a:r>
              <a:rPr lang="en-US" sz="1100" dirty="0" err="1">
                <a:solidFill>
                  <a:schemeClr val="accent2"/>
                </a:solidFill>
              </a:rPr>
              <a:t>DeepRacer</a:t>
            </a:r>
            <a:r>
              <a:rPr lang="en-US" sz="1100" dirty="0">
                <a:solidFill>
                  <a:schemeClr val="accent2"/>
                </a:solidFill>
              </a:rPr>
              <a:t> to provide hands-on training to their employees and accelerate their application of machine learning across its investing products, services and processes. More than 445 employees from multiple functions and 8 countries—including 35 percent of Morningstar's technology function—have been engaged in the AWS </a:t>
            </a:r>
            <a:r>
              <a:rPr lang="en-US" sz="1100" dirty="0" err="1">
                <a:solidFill>
                  <a:schemeClr val="accent2"/>
                </a:solidFill>
              </a:rPr>
              <a:t>DeepRacer</a:t>
            </a:r>
            <a:r>
              <a:rPr lang="en-US" sz="1100" dirty="0">
                <a:solidFill>
                  <a:schemeClr val="accent2"/>
                </a:solidFill>
              </a:rPr>
              <a:t> League.</a:t>
            </a:r>
            <a:endParaRPr lang="en-US" sz="1100" dirty="0">
              <a:solidFill>
                <a:schemeClr val="accent2"/>
              </a:solidFill>
              <a:latin typeface="Arial" panose="020B0604020202020204" pitchFamily="34" charset="0"/>
              <a:cs typeface="Arial" panose="020B0604020202020204" pitchFamily="34" charset="0"/>
            </a:endParaRPr>
          </a:p>
          <a:p>
            <a:pPr marL="174708" indent="-174708">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Tree>
    <p:extLst>
      <p:ext uri="{BB962C8B-B14F-4D97-AF65-F5344CB8AC3E}">
        <p14:creationId xmlns:p14="http://schemas.microsoft.com/office/powerpoint/2010/main" val="12984955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To</a:t>
            </a:r>
            <a:r>
              <a:rPr lang="en-US" sz="1200" kern="1200" baseline="0" dirty="0">
                <a:solidFill>
                  <a:schemeClr val="tx1"/>
                </a:solidFill>
                <a:effectLst/>
                <a:latin typeface="+mn-lt"/>
                <a:ea typeface="+mn-ea"/>
                <a:cs typeface="+mn-cs"/>
              </a:rPr>
              <a:t> help you identify a use case and bring it to proof of concept we have the Amazon ML Solutions Lab.</a:t>
            </a:r>
          </a:p>
          <a:p>
            <a:pPr marL="171450" lvl="0" indent="-171450">
              <a:buFont typeface="Arial" panose="020B0604020202020204" pitchFamily="34" charset="0"/>
              <a:buChar char="•"/>
            </a:pPr>
            <a:r>
              <a:rPr lang="en-US" sz="1200" kern="1200" baseline="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he ML Solutions Lab pairs your team with Amazon machine learning experts to prepare data, build and train models, and put models into production. It combines hands-on educational workshops with brainstorming sessions and advisory professional services to help you ‘work backwards’ from business challenges, and then go step-by-step through the process of developing machine learning-based solutions.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At the end of the program, you will be able to take what you have learned through the process and use it elsewhere in your organization to apply ML to business opportunities.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6A48329-EE78-4130-ACCD-09F26DD0F5AD}"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629126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AWS machine learning Embark program is designed to start your company on the journey to machine learning success. The content is based on years of proven success helping organizations adopt ML, as well as Amazon’s own journey to put ML first in all areas of our business. </a:t>
            </a:r>
          </a:p>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program starts with an interactive workshop to identify the right business problem to tackle, followed by on-site, hands-on training to ramp up your company’s machine learning skills fast through practical application. Your developers then have the opportunity to partner with AWS machine learning experts from the ML Solutions Lab to build at least one proof of concept. </a:t>
            </a:r>
          </a:p>
          <a:p>
            <a:pPr marL="171450" indent="-171450">
              <a:buFont typeface="Arial" panose="020B0604020202020204" pitchFamily="34" charset="0"/>
              <a:buChar char="•"/>
            </a:pPr>
            <a:r>
              <a:rPr lang="en-US" sz="800" b="0" i="0" kern="1200" dirty="0">
                <a:solidFill>
                  <a:schemeClr val="tx1"/>
                </a:solidFill>
                <a:effectLst/>
                <a:latin typeface="Amazon Ember Regular" charset="0"/>
                <a:ea typeface="+mn-ea"/>
                <a:cs typeface="+mn-cs"/>
              </a:rPr>
              <a:t>The program also includes a corporate AWS DeepRacer event to get your company motivated to embrace machine learning through hands-on friendly competition. With the practical skills, knowledge, and motivation derived from the program, your company will be ready to take your machine learning to the next stage.</a:t>
            </a:r>
          </a:p>
          <a:p>
            <a:pPr marL="174708" indent="-174708" algn="l" defTabSz="1097212" rtl="0" eaLnBrk="1" latinLnBrk="0" hangingPunct="1">
              <a:lnSpc>
                <a:spcPct val="90000"/>
              </a:lnSpc>
              <a:spcAft>
                <a:spcPts val="400"/>
              </a:spcAft>
              <a:buFont typeface="Arial" panose="020B0604020202020204" pitchFamily="34" charset="0"/>
              <a:buChar char="•"/>
            </a:pPr>
            <a:endParaRPr lang="en-US" sz="800" kern="1200" dirty="0">
              <a:solidFill>
                <a:schemeClr val="tx1"/>
              </a:solidFill>
              <a:latin typeface="Calibri" panose="020F0502020204030204" pitchFamily="34" charset="0"/>
              <a:ea typeface="+mn-ea"/>
              <a:cs typeface="Calibri" panose="020F0502020204030204" pitchFamily="34" charset="0"/>
            </a:endParaRP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mazon Ember Regular" charset="0"/>
                <a:ea typeface="+mn-ea"/>
                <a:cs typeface="+mn-cs"/>
              </a:rPr>
              <a:t>Amazon Confidential</a:t>
            </a:r>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415522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U" dirty="0"/>
          </a:p>
        </p:txBody>
      </p:sp>
      <p:sp>
        <p:nvSpPr>
          <p:cNvPr id="4" name="Slide Number Placeholder 3"/>
          <p:cNvSpPr>
            <a:spLocks noGrp="1"/>
          </p:cNvSpPr>
          <p:nvPr>
            <p:ph type="sldNum" sz="quarter" idx="5"/>
          </p:nvPr>
        </p:nvSpPr>
        <p:spPr/>
        <p:txBody>
          <a:bodyPr/>
          <a:lstStyle/>
          <a:p>
            <a:fld id="{69C3F2ED-74C5-7D4F-8560-0CC253E9A436}" type="slidenum">
              <a:rPr lang="en-US" smtClean="0"/>
              <a:pPr/>
              <a:t>11</a:t>
            </a:fld>
            <a:endParaRPr lang="en-US" dirty="0"/>
          </a:p>
        </p:txBody>
      </p:sp>
    </p:spTree>
    <p:extLst>
      <p:ext uri="{BB962C8B-B14F-4D97-AF65-F5344CB8AC3E}">
        <p14:creationId xmlns:p14="http://schemas.microsoft.com/office/powerpoint/2010/main" val="11469255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Amazon Confidential</a:t>
            </a:r>
          </a:p>
        </p:txBody>
      </p:sp>
      <p:sp>
        <p:nvSpPr>
          <p:cNvPr id="5" name="Slide Number Placeholder 4"/>
          <p:cNvSpPr>
            <a:spLocks noGrp="1"/>
          </p:cNvSpPr>
          <p:nvPr>
            <p:ph type="sldNum" sz="quarter" idx="1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mazon Ember Regular"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endParaRPr>
          </a:p>
        </p:txBody>
      </p:sp>
    </p:spTree>
    <p:extLst>
      <p:ext uri="{BB962C8B-B14F-4D97-AF65-F5344CB8AC3E}">
        <p14:creationId xmlns:p14="http://schemas.microsoft.com/office/powerpoint/2010/main" val="1596327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Machine learning went from being an aspirational technology to mainstream extremely fast.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For a long time, the technology was limited to a few major tech companies and hardcore academic researchers.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But, things began to change when cloud computing entered the mainstream.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Compute power and data became more available, and quite literally, machine learning is now making an impact across every industry (finance, retail, fashion, real estate, healthcare etc.). </a:t>
            </a:r>
          </a:p>
          <a:p>
            <a:pPr marL="174708" indent="-174708" algn="l" defTabSz="1097212" rtl="0" eaLnBrk="1" latinLnBrk="0" hangingPunct="1">
              <a:lnSpc>
                <a:spcPct val="90000"/>
              </a:lnSpc>
              <a:spcAft>
                <a:spcPts val="400"/>
              </a:spcAft>
              <a:buFont typeface="Arial" panose="020B0604020202020204" pitchFamily="34" charset="0"/>
              <a:buChar char="•"/>
            </a:pPr>
            <a:r>
              <a:rPr lang="en-US" sz="1200" kern="1200" dirty="0">
                <a:solidFill>
                  <a:schemeClr val="tx1"/>
                </a:solidFill>
                <a:latin typeface="Calibri" panose="020F0502020204030204" pitchFamily="34" charset="0"/>
                <a:ea typeface="+mn-ea"/>
                <a:cs typeface="Calibri" panose="020F0502020204030204" pitchFamily="34" charset="0"/>
              </a:rPr>
              <a:t>It’s moving from the peripheral to now a core part of every business and industry.</a:t>
            </a:r>
          </a:p>
          <a:p>
            <a:pPr marL="178017" indent="-178017" defTabSz="1117992">
              <a:spcAft>
                <a:spcPts val="408"/>
              </a:spcAft>
              <a:buFont typeface="Arial" panose="020B0604020202020204" pitchFamily="34" charset="0"/>
              <a:buChar char="•"/>
              <a:defRPr/>
            </a:pPr>
            <a:r>
              <a:rPr lang="en-US" dirty="0">
                <a:hlinkClick r:id="rId3"/>
              </a:rPr>
              <a:t>https://www.gartner.com/en/newsroom/press-releases/2020-06-22-gartner-identifies-top-10-data-and-analytics-technolo</a:t>
            </a:r>
            <a:endParaRPr lang="en-US" dirty="0"/>
          </a:p>
          <a:p>
            <a:pPr marL="178017" indent="-178017">
              <a:buFont typeface="Arial" panose="020B0604020202020204" pitchFamily="34" charset="0"/>
              <a:buChar char="•"/>
            </a:pPr>
            <a:r>
              <a:rPr lang="en-US" dirty="0">
                <a:hlinkClick r:id="rId4"/>
              </a:rPr>
              <a:t>https://www2.deloitte.com/us/en/insights/focus/cognitive-technologies/state-of-ai-and-intelligent-automation-in-business-survey.html</a:t>
            </a:r>
            <a:endParaRPr lang="en-US" dirty="0"/>
          </a:p>
          <a:p>
            <a:pPr marL="178017" marR="0" lvl="0" indent="-178017"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hlinkClick r:id="rId5"/>
              </a:rPr>
              <a:t>https://www.idc.com/getdoc.jsp?containerId=prUS46794720</a:t>
            </a:r>
            <a:endParaRPr lang="en-US" dirty="0"/>
          </a:p>
          <a:p>
            <a:pPr marL="178017" indent="-178017">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mn-ea"/>
                <a:cs typeface="+mn-cs"/>
              </a:rPr>
              <a:t>Amazon Confidential</a:t>
            </a: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74557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And at AWS, we’re seeing </a:t>
            </a:r>
            <a:r>
              <a:rPr lang="en-US" sz="1200" b="0" i="0" kern="1200" dirty="0">
                <a:solidFill>
                  <a:schemeClr val="tx1"/>
                </a:solidFill>
                <a:effectLst/>
                <a:latin typeface="Amazon Ember Regular" charset="0"/>
                <a:ea typeface="+mn-ea"/>
                <a:cs typeface="+mn-cs"/>
              </a:rPr>
              <a:t>a tipping point, where </a:t>
            </a:r>
            <a:r>
              <a:rPr kumimoji="0" lang="en-US" sz="1200" b="0" i="0" u="none" strike="noStrike" kern="1200" cap="none" spc="0" normalizeH="0" baseline="0" noProof="0" dirty="0">
                <a:ln>
                  <a:noFill/>
                </a:ln>
                <a:solidFill>
                  <a:prstClr val="black"/>
                </a:solidFill>
                <a:effectLst/>
                <a:uLnTx/>
                <a:uFillTx/>
                <a:latin typeface="Amazon Ember Regular" charset="0"/>
                <a:ea typeface="+mn-ea"/>
                <a:cs typeface="+mn-cs"/>
              </a:rPr>
              <a:t>AI/ML in the enterprise is addressing use cases that create measurable results.</a:t>
            </a:r>
          </a:p>
          <a:p>
            <a:pPr marL="171450" lvl="0" indent="-171450">
              <a:buFont typeface="Arial" panose="020B0604020202020204" pitchFamily="34" charset="0"/>
              <a:buChar char="•"/>
            </a:pPr>
            <a:r>
              <a:rPr lang="en-US" sz="1200" b="1" i="0" kern="1200" dirty="0">
                <a:solidFill>
                  <a:schemeClr val="tx1"/>
                </a:solidFill>
                <a:effectLst/>
                <a:latin typeface="Amazon Ember Regular" charset="0"/>
                <a:ea typeface="+mn-ea"/>
                <a:cs typeface="+mn-cs"/>
              </a:rPr>
              <a:t>Customer experience </a:t>
            </a:r>
            <a:r>
              <a:rPr lang="en-US" sz="1200" b="0" i="0" kern="1200" dirty="0">
                <a:solidFill>
                  <a:schemeClr val="tx1"/>
                </a:solidFill>
                <a:effectLst/>
                <a:latin typeface="Amazon Ember Regular" charset="0"/>
                <a:ea typeface="+mn-ea"/>
                <a:cs typeface="+mn-cs"/>
              </a:rPr>
              <a:t>is being transformed via capabilities such as conversational interfaces, smart biometric authentication, and personalization and recommendations.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Amazon Ember Regular" charset="0"/>
                <a:ea typeface="+mn-ea"/>
                <a:cs typeface="+mn-cs"/>
              </a:rPr>
              <a:t>Business operations</a:t>
            </a:r>
            <a:r>
              <a:rPr lang="en-US" sz="1200" b="1" i="0" kern="1200" baseline="0" dirty="0">
                <a:solidFill>
                  <a:schemeClr val="tx1"/>
                </a:solidFill>
                <a:effectLst/>
                <a:latin typeface="Amazon Ember Regular" charset="0"/>
                <a:ea typeface="+mn-ea"/>
                <a:cs typeface="+mn-cs"/>
              </a:rPr>
              <a:t> are being improved </a:t>
            </a:r>
            <a:r>
              <a:rPr lang="en-US" sz="1200" b="0" i="0" kern="1200" baseline="0" dirty="0">
                <a:solidFill>
                  <a:schemeClr val="tx1"/>
                </a:solidFill>
                <a:effectLst/>
                <a:latin typeface="Amazon Ember Regular" charset="0"/>
                <a:ea typeface="+mn-ea"/>
                <a:cs typeface="+mn-cs"/>
              </a:rPr>
              <a:t>with </a:t>
            </a:r>
            <a:r>
              <a:rPr lang="en-US" sz="1200" b="0" i="0" kern="1200" dirty="0">
                <a:solidFill>
                  <a:schemeClr val="tx1"/>
                </a:solidFill>
                <a:effectLst/>
                <a:latin typeface="Amazon Ember Regular" charset="0"/>
                <a:ea typeface="+mn-ea"/>
                <a:cs typeface="+mn-cs"/>
              </a:rPr>
              <a:t>sophisticated demand planning and forecasting models.</a:t>
            </a:r>
            <a:r>
              <a:rPr lang="en-US" sz="1200" b="0" i="0" kern="1200" baseline="0" dirty="0">
                <a:solidFill>
                  <a:schemeClr val="tx1"/>
                </a:solidFill>
                <a:effectLst/>
                <a:latin typeface="Amazon Ember Regular" charset="0"/>
                <a:ea typeface="+mn-ea"/>
                <a:cs typeface="+mn-cs"/>
              </a:rPr>
              <a:t> </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In</a:t>
            </a:r>
            <a:r>
              <a:rPr lang="en-US" sz="1200" baseline="0" dirty="0">
                <a:solidFill>
                  <a:schemeClr val="bg1"/>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 retails, </a:t>
            </a:r>
            <a:r>
              <a:rPr lang="en-US" sz="1200" dirty="0">
                <a:solidFill>
                  <a:schemeClr val="bg1"/>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AI-based demand forecasting reduced errors by </a:t>
            </a:r>
            <a:r>
              <a:rPr lang="en-US" sz="1200" dirty="0">
                <a:solidFill>
                  <a:srgbClr val="FFC000"/>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30-50%, </a:t>
            </a:r>
            <a:r>
              <a:rPr lang="en-US" sz="1200" dirty="0">
                <a:solidFill>
                  <a:schemeClr val="bg1"/>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with lost sales due to product unavailability reduced by up to </a:t>
            </a:r>
            <a:r>
              <a:rPr lang="en-US" sz="1200" dirty="0">
                <a:solidFill>
                  <a:srgbClr val="FFC000"/>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65%. (</a:t>
            </a:r>
            <a:r>
              <a:rPr lang="en-US" sz="1200" b="0" i="0" kern="1200" dirty="0">
                <a:solidFill>
                  <a:schemeClr val="tx1"/>
                </a:solidFill>
                <a:effectLst/>
                <a:latin typeface="Amazon Ember Regular" charset="0"/>
                <a:ea typeface="+mn-ea"/>
                <a:cs typeface="+mn-cs"/>
              </a:rPr>
              <a:t>“Artificial Intelligence: The Next Digital Frontier?” June 2017, McKinsey Global Institute.)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Automation is making supply chain management more efficient. </a:t>
            </a:r>
            <a:r>
              <a:rPr lang="en-US" sz="1200" dirty="0">
                <a:solidFill>
                  <a:schemeClr val="bg1"/>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Using AI to predict sources of servicing revenues and to optimize sales efforts can increase EBIT by </a:t>
            </a:r>
            <a:r>
              <a:rPr lang="en-US" sz="1200" dirty="0">
                <a:solidFill>
                  <a:srgbClr val="FFC000"/>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13%. (</a:t>
            </a:r>
            <a:r>
              <a:rPr lang="en-US" sz="1200" b="0" i="0" kern="1200" dirty="0">
                <a:solidFill>
                  <a:schemeClr val="tx1"/>
                </a:solidFill>
                <a:effectLst/>
                <a:latin typeface="Amazon Ember Regular" charset="0"/>
                <a:ea typeface="+mn-ea"/>
                <a:cs typeface="+mn-cs"/>
              </a:rPr>
              <a:t>“Artificial Intelligence: The Next Digital Frontier?” June 2017, McKinsey Global Institute.)</a:t>
            </a:r>
            <a:endParaRPr lang="en-US" sz="1200" b="0" i="0" kern="1200" dirty="0">
              <a:solidFill>
                <a:srgbClr val="FFC000"/>
              </a:solidFill>
              <a:effectLst/>
              <a:latin typeface="Amazon Ember Cd RC Light" panose="020B0406020204020204" pitchFamily="34" charset="0"/>
              <a:ea typeface="+mn-ea"/>
              <a:cs typeface="+mn-cs"/>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rgbClr val="FFC000"/>
                </a:solidFill>
                <a:effectLst/>
                <a:latin typeface="Amazon Ember Cd RC Light" panose="020B0406020204020204" pitchFamily="34" charset="0"/>
                <a:ea typeface="+mn-ea"/>
                <a:cs typeface="+mn-cs"/>
              </a:rPr>
              <a:t>AI/ML</a:t>
            </a:r>
            <a:r>
              <a:rPr lang="en-US" sz="1200" b="0" i="0" kern="1200" baseline="0" dirty="0">
                <a:solidFill>
                  <a:srgbClr val="FFC000"/>
                </a:solidFill>
                <a:effectLst/>
                <a:latin typeface="Amazon Ember Cd RC Light" panose="020B0406020204020204" pitchFamily="34" charset="0"/>
                <a:ea typeface="+mn-ea"/>
                <a:cs typeface="+mn-cs"/>
              </a:rPr>
              <a:t> is helping companies make </a:t>
            </a:r>
            <a:r>
              <a:rPr lang="en-US" sz="1200" b="1" i="0" kern="1200" baseline="0" dirty="0">
                <a:solidFill>
                  <a:srgbClr val="FFC000"/>
                </a:solidFill>
                <a:effectLst/>
                <a:latin typeface="Amazon Ember Cd RC Light" panose="020B0406020204020204" pitchFamily="34" charset="0"/>
                <a:ea typeface="+mn-ea"/>
                <a:cs typeface="+mn-cs"/>
              </a:rPr>
              <a:t>better and faster decisions</a:t>
            </a:r>
            <a:r>
              <a:rPr lang="en-US" sz="1200" b="0" i="0" kern="1200" baseline="0" dirty="0">
                <a:solidFill>
                  <a:srgbClr val="FFC000"/>
                </a:solidFill>
                <a:effectLst/>
                <a:latin typeface="Amazon Ember Cd RC Light" panose="020B0406020204020204" pitchFamily="34" charset="0"/>
                <a:ea typeface="+mn-ea"/>
                <a:cs typeface="+mn-cs"/>
              </a:rPr>
              <a:t>. </a:t>
            </a:r>
            <a:r>
              <a:rPr lang="en-US" sz="1200" b="0" i="0" kern="1200" dirty="0">
                <a:solidFill>
                  <a:schemeClr val="tx1"/>
                </a:solidFill>
                <a:effectLst/>
                <a:latin typeface="Amazon Ember Regular" charset="0"/>
                <a:ea typeface="+mn-ea"/>
                <a:cs typeface="+mn-cs"/>
              </a:rPr>
              <a:t>In healthcare, we’re seeing a shift from reactive to predictive care, including the use of predictive models to accelerate research and discovery of new drugs and treatments regiment. </a:t>
            </a:r>
            <a:r>
              <a:rPr lang="en-US" sz="1200" dirty="0">
                <a:solidFill>
                  <a:schemeClr val="bg1"/>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Nurses supported by AI tools can increase productivity by up to </a:t>
            </a:r>
            <a:r>
              <a:rPr lang="en-US" sz="1200" dirty="0">
                <a:solidFill>
                  <a:srgbClr val="FFC000"/>
                </a:solidFill>
                <a:latin typeface="Amazon Ember Cd RC Light" panose="020B0406020204020204" pitchFamily="34" charset="0"/>
                <a:ea typeface="Amazon Ember Cd RC Light" panose="020B0406020204020204" pitchFamily="34" charset="0"/>
                <a:cs typeface="Amazon Ember Cd RC Light" panose="020B0406020204020204" pitchFamily="34" charset="0"/>
              </a:rPr>
              <a:t>50%. (</a:t>
            </a:r>
            <a:r>
              <a:rPr lang="en-US" sz="1200" b="0" i="0" kern="1200" dirty="0">
                <a:solidFill>
                  <a:schemeClr val="tx1"/>
                </a:solidFill>
                <a:effectLst/>
                <a:latin typeface="Amazon Ember Regular" charset="0"/>
                <a:ea typeface="+mn-ea"/>
                <a:cs typeface="+mn-cs"/>
              </a:rPr>
              <a:t>“Artificial Intelligence: The Next Digital Frontier?” June 2017, McKinsey Global Institute.)</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dirty="0">
                <a:solidFill>
                  <a:schemeClr val="tx1"/>
                </a:solidFill>
                <a:effectLst/>
                <a:latin typeface="Amazon Ember Regular" charset="0"/>
                <a:ea typeface="+mn-ea"/>
                <a:cs typeface="+mn-cs"/>
              </a:rPr>
              <a:t>And AI/ML is helping companies create new products, services and business models to innovate and gain competitive advantage.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B64610-6F59-47C5-A824-1FAA1E8F1C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508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last branding slide">
    <p:spTree>
      <p:nvGrpSpPr>
        <p:cNvPr id="1" name=""/>
        <p:cNvGrpSpPr/>
        <p:nvPr/>
      </p:nvGrpSpPr>
      <p:grpSpPr>
        <a:xfrm>
          <a:off x="0" y="0"/>
          <a:ext cx="0" cy="0"/>
          <a:chOff x="0" y="0"/>
          <a:chExt cx="0" cy="0"/>
        </a:xfrm>
      </p:grpSpPr>
      <p:sp>
        <p:nvSpPr>
          <p:cNvPr id="2075" name="Rectangle 2074">
            <a:extLst>
              <a:ext uri="{FF2B5EF4-FFF2-40B4-BE49-F238E27FC236}">
                <a16:creationId xmlns:a16="http://schemas.microsoft.com/office/drawing/2014/main" id="{109666B6-CDC8-4DC7-AD5F-4D9E26AB7F71}"/>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 name="Picture 2">
            <a:extLst>
              <a:ext uri="{FF2B5EF4-FFF2-40B4-BE49-F238E27FC236}">
                <a16:creationId xmlns:a16="http://schemas.microsoft.com/office/drawing/2014/main" id="{7AF63A32-8DE0-45DF-8E31-F1D627308167}"/>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9" name="Rectangle 8">
            <a:extLst>
              <a:ext uri="{FF2B5EF4-FFF2-40B4-BE49-F238E27FC236}">
                <a16:creationId xmlns:a16="http://schemas.microsoft.com/office/drawing/2014/main" id="{F7EBF32D-5A47-4076-A4A8-F33D681C5468}"/>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EABB381A-184F-42CB-B7F3-989DC8F9F434}"/>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5" name="TextBox 14">
            <a:extLst>
              <a:ext uri="{FF2B5EF4-FFF2-40B4-BE49-F238E27FC236}">
                <a16:creationId xmlns:a16="http://schemas.microsoft.com/office/drawing/2014/main" id="{F1A1E1D6-3ACB-4F17-9795-5A2900A7377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2042" y="982642"/>
            <a:ext cx="2852333" cy="800859"/>
          </a:xfrm>
          <a:prstGeom prst="rect">
            <a:avLst/>
          </a:prstGeom>
        </p:spPr>
      </p:pic>
    </p:spTree>
    <p:extLst>
      <p:ext uri="{BB962C8B-B14F-4D97-AF65-F5344CB8AC3E}">
        <p14:creationId xmlns:p14="http://schemas.microsoft.com/office/powerpoint/2010/main" val="37550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ith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790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with bar and log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cxnSp>
        <p:nvCxnSpPr>
          <p:cNvPr id="6" name="Straight Connector 5">
            <a:extLst>
              <a:ext uri="{FF2B5EF4-FFF2-40B4-BE49-F238E27FC236}">
                <a16:creationId xmlns:a16="http://schemas.microsoft.com/office/drawing/2014/main" id="{B29E5F45-85F9-48D0-B208-B182F413D72D}"/>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7" name="Picture Placeholder 3">
            <a:extLst>
              <a:ext uri="{FF2B5EF4-FFF2-40B4-BE49-F238E27FC236}">
                <a16:creationId xmlns:a16="http://schemas.microsoft.com/office/drawing/2014/main" id="{179BC901-E10B-CA45-9FDA-CDECD3B8E52D}"/>
              </a:ext>
            </a:extLst>
          </p:cNvPr>
          <p:cNvSpPr>
            <a:spLocks noGrp="1"/>
          </p:cNvSpPr>
          <p:nvPr>
            <p:ph type="pic" sz="quarter" idx="10"/>
          </p:nvPr>
        </p:nvSpPr>
        <p:spPr>
          <a:xfrm>
            <a:off x="457200" y="1011974"/>
            <a:ext cx="540000" cy="540000"/>
          </a:xfrm>
        </p:spPr>
        <p:txBody>
          <a:bodyPr/>
          <a:lstStyle/>
          <a:p>
            <a:endParaRPr lang="en-LU" dirty="0"/>
          </a:p>
        </p:txBody>
      </p:sp>
      <p:sp>
        <p:nvSpPr>
          <p:cNvPr id="8" name="Text Placeholder 7">
            <a:extLst>
              <a:ext uri="{FF2B5EF4-FFF2-40B4-BE49-F238E27FC236}">
                <a16:creationId xmlns:a16="http://schemas.microsoft.com/office/drawing/2014/main" id="{11BC73EC-D50D-7646-80DD-7A0AEA2AD540}"/>
              </a:ext>
            </a:extLst>
          </p:cNvPr>
          <p:cNvSpPr>
            <a:spLocks noGrp="1"/>
          </p:cNvSpPr>
          <p:nvPr>
            <p:ph type="body" sz="quarter" idx="11"/>
          </p:nvPr>
        </p:nvSpPr>
        <p:spPr>
          <a:xfrm>
            <a:off x="1078122" y="1011974"/>
            <a:ext cx="7608678" cy="540000"/>
          </a:xfrm>
        </p:spPr>
        <p:txBody>
          <a:bodyPr/>
          <a:lstStyle>
            <a:lvl1pPr>
              <a:defRPr>
                <a:solidFill>
                  <a:srgbClr val="FF9900"/>
                </a:solidFill>
              </a:defRPr>
            </a:lvl1pPr>
          </a:lstStyle>
          <a:p>
            <a:pPr lvl="0"/>
            <a:r>
              <a:rPr lang="en-GB" dirty="0"/>
              <a:t>Click to edit Master text style</a:t>
            </a:r>
            <a:endParaRPr lang="en-LU" dirty="0"/>
          </a:p>
        </p:txBody>
      </p:sp>
      <p:sp>
        <p:nvSpPr>
          <p:cNvPr id="10" name="Table Placeholder 9">
            <a:extLst>
              <a:ext uri="{FF2B5EF4-FFF2-40B4-BE49-F238E27FC236}">
                <a16:creationId xmlns:a16="http://schemas.microsoft.com/office/drawing/2014/main" id="{C2BCA7C0-6577-D243-AD50-495A58EE6528}"/>
              </a:ext>
            </a:extLst>
          </p:cNvPr>
          <p:cNvSpPr>
            <a:spLocks noGrp="1"/>
          </p:cNvSpPr>
          <p:nvPr>
            <p:ph type="tbl" sz="quarter" idx="12"/>
          </p:nvPr>
        </p:nvSpPr>
        <p:spPr>
          <a:xfrm>
            <a:off x="457200" y="1845526"/>
            <a:ext cx="8229600" cy="2286000"/>
          </a:xfrm>
        </p:spPr>
        <p:txBody>
          <a:bodyPr/>
          <a:lstStyle/>
          <a:p>
            <a:endParaRPr lang="en-LU" dirty="0"/>
          </a:p>
        </p:txBody>
      </p:sp>
    </p:spTree>
    <p:extLst>
      <p:ext uri="{BB962C8B-B14F-4D97-AF65-F5344CB8AC3E}">
        <p14:creationId xmlns:p14="http://schemas.microsoft.com/office/powerpoint/2010/main" val="375352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ppendix_Table of content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5" name="Straight Connector 4">
            <a:extLst>
              <a:ext uri="{FF2B5EF4-FFF2-40B4-BE49-F238E27FC236}">
                <a16:creationId xmlns:a16="http://schemas.microsoft.com/office/drawing/2014/main" id="{2530B8EF-7C21-4CC2-BC5E-0C88A92CC992}"/>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21137F97-3C1E-435C-A0EC-B2AAD313CC67}"/>
              </a:ext>
            </a:extLst>
          </p:cNvPr>
          <p:cNvSpPr>
            <a:spLocks noGrp="1"/>
          </p:cNvSpPr>
          <p:nvPr>
            <p:ph type="body" sz="quarter" idx="10"/>
          </p:nvPr>
        </p:nvSpPr>
        <p:spPr>
          <a:xfrm>
            <a:off x="457200" y="1009650"/>
            <a:ext cx="8229600" cy="3486150"/>
          </a:xfrm>
        </p:spPr>
        <p:txBody>
          <a:bodyPr/>
          <a:lstStyle>
            <a:lvl1pPr marL="288925" indent="-288925">
              <a:buFont typeface="+mj-lt"/>
              <a:buAutoNum type="arabicPeriod"/>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705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er quo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C3DCAE-F816-404E-A978-EC61034D740D}"/>
              </a:ext>
            </a:extLst>
          </p:cNvPr>
          <p:cNvSpPr/>
          <p:nvPr userDrawn="1"/>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01E5C87B-E445-4FD6-8EEA-1AE5CF85179B}"/>
              </a:ext>
            </a:extLst>
          </p:cNvPr>
          <p:cNvSpPr>
            <a:spLocks noGrp="1"/>
          </p:cNvSpPr>
          <p:nvPr>
            <p:ph type="pic" sz="quarter" idx="10" hasCustomPrompt="1"/>
          </p:nvPr>
        </p:nvSpPr>
        <p:spPr>
          <a:xfrm>
            <a:off x="457200" y="1143000"/>
            <a:ext cx="2578100" cy="1587500"/>
          </a:xfrm>
        </p:spPr>
        <p:txBody>
          <a:bodyPr tIns="182880" anchor="t" anchorCtr="0"/>
          <a:lstStyle>
            <a:lvl1pPr algn="ctr">
              <a:defRPr/>
            </a:lvl1pPr>
          </a:lstStyle>
          <a:p>
            <a:r>
              <a:rPr lang="en-US" dirty="0"/>
              <a:t>Logo</a:t>
            </a:r>
          </a:p>
        </p:txBody>
      </p:sp>
      <p:sp>
        <p:nvSpPr>
          <p:cNvPr id="7" name="Text Placeholder 16">
            <a:extLst>
              <a:ext uri="{FF2B5EF4-FFF2-40B4-BE49-F238E27FC236}">
                <a16:creationId xmlns:a16="http://schemas.microsoft.com/office/drawing/2014/main" id="{FC440713-FB88-4019-B97B-0D9C5463CB2C}"/>
              </a:ext>
            </a:extLst>
          </p:cNvPr>
          <p:cNvSpPr>
            <a:spLocks noGrp="1"/>
          </p:cNvSpPr>
          <p:nvPr>
            <p:ph type="body" sz="quarter" idx="12"/>
          </p:nvPr>
        </p:nvSpPr>
        <p:spPr>
          <a:xfrm>
            <a:off x="3255828" y="1432865"/>
            <a:ext cx="5430972" cy="129763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8" name="Text Placeholder 14">
            <a:extLst>
              <a:ext uri="{FF2B5EF4-FFF2-40B4-BE49-F238E27FC236}">
                <a16:creationId xmlns:a16="http://schemas.microsoft.com/office/drawing/2014/main" id="{18A4A10A-A2C7-4E26-9792-47662DF8F713}"/>
              </a:ext>
            </a:extLst>
          </p:cNvPr>
          <p:cNvSpPr>
            <a:spLocks noGrp="1"/>
          </p:cNvSpPr>
          <p:nvPr>
            <p:ph type="body" sz="quarter" idx="11"/>
          </p:nvPr>
        </p:nvSpPr>
        <p:spPr>
          <a:xfrm>
            <a:off x="3255828" y="1143000"/>
            <a:ext cx="54309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3" name="Text Placeholder 12">
            <a:extLst>
              <a:ext uri="{FF2B5EF4-FFF2-40B4-BE49-F238E27FC236}">
                <a16:creationId xmlns:a16="http://schemas.microsoft.com/office/drawing/2014/main" id="{E49D8794-BB13-4058-92D1-B9442EDC7204}"/>
              </a:ext>
            </a:extLst>
          </p:cNvPr>
          <p:cNvSpPr>
            <a:spLocks noGrp="1"/>
          </p:cNvSpPr>
          <p:nvPr>
            <p:ph type="body" sz="quarter" idx="13"/>
          </p:nvPr>
        </p:nvSpPr>
        <p:spPr>
          <a:xfrm>
            <a:off x="457200" y="2930525"/>
            <a:ext cx="8245475" cy="1222375"/>
          </a:xfrm>
        </p:spPr>
        <p:txBody>
          <a:bodyPr wrap="square" lIns="365760" tIns="182880" rIns="365760" bIns="182880" anchor="ctr" anchorCtr="0">
            <a:noAutofit/>
          </a:bodyPr>
          <a:lstStyle>
            <a:lvl1pPr>
              <a:defRPr kumimoji="0" lang="en-US" sz="1200" u="none" strike="noStrike" cap="none" spc="0" normalizeH="0" baseline="0" dirty="0" smtClean="0">
                <a:ln>
                  <a:noFill/>
                </a:ln>
                <a:solidFill>
                  <a:srgbClr val="FFFFFF"/>
                </a:solidFill>
                <a:effectLst/>
                <a:uLnTx/>
                <a:uFillTx/>
                <a:cs typeface="+mn-cs"/>
              </a:defRPr>
            </a:lvl1pPr>
          </a:lstStyle>
          <a:p>
            <a:pPr marR="0" lvl="0" fontAlgn="auto">
              <a:lnSpc>
                <a:spcPct val="100000"/>
              </a:lnSpc>
              <a:spcBef>
                <a:spcPts val="1200"/>
              </a:spcBef>
              <a:spcAft>
                <a:spcPts val="0"/>
              </a:spcAft>
              <a:buClrTx/>
              <a:buSzTx/>
              <a:tabLst/>
            </a:pPr>
            <a:r>
              <a:rPr lang="en-US" dirty="0"/>
              <a:t>Click to edit Master text styles</a:t>
            </a:r>
          </a:p>
        </p:txBody>
      </p:sp>
      <p:sp>
        <p:nvSpPr>
          <p:cNvPr id="15" name="Text Placeholder 14">
            <a:extLst>
              <a:ext uri="{FF2B5EF4-FFF2-40B4-BE49-F238E27FC236}">
                <a16:creationId xmlns:a16="http://schemas.microsoft.com/office/drawing/2014/main" id="{29CC9031-7041-429C-80D0-5C378292DFBD}"/>
              </a:ext>
            </a:extLst>
          </p:cNvPr>
          <p:cNvSpPr>
            <a:spLocks noGrp="1"/>
          </p:cNvSpPr>
          <p:nvPr>
            <p:ph type="body" sz="quarter" idx="14"/>
          </p:nvPr>
        </p:nvSpPr>
        <p:spPr>
          <a:xfrm>
            <a:off x="3035300" y="4152900"/>
            <a:ext cx="5667375" cy="323850"/>
          </a:xfrm>
        </p:spPr>
        <p:txBody>
          <a:bodyPr tIns="45720" rIns="365760" bIns="45720" anchor="ctr" anchorCtr="0"/>
          <a:lstStyle>
            <a:lvl1pPr algn="r">
              <a:lnSpc>
                <a:spcPct val="90000"/>
              </a:lnSpc>
              <a:spcBef>
                <a:spcPts val="0"/>
              </a:spcBef>
              <a:defRPr lang="en-US" sz="1000" kern="1200" dirty="0" smtClean="0">
                <a:solidFill>
                  <a:schemeClr val="tx1">
                    <a:lumMod val="65000"/>
                  </a:schemeClr>
                </a:solidFill>
                <a:latin typeface="+mn-lt"/>
                <a:ea typeface="+mn-ea"/>
                <a:cs typeface="+mn-cs"/>
              </a:defRPr>
            </a:lvl1pPr>
          </a:lstStyle>
          <a:p>
            <a:pPr marL="0" marR="0" lvl="0" indent="0" algn="r" defTabSz="457200" rtl="0" eaLnBrk="1" fontAlgn="auto" latinLnBrk="0" hangingPunct="1">
              <a:lnSpc>
                <a:spcPct val="100000"/>
              </a:lnSpc>
              <a:spcBef>
                <a:spcPts val="1200"/>
              </a:spcBef>
              <a:spcAft>
                <a:spcPts val="0"/>
              </a:spcAft>
              <a:buClrTx/>
              <a:buSzTx/>
              <a:buFontTx/>
              <a:buNone/>
              <a:tabLst/>
              <a:defRPr/>
            </a:pPr>
            <a:r>
              <a:rPr lang="en-US" dirty="0"/>
              <a:t>Click to edit Master text styles</a:t>
            </a:r>
          </a:p>
        </p:txBody>
      </p:sp>
      <p:cxnSp>
        <p:nvCxnSpPr>
          <p:cNvPr id="10" name="Straight Connector 9">
            <a:extLst>
              <a:ext uri="{FF2B5EF4-FFF2-40B4-BE49-F238E27FC236}">
                <a16:creationId xmlns:a16="http://schemas.microsoft.com/office/drawing/2014/main" id="{CB13767A-4BAA-4E87-920A-25E2D4493A2E}"/>
              </a:ext>
            </a:extLst>
          </p:cNvPr>
          <p:cNvCxnSpPr>
            <a:cxnSpLocks/>
          </p:cNvCxnSpPr>
          <p:nvPr userDrawn="1"/>
        </p:nvCxnSpPr>
        <p:spPr>
          <a:xfrm>
            <a:off x="0" y="812000"/>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7122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42" presetClass="path" presetSubtype="0" decel="100000" fill="hold" grpId="1" nodeType="withEffect">
                                      <p:stCondLst>
                                        <p:cond delay="250"/>
                                      </p:stCondLst>
                                      <p:childTnLst>
                                        <p:animMotion origin="layout" path="M -2.5E-6 4.19753E-6 L -2.5E-6 0.04351 " pathEditMode="relative" rAng="0" ptsTypes="AA">
                                          <p:cBhvr>
                                            <p:cTn id="17" dur="600" spd="-100000" fill="hold"/>
                                            <p:tgtEl>
                                              <p:spTgt spid="8"/>
                                            </p:tgtEl>
                                            <p:attrNameLst>
                                              <p:attrName>ppt_x</p:attrName>
                                              <p:attrName>ppt_y</p:attrName>
                                            </p:attrNameLst>
                                          </p:cBhvr>
                                          <p:rCtr x="0" y="2160"/>
                                        </p:animMotion>
                                      </p:childTnLst>
                                    </p:cTn>
                                  </p:par>
                                  <p:par>
                                    <p:cTn id="18" presetID="10" presetClass="entr" presetSubtype="0" fill="hold" grpId="0" nodeType="withEffect">
                                      <p:stCondLst>
                                        <p:cond delay="25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42" presetClass="path" presetSubtype="0" decel="100000" fill="hold" grpId="1" nodeType="withEffect">
                                      <p:stCondLst>
                                        <p:cond delay="250"/>
                                      </p:stCondLst>
                                      <p:childTnLst>
                                        <p:animMotion origin="layout" path="M -2.5E-6 4.19753E-6 L -2.5E-6 0.04351 " pathEditMode="relative" rAng="0" ptsTypes="AA">
                                          <p:cBhvr>
                                            <p:cTn id="22" dur="600" spd="-100000" fill="hold"/>
                                            <p:tgtEl>
                                              <p:spTgt spid="7"/>
                                            </p:tgtEl>
                                            <p:attrNameLst>
                                              <p:attrName>ppt_x</p:attrName>
                                              <p:attrName>ppt_y</p:attrName>
                                            </p:attrNameLst>
                                          </p:cBhvr>
                                          <p:rCtr x="0" y="2160"/>
                                        </p:animMotion>
                                      </p:childTnLst>
                                    </p:cTn>
                                  </p:par>
                                </p:childTnLst>
                              </p:cTn>
                            </p:par>
                            <p:par>
                              <p:cTn id="23" fill="hold">
                                <p:stCondLst>
                                  <p:cond delay="1000"/>
                                </p:stCondLst>
                                <p:childTnLst>
                                  <p:par>
                                    <p:cTn id="24" presetID="10" presetClass="entr" presetSubtype="0" fill="hold" grpId="0" nodeType="afterEffect">
                                      <p:stCondLst>
                                        <p:cond delay="100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42" presetClass="path" presetSubtype="0" decel="100000" fill="hold" grpId="1" nodeType="withEffect">
                                      <p:stCondLst>
                                        <p:cond delay="1000"/>
                                      </p:stCondLst>
                                      <p:childTnLst>
                                        <p:animMotion origin="layout" path="M 1.11111E-6 3.20988E-6 L 1.11111E-6 0.04352 " pathEditMode="relative" rAng="0" ptsTypes="AA">
                                          <p:cBhvr>
                                            <p:cTn id="28" dur="600" spd="-100000" fill="hold"/>
                                            <p:tgtEl>
                                              <p:spTgt spid="13"/>
                                            </p:tgtEl>
                                            <p:attrNameLst>
                                              <p:attrName>ppt_x</p:attrName>
                                              <p:attrName>ppt_y</p:attrName>
                                            </p:attrNameLst>
                                          </p:cBhvr>
                                          <p:rCtr x="0" y="2160"/>
                                        </p:animMotion>
                                      </p:childTnLst>
                                    </p:cTn>
                                  </p:par>
                                  <p:par>
                                    <p:cTn id="29" presetID="10" presetClass="entr" presetSubtype="0" fill="hold" grpId="0" nodeType="withEffect">
                                      <p:stCondLst>
                                        <p:cond delay="1000"/>
                                      </p:stCondLst>
                                      <p:childTnLst>
                                        <p:set>
                                          <p:cBhvr>
                                            <p:cTn id="30" dur="1" fill="hold">
                                              <p:stCondLst>
                                                <p:cond delay="0"/>
                                              </p:stCondLst>
                                            </p:cTn>
                                            <p:tgtEl>
                                              <p:spTgt spid="15">
                                                <p:txEl>
                                                  <p:pRg st="0" end="0"/>
                                                </p:txEl>
                                              </p:spTgt>
                                            </p:tgtEl>
                                            <p:attrNameLst>
                                              <p:attrName>style.visibility</p:attrName>
                                            </p:attrNameLst>
                                          </p:cBhvr>
                                          <p:to>
                                            <p:strVal val="visible"/>
                                          </p:to>
                                        </p:set>
                                        <p:animEffect transition="in" filter="fade">
                                          <p:cBhvr>
                                            <p:cTn id="3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6" grpId="2"/>
          <p:bldP spid="7" grpId="0">
            <p:tmplLst>
              <p:tmpl>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bldP spid="8" grpId="0">
            <p:tmplLst>
              <p:tmpl>
                <p:tnLst>
                  <p:par>
                    <p:cTn presetID="10" presetClass="entr" presetSubtype="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13" grpId="0">
            <p:tmplLst>
              <p:tmpl>
                <p:tnLst>
                  <p:par>
                    <p:cTn presetID="10" presetClass="entr" presetSubtype="0" fill="hold" nodeType="afterEffect">
                      <p:stCondLst>
                        <p:cond delay="10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3" grpId="1">
            <p:tmplLst>
              <p:tmpl>
                <p:tnLst>
                  <p:par>
                    <p:cTn presetID="42" presetClass="path" presetSubtype="0" decel="100000" fill="hold" nodeType="withEffect">
                      <p:stCondLst>
                        <p:cond delay="1000"/>
                      </p:stCondLst>
                      <p:childTnLst>
                        <p:animMotion origin="layout" path="M 1.11111E-6 3.20988E-6 L 1.11111E-6 0.04352 " pathEditMode="relative" rAng="0" ptsTypes="AA">
                          <p:cBhvr>
                            <p:cTn dur="600" spd="-100000" fill="hold"/>
                            <p:tgtEl>
                              <p:spTgt spid="13"/>
                            </p:tgtEl>
                            <p:attrNameLst>
                              <p:attrName>ppt_x</p:attrName>
                              <p:attrName>ppt_y</p:attrName>
                            </p:attrNameLst>
                          </p:cBhvr>
                          <p:rCtr x="0" y="2160"/>
                        </p:animMotion>
                      </p:childTnLst>
                    </p:cTn>
                  </p:par>
                </p:tnLst>
              </p:tmpl>
            </p:tmplLst>
          </p:bldP>
          <p:bldP spid="15" grpId="0" build="p">
            <p:tmplLst>
              <p:tmpl lvl="1">
                <p:tnLst>
                  <p:par>
                    <p:cTn presetID="10" presetClass="entr" presetSubtype="0" fill="hold" nodeType="withEffect">
                      <p:stCondLst>
                        <p:cond delay="10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er ref slide_1">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77ED7C0A-1033-40B5-A7BF-E75107AB362F}"/>
              </a:ext>
            </a:extLst>
          </p:cNvPr>
          <p:cNvSpPr>
            <a:spLocks noGrp="1"/>
          </p:cNvSpPr>
          <p:nvPr>
            <p:ph type="pic" sz="quarter" idx="10" hasCustomPrompt="1"/>
          </p:nvPr>
        </p:nvSpPr>
        <p:spPr>
          <a:xfrm>
            <a:off x="4572000" y="-4763"/>
            <a:ext cx="4572000" cy="5148263"/>
          </a:xfrm>
          <a:solidFill>
            <a:schemeClr val="bg1"/>
          </a:solidFill>
          <a:ln>
            <a:noFill/>
          </a:ln>
          <a:effectLst>
            <a:outerShdw blurRad="152400" sx="102000" sy="102000" algn="ctr" rotWithShape="0">
              <a:prstClr val="black">
                <a:alpha val="60000"/>
              </a:prstClr>
            </a:outerShdw>
          </a:effectLst>
        </p:spPr>
        <p:txBody>
          <a:bodyPr tIns="457200"/>
          <a:lstStyle>
            <a:lvl1pPr algn="ctr">
              <a:defRPr/>
            </a:lvl1pPr>
          </a:lstStyle>
          <a:p>
            <a:r>
              <a:rPr lang="en-US" dirty="0"/>
              <a:t>Insert image related to company</a:t>
            </a:r>
          </a:p>
        </p:txBody>
      </p:sp>
      <p:sp>
        <p:nvSpPr>
          <p:cNvPr id="4" name="Text Placeholder 22">
            <a:extLst>
              <a:ext uri="{FF2B5EF4-FFF2-40B4-BE49-F238E27FC236}">
                <a16:creationId xmlns:a16="http://schemas.microsoft.com/office/drawing/2014/main" id="{28C36EB3-5D49-4A10-9CFF-FC42BBC077FE}"/>
              </a:ext>
            </a:extLst>
          </p:cNvPr>
          <p:cNvSpPr>
            <a:spLocks noGrp="1"/>
          </p:cNvSpPr>
          <p:nvPr>
            <p:ph type="body" sz="quarter" idx="14"/>
          </p:nvPr>
        </p:nvSpPr>
        <p:spPr>
          <a:xfrm>
            <a:off x="4572000" y="-4762"/>
            <a:ext cx="4572000" cy="5153026"/>
          </a:xfrm>
          <a:solidFill>
            <a:schemeClr val="bg1">
              <a:alpha val="60000"/>
            </a:schemeClr>
          </a:solidFill>
        </p:spPr>
        <p:txBody>
          <a:bodyPr/>
          <a:lstStyle>
            <a:lvl1pPr>
              <a:defRPr>
                <a:noFill/>
              </a:defRPr>
            </a:lvl1pPr>
            <a:lvl2pPr marL="457200" indent="0">
              <a:buNone/>
              <a:defRPr/>
            </a:lvl2pPr>
          </a:lstStyle>
          <a:p>
            <a:pPr lvl="0"/>
            <a:endParaRPr lang="en-US" dirty="0"/>
          </a:p>
        </p:txBody>
      </p:sp>
      <p:sp>
        <p:nvSpPr>
          <p:cNvPr id="5" name="Picture Placeholder 15">
            <a:extLst>
              <a:ext uri="{FF2B5EF4-FFF2-40B4-BE49-F238E27FC236}">
                <a16:creationId xmlns:a16="http://schemas.microsoft.com/office/drawing/2014/main" id="{6B939B97-5052-4E35-9274-F2DAECE7C313}"/>
              </a:ext>
            </a:extLst>
          </p:cNvPr>
          <p:cNvSpPr>
            <a:spLocks noGrp="1"/>
          </p:cNvSpPr>
          <p:nvPr>
            <p:ph type="pic" sz="quarter" idx="12" hasCustomPrompt="1"/>
          </p:nvPr>
        </p:nvSpPr>
        <p:spPr>
          <a:xfrm>
            <a:off x="5834063" y="1545431"/>
            <a:ext cx="2047875" cy="2047875"/>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11392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5"/>
                                            </p:tgtEl>
                                          </p:cBhvr>
                                          <p:by x="110000" y="110000"/>
                                        </p:animScale>
                                      </p:childTnLst>
                                    </p:cTn>
                                  </p:par>
                                  <p:par>
                                    <p:cTn id="11" presetID="6" presetClass="emph" presetSubtype="0" fill="hold" grpId="2" nodeType="withEffect">
                                      <p:stCondLst>
                                        <p:cond delay="200"/>
                                      </p:stCondLst>
                                      <p:childTnLst>
                                        <p:animScale>
                                          <p:cBhvr>
                                            <p:cTn id="12" dur="250" fill="hold"/>
                                            <p:tgtEl>
                                              <p:spTgt spid="5"/>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5" grpId="2"/>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ref slide_2">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A5DDA8-B35F-46DA-A352-98CA33B5FE61}"/>
              </a:ext>
            </a:extLst>
          </p:cNvPr>
          <p:cNvSpPr>
            <a:spLocks noGrp="1"/>
          </p:cNvSpPr>
          <p:nvPr>
            <p:ph type="pic" sz="quarter" idx="12" hasCustomPrompt="1"/>
          </p:nvPr>
        </p:nvSpPr>
        <p:spPr>
          <a:xfrm>
            <a:off x="7245463" y="492125"/>
            <a:ext cx="1441335" cy="1441335"/>
          </a:xfrm>
          <a:noFill/>
        </p:spPr>
        <p:txBody>
          <a:bodyPr tIns="182880"/>
          <a:lstStyle>
            <a:lvl1pPr algn="ctr">
              <a:defRPr/>
            </a:lvl1pPr>
          </a:lstStyle>
          <a:p>
            <a:r>
              <a:rPr lang="en-US" dirty="0"/>
              <a:t>Logo</a:t>
            </a:r>
          </a:p>
        </p:txBody>
      </p:sp>
    </p:spTree>
    <p:extLst>
      <p:ext uri="{BB962C8B-B14F-4D97-AF65-F5344CB8AC3E}">
        <p14:creationId xmlns:p14="http://schemas.microsoft.com/office/powerpoint/2010/main" val="369487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200"/>
                                      </p:stCondLst>
                                      <p:childTnLst>
                                        <p:animScale p14:bounceEnd="99000">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 calcmode="lin" valueType="num">
                                          <p:cBhvr>
                                            <p:cTn id="7" dur="250" fill="hold"/>
                                            <p:tgtEl>
                                              <p:spTgt spid="16"/>
                                            </p:tgtEl>
                                            <p:attrNameLst>
                                              <p:attrName>ppt_w</p:attrName>
                                            </p:attrNameLst>
                                          </p:cBhvr>
                                          <p:tavLst>
                                            <p:tav tm="0">
                                              <p:val>
                                                <p:fltVal val="0"/>
                                              </p:val>
                                            </p:tav>
                                            <p:tav tm="100000">
                                              <p:val>
                                                <p:strVal val="#ppt_w"/>
                                              </p:val>
                                            </p:tav>
                                          </p:tavLst>
                                        </p:anim>
                                        <p:anim calcmode="lin" valueType="num">
                                          <p:cBhvr>
                                            <p:cTn id="8" dur="250" fill="hold"/>
                                            <p:tgtEl>
                                              <p:spTgt spid="1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200"/>
                                      </p:stCondLst>
                                      <p:childTnLst>
                                        <p:animScale>
                                          <p:cBhvr>
                                            <p:cTn id="10" dur="1000" fill="hold"/>
                                            <p:tgtEl>
                                              <p:spTgt spid="16"/>
                                            </p:tgtEl>
                                          </p:cBhvr>
                                          <p:by x="110000" y="110000"/>
                                        </p:animScale>
                                      </p:childTnLst>
                                    </p:cTn>
                                  </p:par>
                                  <p:par>
                                    <p:cTn id="11" presetID="6" presetClass="emph" presetSubtype="0" fill="hold" grpId="2" nodeType="withEffect">
                                      <p:stCondLst>
                                        <p:cond delay="200"/>
                                      </p:stCondLst>
                                      <p:childTnLst>
                                        <p:animScale>
                                          <p:cBhvr>
                                            <p:cTn id="12" dur="250" fill="hold"/>
                                            <p:tgtEl>
                                              <p:spTgt spid="1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Lst>
      </p:timing>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459761"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406141"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5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464355"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464355"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2129038"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2131070"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2131070"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3795753"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3800347"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3800347"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5469749"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5471781"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5471781"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7136994" y="182575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7141588" y="293370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7141588" y="335277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172264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Use cases 6">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3796646" y="43891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108193"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6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3801240" y="154686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3801240" y="196593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5466890" y="43891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5468922" y="154686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5468922" y="196593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7136340" y="438911"/>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7140934" y="1546860"/>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7140934" y="1965931"/>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3797300" y="2532316"/>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3801894" y="3640265"/>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3801894" y="4059336"/>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5467544" y="2532316"/>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5469576" y="3640265"/>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5469576" y="4059336"/>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7136994" y="2532316"/>
            <a:ext cx="1549400" cy="195580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7141588" y="3640265"/>
            <a:ext cx="1545336" cy="847850"/>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7141588" y="4059336"/>
            <a:ext cx="1545336" cy="428780"/>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22273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Use cases 7">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459160"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108193"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7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459160"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459160"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2563801"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2563801"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2563801"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4668443"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4668443"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4668443"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6773084"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6773084" y="2263140"/>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6773084" y="2627566"/>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1511481"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1511481" y="3811333"/>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1511481" y="4175759"/>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3616122"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3616122" y="3811333"/>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3616122" y="4175759"/>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5720763" y="3162236"/>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5720763" y="3811334"/>
            <a:ext cx="1911096" cy="67678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5720763" y="4175760"/>
            <a:ext cx="1911096" cy="312356"/>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355504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Use cases 8">
    <p:spTree>
      <p:nvGrpSpPr>
        <p:cNvPr id="1" name=""/>
        <p:cNvGrpSpPr/>
        <p:nvPr/>
      </p:nvGrpSpPr>
      <p:grpSpPr>
        <a:xfrm>
          <a:off x="0" y="0"/>
          <a:ext cx="0" cy="0"/>
          <a:chOff x="0" y="0"/>
          <a:chExt cx="0" cy="0"/>
        </a:xfrm>
      </p:grpSpPr>
      <p:sp>
        <p:nvSpPr>
          <p:cNvPr id="35" name="Picture Placeholder 34">
            <a:extLst>
              <a:ext uri="{FF2B5EF4-FFF2-40B4-BE49-F238E27FC236}">
                <a16:creationId xmlns:a16="http://schemas.microsoft.com/office/drawing/2014/main" id="{DEF464C7-6C44-4E74-A212-E053D86E54E1}"/>
              </a:ext>
            </a:extLst>
          </p:cNvPr>
          <p:cNvSpPr>
            <a:spLocks noGrp="1"/>
          </p:cNvSpPr>
          <p:nvPr>
            <p:ph type="pic" sz="quarter" idx="12"/>
          </p:nvPr>
        </p:nvSpPr>
        <p:spPr>
          <a:xfrm>
            <a:off x="459160"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199" y="648334"/>
            <a:ext cx="3108193" cy="361951"/>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a:t>
            </a:r>
          </a:p>
        </p:txBody>
      </p:sp>
      <p:sp>
        <p:nvSpPr>
          <p:cNvPr id="4" name="Title 1">
            <a:extLst>
              <a:ext uri="{FF2B5EF4-FFF2-40B4-BE49-F238E27FC236}">
                <a16:creationId xmlns:a16="http://schemas.microsoft.com/office/drawing/2014/main" id="{0A9907E0-9545-4656-B622-6DBFC5DF660C}"/>
              </a:ext>
            </a:extLst>
          </p:cNvPr>
          <p:cNvSpPr txBox="1">
            <a:spLocks/>
          </p:cNvSpPr>
          <p:nvPr userDrawn="1"/>
        </p:nvSpPr>
        <p:spPr>
          <a:xfrm>
            <a:off x="457200" y="285750"/>
            <a:ext cx="3108192"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Top 8 </a:t>
            </a:r>
            <a:endParaRPr lang="en-US" sz="2000" dirty="0"/>
          </a:p>
        </p:txBody>
      </p:sp>
      <p:sp>
        <p:nvSpPr>
          <p:cNvPr id="5" name="Title 1">
            <a:extLst>
              <a:ext uri="{FF2B5EF4-FFF2-40B4-BE49-F238E27FC236}">
                <a16:creationId xmlns:a16="http://schemas.microsoft.com/office/drawing/2014/main" id="{652511B1-E761-4226-BC70-414DA90600CA}"/>
              </a:ext>
            </a:extLst>
          </p:cNvPr>
          <p:cNvSpPr txBox="1">
            <a:spLocks/>
          </p:cNvSpPr>
          <p:nvPr userDrawn="1"/>
        </p:nvSpPr>
        <p:spPr>
          <a:xfrm>
            <a:off x="457199" y="1085850"/>
            <a:ext cx="3108193" cy="361950"/>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r>
              <a:rPr lang="en-US" sz="2400" dirty="0"/>
              <a:t>Use</a:t>
            </a:r>
            <a:r>
              <a:rPr lang="en-US" sz="2400" baseline="0" dirty="0"/>
              <a:t> cases</a:t>
            </a:r>
            <a:endParaRPr lang="en-US" sz="2000" dirty="0"/>
          </a:p>
        </p:txBody>
      </p:sp>
      <p:sp>
        <p:nvSpPr>
          <p:cNvPr id="30" name="Text Placeholder 29">
            <a:extLst>
              <a:ext uri="{FF2B5EF4-FFF2-40B4-BE49-F238E27FC236}">
                <a16:creationId xmlns:a16="http://schemas.microsoft.com/office/drawing/2014/main" id="{4DF27B2C-7202-4424-AA7E-79FBAC24DFFC}"/>
              </a:ext>
            </a:extLst>
          </p:cNvPr>
          <p:cNvSpPr>
            <a:spLocks noGrp="1"/>
          </p:cNvSpPr>
          <p:nvPr>
            <p:ph type="body" sz="quarter" idx="10"/>
          </p:nvPr>
        </p:nvSpPr>
        <p:spPr>
          <a:xfrm>
            <a:off x="459160"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33" name="Text Placeholder 29">
            <a:extLst>
              <a:ext uri="{FF2B5EF4-FFF2-40B4-BE49-F238E27FC236}">
                <a16:creationId xmlns:a16="http://schemas.microsoft.com/office/drawing/2014/main" id="{FFA7191D-CA50-428F-99AC-754FFA2CF4D0}"/>
              </a:ext>
            </a:extLst>
          </p:cNvPr>
          <p:cNvSpPr>
            <a:spLocks noGrp="1"/>
          </p:cNvSpPr>
          <p:nvPr>
            <p:ph type="body" sz="quarter" idx="11"/>
          </p:nvPr>
        </p:nvSpPr>
        <p:spPr>
          <a:xfrm>
            <a:off x="459160"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0" name="Picture Placeholder 34">
            <a:extLst>
              <a:ext uri="{FF2B5EF4-FFF2-40B4-BE49-F238E27FC236}">
                <a16:creationId xmlns:a16="http://schemas.microsoft.com/office/drawing/2014/main" id="{7E88B45D-7DF4-4D5C-BCB4-3D117E2B0D0E}"/>
              </a:ext>
            </a:extLst>
          </p:cNvPr>
          <p:cNvSpPr>
            <a:spLocks noGrp="1"/>
          </p:cNvSpPr>
          <p:nvPr>
            <p:ph type="pic" sz="quarter" idx="13"/>
          </p:nvPr>
        </p:nvSpPr>
        <p:spPr>
          <a:xfrm>
            <a:off x="2563801"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1" name="Text Placeholder 29">
            <a:extLst>
              <a:ext uri="{FF2B5EF4-FFF2-40B4-BE49-F238E27FC236}">
                <a16:creationId xmlns:a16="http://schemas.microsoft.com/office/drawing/2014/main" id="{1BBD6323-54F5-4DFB-BEF2-7A85C7747205}"/>
              </a:ext>
            </a:extLst>
          </p:cNvPr>
          <p:cNvSpPr>
            <a:spLocks noGrp="1"/>
          </p:cNvSpPr>
          <p:nvPr>
            <p:ph type="body" sz="quarter" idx="14"/>
          </p:nvPr>
        </p:nvSpPr>
        <p:spPr>
          <a:xfrm>
            <a:off x="2563801"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2" name="Text Placeholder 29">
            <a:extLst>
              <a:ext uri="{FF2B5EF4-FFF2-40B4-BE49-F238E27FC236}">
                <a16:creationId xmlns:a16="http://schemas.microsoft.com/office/drawing/2014/main" id="{EC7AA13B-7544-4E16-8E8C-6E68C6495033}"/>
              </a:ext>
            </a:extLst>
          </p:cNvPr>
          <p:cNvSpPr>
            <a:spLocks noGrp="1"/>
          </p:cNvSpPr>
          <p:nvPr>
            <p:ph type="body" sz="quarter" idx="15"/>
          </p:nvPr>
        </p:nvSpPr>
        <p:spPr>
          <a:xfrm>
            <a:off x="2563801"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3" name="Picture Placeholder 34">
            <a:extLst>
              <a:ext uri="{FF2B5EF4-FFF2-40B4-BE49-F238E27FC236}">
                <a16:creationId xmlns:a16="http://schemas.microsoft.com/office/drawing/2014/main" id="{54118853-9B53-49D4-B23D-B9A1D2F599C5}"/>
              </a:ext>
            </a:extLst>
          </p:cNvPr>
          <p:cNvSpPr>
            <a:spLocks noGrp="1"/>
          </p:cNvSpPr>
          <p:nvPr>
            <p:ph type="pic" sz="quarter" idx="16"/>
          </p:nvPr>
        </p:nvSpPr>
        <p:spPr>
          <a:xfrm>
            <a:off x="4668443"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44" name="Text Placeholder 29">
            <a:extLst>
              <a:ext uri="{FF2B5EF4-FFF2-40B4-BE49-F238E27FC236}">
                <a16:creationId xmlns:a16="http://schemas.microsoft.com/office/drawing/2014/main" id="{51FB852F-C503-44B5-871E-F48D0D7F3993}"/>
              </a:ext>
            </a:extLst>
          </p:cNvPr>
          <p:cNvSpPr>
            <a:spLocks noGrp="1"/>
          </p:cNvSpPr>
          <p:nvPr>
            <p:ph type="body" sz="quarter" idx="17"/>
          </p:nvPr>
        </p:nvSpPr>
        <p:spPr>
          <a:xfrm>
            <a:off x="4668443"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5" name="Text Placeholder 29">
            <a:extLst>
              <a:ext uri="{FF2B5EF4-FFF2-40B4-BE49-F238E27FC236}">
                <a16:creationId xmlns:a16="http://schemas.microsoft.com/office/drawing/2014/main" id="{90AA37AC-811F-4B41-9A6B-FEDF262705E6}"/>
              </a:ext>
            </a:extLst>
          </p:cNvPr>
          <p:cNvSpPr>
            <a:spLocks noGrp="1"/>
          </p:cNvSpPr>
          <p:nvPr>
            <p:ph type="body" sz="quarter" idx="18"/>
          </p:nvPr>
        </p:nvSpPr>
        <p:spPr>
          <a:xfrm>
            <a:off x="4668443"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6" name="Picture Placeholder 34">
            <a:extLst>
              <a:ext uri="{FF2B5EF4-FFF2-40B4-BE49-F238E27FC236}">
                <a16:creationId xmlns:a16="http://schemas.microsoft.com/office/drawing/2014/main" id="{C034FC5D-0912-4DAF-BE54-FA14CF073F81}"/>
              </a:ext>
            </a:extLst>
          </p:cNvPr>
          <p:cNvSpPr>
            <a:spLocks noGrp="1"/>
          </p:cNvSpPr>
          <p:nvPr>
            <p:ph type="pic" sz="quarter" idx="19"/>
          </p:nvPr>
        </p:nvSpPr>
        <p:spPr>
          <a:xfrm>
            <a:off x="6773084" y="1614042"/>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47" name="Text Placeholder 29">
            <a:extLst>
              <a:ext uri="{FF2B5EF4-FFF2-40B4-BE49-F238E27FC236}">
                <a16:creationId xmlns:a16="http://schemas.microsoft.com/office/drawing/2014/main" id="{0FDB7A66-3F67-48D1-A20F-1874AA51519F}"/>
              </a:ext>
            </a:extLst>
          </p:cNvPr>
          <p:cNvSpPr>
            <a:spLocks noGrp="1"/>
          </p:cNvSpPr>
          <p:nvPr>
            <p:ph type="body" sz="quarter" idx="20"/>
          </p:nvPr>
        </p:nvSpPr>
        <p:spPr>
          <a:xfrm>
            <a:off x="6773084" y="2331720"/>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48" name="Text Placeholder 29">
            <a:extLst>
              <a:ext uri="{FF2B5EF4-FFF2-40B4-BE49-F238E27FC236}">
                <a16:creationId xmlns:a16="http://schemas.microsoft.com/office/drawing/2014/main" id="{92964EE9-B7E1-41B6-9972-1084B94F3B56}"/>
              </a:ext>
            </a:extLst>
          </p:cNvPr>
          <p:cNvSpPr>
            <a:spLocks noGrp="1"/>
          </p:cNvSpPr>
          <p:nvPr>
            <p:ph type="body" sz="quarter" idx="21"/>
          </p:nvPr>
        </p:nvSpPr>
        <p:spPr>
          <a:xfrm>
            <a:off x="6773084" y="2658046"/>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49" name="Picture Placeholder 34">
            <a:extLst>
              <a:ext uri="{FF2B5EF4-FFF2-40B4-BE49-F238E27FC236}">
                <a16:creationId xmlns:a16="http://schemas.microsoft.com/office/drawing/2014/main" id="{BDCB0957-3DF0-4AB4-B64C-DADE415FBD1E}"/>
              </a:ext>
            </a:extLst>
          </p:cNvPr>
          <p:cNvSpPr>
            <a:spLocks noGrp="1"/>
          </p:cNvSpPr>
          <p:nvPr>
            <p:ph type="pic" sz="quarter" idx="22"/>
          </p:nvPr>
        </p:nvSpPr>
        <p:spPr>
          <a:xfrm>
            <a:off x="459160"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a:p>
        </p:txBody>
      </p:sp>
      <p:sp>
        <p:nvSpPr>
          <p:cNvPr id="50" name="Text Placeholder 29">
            <a:extLst>
              <a:ext uri="{FF2B5EF4-FFF2-40B4-BE49-F238E27FC236}">
                <a16:creationId xmlns:a16="http://schemas.microsoft.com/office/drawing/2014/main" id="{ECDBA050-C24A-4748-8EF1-F527C1B6C9D5}"/>
              </a:ext>
            </a:extLst>
          </p:cNvPr>
          <p:cNvSpPr>
            <a:spLocks noGrp="1"/>
          </p:cNvSpPr>
          <p:nvPr>
            <p:ph type="body" sz="quarter" idx="23"/>
          </p:nvPr>
        </p:nvSpPr>
        <p:spPr>
          <a:xfrm>
            <a:off x="459160"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1" name="Text Placeholder 29">
            <a:extLst>
              <a:ext uri="{FF2B5EF4-FFF2-40B4-BE49-F238E27FC236}">
                <a16:creationId xmlns:a16="http://schemas.microsoft.com/office/drawing/2014/main" id="{A6858792-84CF-48B8-B4D0-C3A6BC92CEC0}"/>
              </a:ext>
            </a:extLst>
          </p:cNvPr>
          <p:cNvSpPr>
            <a:spLocks noGrp="1"/>
          </p:cNvSpPr>
          <p:nvPr>
            <p:ph type="body" sz="quarter" idx="24"/>
          </p:nvPr>
        </p:nvSpPr>
        <p:spPr>
          <a:xfrm>
            <a:off x="459160" y="4206239"/>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52" name="Picture Placeholder 34">
            <a:extLst>
              <a:ext uri="{FF2B5EF4-FFF2-40B4-BE49-F238E27FC236}">
                <a16:creationId xmlns:a16="http://schemas.microsoft.com/office/drawing/2014/main" id="{D65DD4FF-4C7D-4E9E-B3B4-AA74B3902C74}"/>
              </a:ext>
            </a:extLst>
          </p:cNvPr>
          <p:cNvSpPr>
            <a:spLocks noGrp="1"/>
          </p:cNvSpPr>
          <p:nvPr>
            <p:ph type="pic" sz="quarter" idx="25"/>
          </p:nvPr>
        </p:nvSpPr>
        <p:spPr>
          <a:xfrm>
            <a:off x="2563801"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53" name="Text Placeholder 29">
            <a:extLst>
              <a:ext uri="{FF2B5EF4-FFF2-40B4-BE49-F238E27FC236}">
                <a16:creationId xmlns:a16="http://schemas.microsoft.com/office/drawing/2014/main" id="{E58A45B1-68A3-409C-B445-1A4A60C2F669}"/>
              </a:ext>
            </a:extLst>
          </p:cNvPr>
          <p:cNvSpPr>
            <a:spLocks noGrp="1"/>
          </p:cNvSpPr>
          <p:nvPr>
            <p:ph type="body" sz="quarter" idx="26"/>
          </p:nvPr>
        </p:nvSpPr>
        <p:spPr>
          <a:xfrm>
            <a:off x="2563801"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54" name="Text Placeholder 29">
            <a:extLst>
              <a:ext uri="{FF2B5EF4-FFF2-40B4-BE49-F238E27FC236}">
                <a16:creationId xmlns:a16="http://schemas.microsoft.com/office/drawing/2014/main" id="{8F4889A4-67A6-4E03-A638-56EC89426589}"/>
              </a:ext>
            </a:extLst>
          </p:cNvPr>
          <p:cNvSpPr>
            <a:spLocks noGrp="1"/>
          </p:cNvSpPr>
          <p:nvPr>
            <p:ph type="body" sz="quarter" idx="27"/>
          </p:nvPr>
        </p:nvSpPr>
        <p:spPr>
          <a:xfrm>
            <a:off x="2563801" y="4206239"/>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3" name="Picture Placeholder 34">
            <a:extLst>
              <a:ext uri="{FF2B5EF4-FFF2-40B4-BE49-F238E27FC236}">
                <a16:creationId xmlns:a16="http://schemas.microsoft.com/office/drawing/2014/main" id="{1022FE66-6507-4915-93FA-DC2B055C4F54}"/>
              </a:ext>
            </a:extLst>
          </p:cNvPr>
          <p:cNvSpPr>
            <a:spLocks noGrp="1"/>
          </p:cNvSpPr>
          <p:nvPr>
            <p:ph type="pic" sz="quarter" idx="28"/>
          </p:nvPr>
        </p:nvSpPr>
        <p:spPr>
          <a:xfrm>
            <a:off x="4668443" y="3162236"/>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24" name="Text Placeholder 29">
            <a:extLst>
              <a:ext uri="{FF2B5EF4-FFF2-40B4-BE49-F238E27FC236}">
                <a16:creationId xmlns:a16="http://schemas.microsoft.com/office/drawing/2014/main" id="{5497F8CA-B590-43FB-ABD5-D756C02338EE}"/>
              </a:ext>
            </a:extLst>
          </p:cNvPr>
          <p:cNvSpPr>
            <a:spLocks noGrp="1"/>
          </p:cNvSpPr>
          <p:nvPr>
            <p:ph type="body" sz="quarter" idx="29"/>
          </p:nvPr>
        </p:nvSpPr>
        <p:spPr>
          <a:xfrm>
            <a:off x="4668443"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5" name="Text Placeholder 29">
            <a:extLst>
              <a:ext uri="{FF2B5EF4-FFF2-40B4-BE49-F238E27FC236}">
                <a16:creationId xmlns:a16="http://schemas.microsoft.com/office/drawing/2014/main" id="{51609EE0-453E-478F-8EDD-1598869A0E0D}"/>
              </a:ext>
            </a:extLst>
          </p:cNvPr>
          <p:cNvSpPr>
            <a:spLocks noGrp="1"/>
          </p:cNvSpPr>
          <p:nvPr>
            <p:ph type="body" sz="quarter" idx="30"/>
          </p:nvPr>
        </p:nvSpPr>
        <p:spPr>
          <a:xfrm>
            <a:off x="4668443" y="4206240"/>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
        <p:nvSpPr>
          <p:cNvPr id="26" name="Picture Placeholder 34">
            <a:extLst>
              <a:ext uri="{FF2B5EF4-FFF2-40B4-BE49-F238E27FC236}">
                <a16:creationId xmlns:a16="http://schemas.microsoft.com/office/drawing/2014/main" id="{AADF2C9A-5223-4475-BE36-865E7D8AAE20}"/>
              </a:ext>
            </a:extLst>
          </p:cNvPr>
          <p:cNvSpPr>
            <a:spLocks noGrp="1"/>
          </p:cNvSpPr>
          <p:nvPr>
            <p:ph type="pic" sz="quarter" idx="31"/>
          </p:nvPr>
        </p:nvSpPr>
        <p:spPr>
          <a:xfrm>
            <a:off x="6773084" y="3162235"/>
            <a:ext cx="1911096" cy="1325880"/>
          </a:xfr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82880" rIns="182880" bIns="146304" rtlCol="0" anchor="t" anchorCtr="0"/>
          <a:lstStyle>
            <a:lvl1pPr>
              <a:defRPr lang="en-US" sz="1400">
                <a:cs typeface="+mn-cs"/>
              </a:defRPr>
            </a:lvl1pPr>
          </a:lstStyle>
          <a:p>
            <a:pPr lvl="0" algn="ctr"/>
            <a:endParaRPr lang="en-US" dirty="0"/>
          </a:p>
        </p:txBody>
      </p:sp>
      <p:sp>
        <p:nvSpPr>
          <p:cNvPr id="27" name="Text Placeholder 29">
            <a:extLst>
              <a:ext uri="{FF2B5EF4-FFF2-40B4-BE49-F238E27FC236}">
                <a16:creationId xmlns:a16="http://schemas.microsoft.com/office/drawing/2014/main" id="{438DB6A9-3489-4D76-A8B7-49350CB728D7}"/>
              </a:ext>
            </a:extLst>
          </p:cNvPr>
          <p:cNvSpPr>
            <a:spLocks noGrp="1"/>
          </p:cNvSpPr>
          <p:nvPr>
            <p:ph type="body" sz="quarter" idx="32"/>
          </p:nvPr>
        </p:nvSpPr>
        <p:spPr>
          <a:xfrm>
            <a:off x="6773084" y="3879913"/>
            <a:ext cx="1911096" cy="608202"/>
          </a:xfrm>
          <a:gradFill>
            <a:gsLst>
              <a:gs pos="0">
                <a:schemeClr val="bg2">
                  <a:alpha val="0"/>
                </a:schemeClr>
              </a:gs>
              <a:gs pos="85000">
                <a:schemeClr val="bg2">
                  <a:alpha val="85000"/>
                </a:schemeClr>
              </a:gs>
              <a:gs pos="53000">
                <a:schemeClr val="bg2">
                  <a:alpha val="70000"/>
                </a:schemeClr>
              </a:gs>
            </a:gsLst>
            <a:lin ang="5400000" scaled="1"/>
          </a:gradFill>
        </p:spPr>
        <p:txBody>
          <a:bodyPr lIns="137160" tIns="0" rIns="91440"/>
          <a:lstStyle>
            <a:lvl1pPr marL="0" indent="0" algn="l" defTabSz="457200" rtl="0" eaLnBrk="1" latinLnBrk="0" hangingPunct="1">
              <a:lnSpc>
                <a:spcPct val="90000"/>
              </a:lnSpc>
              <a:spcBef>
                <a:spcPts val="600"/>
              </a:spcBef>
              <a:buFontTx/>
              <a:buNone/>
              <a:defRPr lang="en-US" sz="1200" b="1" i="0" kern="1200" dirty="0">
                <a:solidFill>
                  <a:schemeClr val="accent1"/>
                </a:solidFill>
                <a:latin typeface="+mn-lt"/>
                <a:ea typeface="+mn-ea"/>
                <a:cs typeface="Amazon Ember Regular" charset="0"/>
              </a:defRPr>
            </a:lvl1pPr>
          </a:lstStyle>
          <a:p>
            <a:pPr lvl="0"/>
            <a:r>
              <a:rPr lang="en-US" dirty="0"/>
              <a:t>Click to edit Master text styles</a:t>
            </a:r>
          </a:p>
        </p:txBody>
      </p:sp>
      <p:sp>
        <p:nvSpPr>
          <p:cNvPr id="28" name="Text Placeholder 29">
            <a:extLst>
              <a:ext uri="{FF2B5EF4-FFF2-40B4-BE49-F238E27FC236}">
                <a16:creationId xmlns:a16="http://schemas.microsoft.com/office/drawing/2014/main" id="{3980DB17-0B9C-4619-B530-42847B855E7A}"/>
              </a:ext>
            </a:extLst>
          </p:cNvPr>
          <p:cNvSpPr>
            <a:spLocks noGrp="1"/>
          </p:cNvSpPr>
          <p:nvPr>
            <p:ph type="body" sz="quarter" idx="33"/>
          </p:nvPr>
        </p:nvSpPr>
        <p:spPr>
          <a:xfrm>
            <a:off x="6773084" y="4206239"/>
            <a:ext cx="1911096" cy="281875"/>
          </a:xfrm>
          <a:noFill/>
        </p:spPr>
        <p:txBody>
          <a:bodyPr lIns="137160" rIns="91440" bIns="45720"/>
          <a:lstStyle>
            <a:lvl1pPr marL="0" indent="0" algn="l" defTabSz="457200" rtl="0" eaLnBrk="1" latinLnBrk="0" hangingPunct="1">
              <a:lnSpc>
                <a:spcPct val="90000"/>
              </a:lnSpc>
              <a:spcBef>
                <a:spcPts val="600"/>
              </a:spcBef>
              <a:buFontTx/>
              <a:buNone/>
              <a:defRPr lang="en-US" sz="1000" b="0" i="0" kern="1200" dirty="0">
                <a:solidFill>
                  <a:schemeClr val="tx1"/>
                </a:solidFill>
                <a:latin typeface="+mn-lt"/>
                <a:ea typeface="+mn-ea"/>
                <a:cs typeface="Amazon Ember Regular" charset="0"/>
              </a:defRPr>
            </a:lvl1pPr>
          </a:lstStyle>
          <a:p>
            <a:pPr lvl="0"/>
            <a:r>
              <a:rPr lang="en-US" dirty="0"/>
              <a:t>Click to edit Master text styles</a:t>
            </a:r>
          </a:p>
        </p:txBody>
      </p:sp>
    </p:spTree>
    <p:extLst>
      <p:ext uri="{BB962C8B-B14F-4D97-AF65-F5344CB8AC3E}">
        <p14:creationId xmlns:p14="http://schemas.microsoft.com/office/powerpoint/2010/main" val="121368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198 -7.40741E-7 L 4.72222E-6 -7.40741E-7 " pathEditMode="relative" rAng="0" ptsTypes="AA">
                                      <p:cBhvr>
                                        <p:cTn id="9" dur="600" fill="hold"/>
                                        <p:tgtEl>
                                          <p:spTgt spid="4"/>
                                        </p:tgtEl>
                                        <p:attrNameLst>
                                          <p:attrName>ppt_x</p:attrName>
                                          <p:attrName>ppt_y</p:attrName>
                                        </p:attrNameLst>
                                      </p:cBhvr>
                                      <p:rCtr x="990"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0198 -7.40741E-7 L 4.72222E-6 -7.40741E-7 " pathEditMode="relative" rAng="0" ptsTypes="AA">
                                      <p:cBhvr>
                                        <p:cTn id="14" dur="600" fill="hold"/>
                                        <p:tgtEl>
                                          <p:spTgt spid="3"/>
                                        </p:tgtEl>
                                        <p:attrNameLst>
                                          <p:attrName>ppt_x</p:attrName>
                                          <p:attrName>ppt_y</p:attrName>
                                        </p:attrNameLst>
                                      </p:cBhvr>
                                      <p:rCtr x="990"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0.0198 -7.40741E-7 L 4.72222E-6 -7.40741E-7 " pathEditMode="relative" rAng="0" ptsTypes="AA">
                                      <p:cBhvr>
                                        <p:cTn id="19" dur="600" fill="hold"/>
                                        <p:tgtEl>
                                          <p:spTgt spid="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D9CC5A-8D1B-4D42-A0DF-D46306BD2CCD}"/>
              </a:ext>
            </a:extLst>
          </p:cNvPr>
          <p:cNvSpPr/>
          <p:nvPr userDrawn="1"/>
        </p:nvSpPr>
        <p:spPr bwMode="white">
          <a:xfrm>
            <a:off x="0" y="4097463"/>
            <a:ext cx="9144000" cy="10460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7" name="Picture 16">
            <a:extLst>
              <a:ext uri="{FF2B5EF4-FFF2-40B4-BE49-F238E27FC236}">
                <a16:creationId xmlns:a16="http://schemas.microsoft.com/office/drawing/2014/main" id="{B6E60348-1E59-4719-B6E0-BE551BC041D9}"/>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5" name="Rectangle 14">
            <a:extLst>
              <a:ext uri="{FF2B5EF4-FFF2-40B4-BE49-F238E27FC236}">
                <a16:creationId xmlns:a16="http://schemas.microsoft.com/office/drawing/2014/main" id="{D6F6183B-268A-4019-82C6-21B55C60EFED}"/>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Text Placeholder 11"/>
          <p:cNvSpPr>
            <a:spLocks noGrp="1"/>
          </p:cNvSpPr>
          <p:nvPr>
            <p:ph type="body" sz="quarter" idx="13"/>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a:t>Click to edit Master text styles</a:t>
            </a:r>
          </a:p>
        </p:txBody>
      </p:sp>
      <p:sp>
        <p:nvSpPr>
          <p:cNvPr id="9" name="Text Placeholder 11">
            <a:extLst>
              <a:ext uri="{FF2B5EF4-FFF2-40B4-BE49-F238E27FC236}">
                <a16:creationId xmlns:a16="http://schemas.microsoft.com/office/drawing/2014/main" id="{CCDEB63D-15F9-BB4A-8CC3-DF76D7E7B789}"/>
              </a:ext>
            </a:extLst>
          </p:cNvPr>
          <p:cNvSpPr>
            <a:spLocks noGrp="1"/>
          </p:cNvSpPr>
          <p:nvPr>
            <p:ph type="body" sz="quarter" idx="14" hasCustomPrompt="1"/>
          </p:nvPr>
        </p:nvSpPr>
        <p:spPr>
          <a:xfrm>
            <a:off x="466957" y="3405250"/>
            <a:ext cx="6041581" cy="433387"/>
          </a:xfrm>
        </p:spPr>
        <p:txBody>
          <a:bodyPr>
            <a:normAutofit/>
          </a:bodyPr>
          <a:lstStyle>
            <a:lvl1pPr marL="0" indent="0" algn="l">
              <a:spcBef>
                <a:spcPts val="0"/>
              </a:spcBef>
              <a:buNone/>
              <a:defRPr sz="1600" baseline="0">
                <a:solidFill>
                  <a:schemeClr val="tx1"/>
                </a:solidFill>
              </a:defRPr>
            </a:lvl1pPr>
          </a:lstStyle>
          <a:p>
            <a:pPr lvl="0"/>
            <a:r>
              <a:rPr lang="en-US" dirty="0"/>
              <a:t>Click to edit Presenter, Team</a:t>
            </a:r>
          </a:p>
        </p:txBody>
      </p:sp>
      <p:sp>
        <p:nvSpPr>
          <p:cNvPr id="10" name="Text Placeholder 8"/>
          <p:cNvSpPr>
            <a:spLocks noGrp="1"/>
          </p:cNvSpPr>
          <p:nvPr>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Click to edit Master title style</a:t>
            </a:r>
          </a:p>
        </p:txBody>
      </p:sp>
      <p:sp>
        <p:nvSpPr>
          <p:cNvPr id="16" name="TextBox 15">
            <a:extLst>
              <a:ext uri="{FF2B5EF4-FFF2-40B4-BE49-F238E27FC236}">
                <a16:creationId xmlns:a16="http://schemas.microsoft.com/office/drawing/2014/main" id="{D08D7F12-B356-4830-981C-6624E8067B58}"/>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8" name="TextBox 17">
            <a:extLst>
              <a:ext uri="{FF2B5EF4-FFF2-40B4-BE49-F238E27FC236}">
                <a16:creationId xmlns:a16="http://schemas.microsoft.com/office/drawing/2014/main" id="{15999762-8A43-4F40-B847-D12697DB57C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7" y="413755"/>
            <a:ext cx="1223757" cy="343599"/>
          </a:xfrm>
          <a:prstGeom prst="rect">
            <a:avLst/>
          </a:prstGeom>
        </p:spPr>
      </p:pic>
    </p:spTree>
    <p:extLst>
      <p:ext uri="{BB962C8B-B14F-4D97-AF65-F5344CB8AC3E}">
        <p14:creationId xmlns:p14="http://schemas.microsoft.com/office/powerpoint/2010/main" val="153940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3.95833E-6 0.0449 L 3.95833E-6 4.07407E-6 " pathEditMode="relative" rAng="0" ptsTypes="AA">
                                      <p:cBhvr>
                                        <p:cTn id="9" dur="600" fill="hold"/>
                                        <p:tgtEl>
                                          <p:spTgt spid="10"/>
                                        </p:tgtEl>
                                        <p:attrNameLst>
                                          <p:attrName>ppt_x</p:attrName>
                                          <p:attrName>ppt_y</p:attrName>
                                        </p:attrNameLst>
                                      </p:cBhvr>
                                      <p:rCtr x="0" y="-2245"/>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3.95833E-6 0.0449 L 3.95833E-6 4.07407E-6 " pathEditMode="relative" rAng="0" ptsTypes="AA">
                                      <p:cBhvr>
                                        <p:cTn id="14" dur="600" fill="hold"/>
                                        <p:tgtEl>
                                          <p:spTgt spid="12"/>
                                        </p:tgtEl>
                                        <p:attrNameLst>
                                          <p:attrName>ppt_x</p:attrName>
                                          <p:attrName>ppt_y</p:attrName>
                                        </p:attrNameLst>
                                      </p:cBhvr>
                                      <p:rCtr x="0" y="-2245"/>
                                    </p:animMotion>
                                  </p:childTnLst>
                                </p:cTn>
                              </p:par>
                              <p:par>
                                <p:cTn id="15" presetID="10" presetClass="entr" presetSubtype="0" fill="hold" grpId="0"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200"/>
                                  </p:stCondLst>
                                  <p:childTnLst>
                                    <p:animMotion origin="layout" path="M 3.95833E-6 0.0449 L 3.95833E-6 4.07407E-6 " pathEditMode="relative" rAng="0" ptsTypes="AA">
                                      <p:cBhvr>
                                        <p:cTn id="19" dur="600" fill="hold"/>
                                        <p:tgtEl>
                                          <p:spTgt spid="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tmplLst>
          <p:tmpl>
            <p:tnLst>
              <p:par>
                <p:cTn presetID="10" presetClass="entr" presetSubtype="0" fill="hold" nodeType="withEffect">
                  <p:stCondLst>
                    <p:cond delay="1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2" grpId="1"/>
      <p:bldP spid="9" grpId="0">
        <p:tmplLst>
          <p:tmpl>
            <p:tnLst>
              <p:par>
                <p:cTn presetID="10"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ASCAR slide_logos_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88831A2-AE7B-456C-B3C5-44CECDD94224}"/>
              </a:ext>
            </a:extLst>
          </p:cNvPr>
          <p:cNvPicPr>
            <a:picLocks noChangeAspect="1"/>
          </p:cNvPicPr>
          <p:nvPr userDrawn="1"/>
        </p:nvPicPr>
        <p:blipFill>
          <a:blip r:embed="rId2"/>
          <a:stretch>
            <a:fillRect/>
          </a:stretch>
        </p:blipFill>
        <p:spPr>
          <a:xfrm>
            <a:off x="349415" y="1067222"/>
            <a:ext cx="8445171" cy="4195252"/>
          </a:xfrm>
          <a:prstGeom prst="rect">
            <a:avLst/>
          </a:prstGeom>
        </p:spPr>
      </p:pic>
      <p:sp>
        <p:nvSpPr>
          <p:cNvPr id="6" name="Rectangle 5">
            <a:extLst>
              <a:ext uri="{FF2B5EF4-FFF2-40B4-BE49-F238E27FC236}">
                <a16:creationId xmlns:a16="http://schemas.microsoft.com/office/drawing/2014/main" id="{34C5818A-8C99-4506-B288-FC73BB886FC0}"/>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4281488"/>
            <a:ext cx="9144000" cy="862011"/>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
        <p:nvSpPr>
          <p:cNvPr id="2" name="TextBox 1">
            <a:extLst>
              <a:ext uri="{FF2B5EF4-FFF2-40B4-BE49-F238E27FC236}">
                <a16:creationId xmlns:a16="http://schemas.microsoft.com/office/drawing/2014/main" id="{602132E4-3EB9-47F8-BAA2-58F5F8F219A0}"/>
              </a:ext>
            </a:extLst>
          </p:cNvPr>
          <p:cNvSpPr txBox="1"/>
          <p:nvPr userDrawn="1"/>
        </p:nvSpPr>
        <p:spPr bwMode="black">
          <a:xfrm>
            <a:off x="7840980" y="46276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75486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 -3.45679E-6 L 0 -0.21512 " pathEditMode="relative" rAng="0" ptsTypes="AA">
                                      <p:cBhvr>
                                        <p:cTn id="6" dur="5000" fill="hold"/>
                                        <p:tgtEl>
                                          <p:spTgt spid="14"/>
                                        </p:tgtEl>
                                        <p:attrNameLst>
                                          <p:attrName>ppt_x</p:attrName>
                                          <p:attrName>ppt_y</p:attrName>
                                        </p:attrNameLst>
                                      </p:cBhvr>
                                      <p:rCtr x="0" y="-107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ASCAR slide_logos 50">
    <p:spTree>
      <p:nvGrpSpPr>
        <p:cNvPr id="1" name=""/>
        <p:cNvGrpSpPr/>
        <p:nvPr/>
      </p:nvGrpSpPr>
      <p:grpSpPr>
        <a:xfrm>
          <a:off x="0" y="0"/>
          <a:ext cx="0" cy="0"/>
          <a:chOff x="0" y="0"/>
          <a:chExt cx="0" cy="0"/>
        </a:xfrm>
      </p:grpSpPr>
      <p:sp>
        <p:nvSpPr>
          <p:cNvPr id="68" name="Picture Placeholder 67">
            <a:extLst>
              <a:ext uri="{FF2B5EF4-FFF2-40B4-BE49-F238E27FC236}">
                <a16:creationId xmlns:a16="http://schemas.microsoft.com/office/drawing/2014/main" id="{292041F3-3FAA-45FC-92D3-85E2FCE97F9E}"/>
              </a:ext>
            </a:extLst>
          </p:cNvPr>
          <p:cNvSpPr>
            <a:spLocks noGrp="1"/>
          </p:cNvSpPr>
          <p:nvPr>
            <p:ph type="pic" sz="quarter" idx="10" hasCustomPrompt="1"/>
          </p:nvPr>
        </p:nvSpPr>
        <p:spPr>
          <a:xfrm>
            <a:off x="460373" y="1297886"/>
            <a:ext cx="758952" cy="466344"/>
          </a:xfrm>
        </p:spPr>
        <p:txBody>
          <a:bodyPr anchor="ctr" anchorCtr="0"/>
          <a:lstStyle>
            <a:lvl1pPr algn="ctr">
              <a:defRPr sz="1200"/>
            </a:lvl1pPr>
          </a:lstStyle>
          <a:p>
            <a:r>
              <a:rPr lang="en-US" dirty="0"/>
              <a:t>Logo</a:t>
            </a:r>
          </a:p>
        </p:txBody>
      </p:sp>
      <p:sp>
        <p:nvSpPr>
          <p:cNvPr id="69" name="Picture Placeholder 67">
            <a:extLst>
              <a:ext uri="{FF2B5EF4-FFF2-40B4-BE49-F238E27FC236}">
                <a16:creationId xmlns:a16="http://schemas.microsoft.com/office/drawing/2014/main" id="{7806BA0A-181C-4B58-B23B-88D7095A606C}"/>
              </a:ext>
            </a:extLst>
          </p:cNvPr>
          <p:cNvSpPr>
            <a:spLocks noGrp="1"/>
          </p:cNvSpPr>
          <p:nvPr>
            <p:ph type="pic" sz="quarter" idx="11" hasCustomPrompt="1"/>
          </p:nvPr>
        </p:nvSpPr>
        <p:spPr>
          <a:xfrm>
            <a:off x="460373" y="1844948"/>
            <a:ext cx="758952" cy="466344"/>
          </a:xfrm>
        </p:spPr>
        <p:txBody>
          <a:bodyPr anchor="ctr" anchorCtr="0"/>
          <a:lstStyle>
            <a:lvl1pPr algn="ctr">
              <a:defRPr sz="1200"/>
            </a:lvl1pPr>
          </a:lstStyle>
          <a:p>
            <a:r>
              <a:rPr lang="en-US" dirty="0"/>
              <a:t>Logo</a:t>
            </a:r>
          </a:p>
        </p:txBody>
      </p:sp>
      <p:sp>
        <p:nvSpPr>
          <p:cNvPr id="70" name="Picture Placeholder 67">
            <a:extLst>
              <a:ext uri="{FF2B5EF4-FFF2-40B4-BE49-F238E27FC236}">
                <a16:creationId xmlns:a16="http://schemas.microsoft.com/office/drawing/2014/main" id="{1220E6D6-10B2-4BEC-8551-8524DA1B851C}"/>
              </a:ext>
            </a:extLst>
          </p:cNvPr>
          <p:cNvSpPr>
            <a:spLocks noGrp="1"/>
          </p:cNvSpPr>
          <p:nvPr>
            <p:ph type="pic" sz="quarter" idx="12" hasCustomPrompt="1"/>
          </p:nvPr>
        </p:nvSpPr>
        <p:spPr>
          <a:xfrm>
            <a:off x="460373" y="2392010"/>
            <a:ext cx="758952" cy="466344"/>
          </a:xfrm>
        </p:spPr>
        <p:txBody>
          <a:bodyPr anchor="ctr" anchorCtr="0"/>
          <a:lstStyle>
            <a:lvl1pPr algn="ctr">
              <a:defRPr sz="1200"/>
            </a:lvl1pPr>
          </a:lstStyle>
          <a:p>
            <a:r>
              <a:rPr lang="en-US" dirty="0"/>
              <a:t>Logo</a:t>
            </a:r>
          </a:p>
        </p:txBody>
      </p:sp>
      <p:sp>
        <p:nvSpPr>
          <p:cNvPr id="71" name="Picture Placeholder 67">
            <a:extLst>
              <a:ext uri="{FF2B5EF4-FFF2-40B4-BE49-F238E27FC236}">
                <a16:creationId xmlns:a16="http://schemas.microsoft.com/office/drawing/2014/main" id="{C521F7F1-A844-43CD-B2A1-11E95E294E48}"/>
              </a:ext>
            </a:extLst>
          </p:cNvPr>
          <p:cNvSpPr>
            <a:spLocks noGrp="1"/>
          </p:cNvSpPr>
          <p:nvPr>
            <p:ph type="pic" sz="quarter" idx="13" hasCustomPrompt="1"/>
          </p:nvPr>
        </p:nvSpPr>
        <p:spPr>
          <a:xfrm>
            <a:off x="460373" y="2939072"/>
            <a:ext cx="758952" cy="466344"/>
          </a:xfrm>
        </p:spPr>
        <p:txBody>
          <a:bodyPr anchor="ctr" anchorCtr="0"/>
          <a:lstStyle>
            <a:lvl1pPr algn="ctr">
              <a:defRPr sz="1200"/>
            </a:lvl1pPr>
          </a:lstStyle>
          <a:p>
            <a:r>
              <a:rPr lang="en-US" dirty="0"/>
              <a:t>Logo</a:t>
            </a:r>
          </a:p>
        </p:txBody>
      </p:sp>
      <p:sp>
        <p:nvSpPr>
          <p:cNvPr id="72" name="Picture Placeholder 67">
            <a:extLst>
              <a:ext uri="{FF2B5EF4-FFF2-40B4-BE49-F238E27FC236}">
                <a16:creationId xmlns:a16="http://schemas.microsoft.com/office/drawing/2014/main" id="{D1537188-CEA8-45EE-BFF7-C6021F6FB10F}"/>
              </a:ext>
            </a:extLst>
          </p:cNvPr>
          <p:cNvSpPr>
            <a:spLocks noGrp="1"/>
          </p:cNvSpPr>
          <p:nvPr>
            <p:ph type="pic" sz="quarter" idx="14" hasCustomPrompt="1"/>
          </p:nvPr>
        </p:nvSpPr>
        <p:spPr>
          <a:xfrm>
            <a:off x="460373" y="3486132"/>
            <a:ext cx="758952" cy="466344"/>
          </a:xfrm>
        </p:spPr>
        <p:txBody>
          <a:bodyPr anchor="ctr" anchorCtr="0"/>
          <a:lstStyle>
            <a:lvl1pPr algn="ctr">
              <a:defRPr sz="1200"/>
            </a:lvl1pPr>
          </a:lstStyle>
          <a:p>
            <a:r>
              <a:rPr lang="en-US" dirty="0"/>
              <a:t>Logo</a:t>
            </a:r>
          </a:p>
        </p:txBody>
      </p:sp>
      <p:sp>
        <p:nvSpPr>
          <p:cNvPr id="73" name="Picture Placeholder 67">
            <a:extLst>
              <a:ext uri="{FF2B5EF4-FFF2-40B4-BE49-F238E27FC236}">
                <a16:creationId xmlns:a16="http://schemas.microsoft.com/office/drawing/2014/main" id="{63A6C570-DF48-4B0A-8EA4-45C63AF30E33}"/>
              </a:ext>
            </a:extLst>
          </p:cNvPr>
          <p:cNvSpPr>
            <a:spLocks noGrp="1"/>
          </p:cNvSpPr>
          <p:nvPr>
            <p:ph type="pic" sz="quarter" idx="15" hasCustomPrompt="1"/>
          </p:nvPr>
        </p:nvSpPr>
        <p:spPr>
          <a:xfrm>
            <a:off x="1290813" y="1297886"/>
            <a:ext cx="758952" cy="466344"/>
          </a:xfrm>
        </p:spPr>
        <p:txBody>
          <a:bodyPr anchor="ctr" anchorCtr="0"/>
          <a:lstStyle>
            <a:lvl1pPr algn="ctr">
              <a:defRPr sz="1200"/>
            </a:lvl1pPr>
          </a:lstStyle>
          <a:p>
            <a:r>
              <a:rPr lang="en-US" dirty="0"/>
              <a:t>Logo</a:t>
            </a:r>
          </a:p>
        </p:txBody>
      </p:sp>
      <p:sp>
        <p:nvSpPr>
          <p:cNvPr id="74" name="Picture Placeholder 67">
            <a:extLst>
              <a:ext uri="{FF2B5EF4-FFF2-40B4-BE49-F238E27FC236}">
                <a16:creationId xmlns:a16="http://schemas.microsoft.com/office/drawing/2014/main" id="{187B2558-9850-42C4-8537-F8BF7CFC95BB}"/>
              </a:ext>
            </a:extLst>
          </p:cNvPr>
          <p:cNvSpPr>
            <a:spLocks noGrp="1"/>
          </p:cNvSpPr>
          <p:nvPr>
            <p:ph type="pic" sz="quarter" idx="16" hasCustomPrompt="1"/>
          </p:nvPr>
        </p:nvSpPr>
        <p:spPr>
          <a:xfrm>
            <a:off x="1290813" y="1844948"/>
            <a:ext cx="758952" cy="466344"/>
          </a:xfrm>
        </p:spPr>
        <p:txBody>
          <a:bodyPr anchor="ctr" anchorCtr="0"/>
          <a:lstStyle>
            <a:lvl1pPr algn="ctr">
              <a:defRPr sz="1200"/>
            </a:lvl1pPr>
          </a:lstStyle>
          <a:p>
            <a:r>
              <a:rPr lang="en-US" dirty="0"/>
              <a:t>Logo</a:t>
            </a:r>
          </a:p>
        </p:txBody>
      </p:sp>
      <p:sp>
        <p:nvSpPr>
          <p:cNvPr id="75" name="Picture Placeholder 67">
            <a:extLst>
              <a:ext uri="{FF2B5EF4-FFF2-40B4-BE49-F238E27FC236}">
                <a16:creationId xmlns:a16="http://schemas.microsoft.com/office/drawing/2014/main" id="{B586CB9D-3FCE-444D-A003-82954D5D7103}"/>
              </a:ext>
            </a:extLst>
          </p:cNvPr>
          <p:cNvSpPr>
            <a:spLocks noGrp="1"/>
          </p:cNvSpPr>
          <p:nvPr>
            <p:ph type="pic" sz="quarter" idx="17" hasCustomPrompt="1"/>
          </p:nvPr>
        </p:nvSpPr>
        <p:spPr>
          <a:xfrm>
            <a:off x="1290813" y="2392010"/>
            <a:ext cx="758952" cy="466344"/>
          </a:xfrm>
        </p:spPr>
        <p:txBody>
          <a:bodyPr anchor="ctr" anchorCtr="0"/>
          <a:lstStyle>
            <a:lvl1pPr algn="ctr">
              <a:defRPr sz="1200"/>
            </a:lvl1pPr>
          </a:lstStyle>
          <a:p>
            <a:r>
              <a:rPr lang="en-US" dirty="0"/>
              <a:t>Logo</a:t>
            </a:r>
          </a:p>
        </p:txBody>
      </p:sp>
      <p:sp>
        <p:nvSpPr>
          <p:cNvPr id="76" name="Picture Placeholder 67">
            <a:extLst>
              <a:ext uri="{FF2B5EF4-FFF2-40B4-BE49-F238E27FC236}">
                <a16:creationId xmlns:a16="http://schemas.microsoft.com/office/drawing/2014/main" id="{CE7D341C-29A1-402B-B73F-182FDA796C9B}"/>
              </a:ext>
            </a:extLst>
          </p:cNvPr>
          <p:cNvSpPr>
            <a:spLocks noGrp="1"/>
          </p:cNvSpPr>
          <p:nvPr>
            <p:ph type="pic" sz="quarter" idx="18" hasCustomPrompt="1"/>
          </p:nvPr>
        </p:nvSpPr>
        <p:spPr>
          <a:xfrm>
            <a:off x="1290813" y="2939072"/>
            <a:ext cx="758952" cy="466344"/>
          </a:xfrm>
        </p:spPr>
        <p:txBody>
          <a:bodyPr anchor="ctr" anchorCtr="0"/>
          <a:lstStyle>
            <a:lvl1pPr algn="ctr">
              <a:defRPr sz="1200"/>
            </a:lvl1pPr>
          </a:lstStyle>
          <a:p>
            <a:r>
              <a:rPr lang="en-US" dirty="0"/>
              <a:t>Logo</a:t>
            </a:r>
          </a:p>
        </p:txBody>
      </p:sp>
      <p:sp>
        <p:nvSpPr>
          <p:cNvPr id="77" name="Picture Placeholder 67">
            <a:extLst>
              <a:ext uri="{FF2B5EF4-FFF2-40B4-BE49-F238E27FC236}">
                <a16:creationId xmlns:a16="http://schemas.microsoft.com/office/drawing/2014/main" id="{A6F11C4C-BF9F-430F-A55C-A78929523364}"/>
              </a:ext>
            </a:extLst>
          </p:cNvPr>
          <p:cNvSpPr>
            <a:spLocks noGrp="1"/>
          </p:cNvSpPr>
          <p:nvPr>
            <p:ph type="pic" sz="quarter" idx="19" hasCustomPrompt="1"/>
          </p:nvPr>
        </p:nvSpPr>
        <p:spPr>
          <a:xfrm>
            <a:off x="1290813" y="3486132"/>
            <a:ext cx="758952" cy="466344"/>
          </a:xfrm>
        </p:spPr>
        <p:txBody>
          <a:bodyPr anchor="ctr" anchorCtr="0"/>
          <a:lstStyle>
            <a:lvl1pPr algn="ctr">
              <a:defRPr sz="1200"/>
            </a:lvl1pPr>
          </a:lstStyle>
          <a:p>
            <a:r>
              <a:rPr lang="en-US" dirty="0"/>
              <a:t>Logo</a:t>
            </a:r>
          </a:p>
        </p:txBody>
      </p:sp>
      <p:sp>
        <p:nvSpPr>
          <p:cNvPr id="78" name="Picture Placeholder 67">
            <a:extLst>
              <a:ext uri="{FF2B5EF4-FFF2-40B4-BE49-F238E27FC236}">
                <a16:creationId xmlns:a16="http://schemas.microsoft.com/office/drawing/2014/main" id="{1DC213F9-6E6E-469E-9336-6849CF6383D6}"/>
              </a:ext>
            </a:extLst>
          </p:cNvPr>
          <p:cNvSpPr>
            <a:spLocks noGrp="1"/>
          </p:cNvSpPr>
          <p:nvPr>
            <p:ph type="pic" sz="quarter" idx="20" hasCustomPrompt="1"/>
          </p:nvPr>
        </p:nvSpPr>
        <p:spPr>
          <a:xfrm>
            <a:off x="2121253" y="1297886"/>
            <a:ext cx="758952" cy="466344"/>
          </a:xfrm>
        </p:spPr>
        <p:txBody>
          <a:bodyPr anchor="ctr" anchorCtr="0"/>
          <a:lstStyle>
            <a:lvl1pPr algn="ctr">
              <a:defRPr sz="1200"/>
            </a:lvl1pPr>
          </a:lstStyle>
          <a:p>
            <a:r>
              <a:rPr lang="en-US" dirty="0"/>
              <a:t>Logo</a:t>
            </a:r>
          </a:p>
        </p:txBody>
      </p:sp>
      <p:sp>
        <p:nvSpPr>
          <p:cNvPr id="79" name="Picture Placeholder 67">
            <a:extLst>
              <a:ext uri="{FF2B5EF4-FFF2-40B4-BE49-F238E27FC236}">
                <a16:creationId xmlns:a16="http://schemas.microsoft.com/office/drawing/2014/main" id="{F0ED73E2-8E82-4AC6-8E7B-D968C1BC17C3}"/>
              </a:ext>
            </a:extLst>
          </p:cNvPr>
          <p:cNvSpPr>
            <a:spLocks noGrp="1"/>
          </p:cNvSpPr>
          <p:nvPr>
            <p:ph type="pic" sz="quarter" idx="21" hasCustomPrompt="1"/>
          </p:nvPr>
        </p:nvSpPr>
        <p:spPr>
          <a:xfrm>
            <a:off x="2121253" y="1844948"/>
            <a:ext cx="758952" cy="466344"/>
          </a:xfrm>
        </p:spPr>
        <p:txBody>
          <a:bodyPr anchor="ctr" anchorCtr="0"/>
          <a:lstStyle>
            <a:lvl1pPr algn="ctr">
              <a:defRPr sz="1200"/>
            </a:lvl1pPr>
          </a:lstStyle>
          <a:p>
            <a:r>
              <a:rPr lang="en-US" dirty="0"/>
              <a:t>Logo</a:t>
            </a:r>
          </a:p>
        </p:txBody>
      </p:sp>
      <p:sp>
        <p:nvSpPr>
          <p:cNvPr id="80" name="Picture Placeholder 67">
            <a:extLst>
              <a:ext uri="{FF2B5EF4-FFF2-40B4-BE49-F238E27FC236}">
                <a16:creationId xmlns:a16="http://schemas.microsoft.com/office/drawing/2014/main" id="{EE50C25A-5264-4762-A949-C4875D95B338}"/>
              </a:ext>
            </a:extLst>
          </p:cNvPr>
          <p:cNvSpPr>
            <a:spLocks noGrp="1"/>
          </p:cNvSpPr>
          <p:nvPr>
            <p:ph type="pic" sz="quarter" idx="22" hasCustomPrompt="1"/>
          </p:nvPr>
        </p:nvSpPr>
        <p:spPr>
          <a:xfrm>
            <a:off x="2121253" y="2392010"/>
            <a:ext cx="758952" cy="466344"/>
          </a:xfrm>
        </p:spPr>
        <p:txBody>
          <a:bodyPr anchor="ctr" anchorCtr="0"/>
          <a:lstStyle>
            <a:lvl1pPr algn="ctr">
              <a:defRPr sz="1200"/>
            </a:lvl1pPr>
          </a:lstStyle>
          <a:p>
            <a:r>
              <a:rPr lang="en-US" dirty="0"/>
              <a:t>Logo</a:t>
            </a:r>
          </a:p>
        </p:txBody>
      </p:sp>
      <p:sp>
        <p:nvSpPr>
          <p:cNvPr id="81" name="Picture Placeholder 67">
            <a:extLst>
              <a:ext uri="{FF2B5EF4-FFF2-40B4-BE49-F238E27FC236}">
                <a16:creationId xmlns:a16="http://schemas.microsoft.com/office/drawing/2014/main" id="{36BEB930-5D87-43FD-B32B-EE9282BC7586}"/>
              </a:ext>
            </a:extLst>
          </p:cNvPr>
          <p:cNvSpPr>
            <a:spLocks noGrp="1"/>
          </p:cNvSpPr>
          <p:nvPr>
            <p:ph type="pic" sz="quarter" idx="23" hasCustomPrompt="1"/>
          </p:nvPr>
        </p:nvSpPr>
        <p:spPr>
          <a:xfrm>
            <a:off x="2121253" y="2939072"/>
            <a:ext cx="758952" cy="466344"/>
          </a:xfrm>
        </p:spPr>
        <p:txBody>
          <a:bodyPr anchor="ctr" anchorCtr="0"/>
          <a:lstStyle>
            <a:lvl1pPr algn="ctr">
              <a:defRPr sz="1200"/>
            </a:lvl1pPr>
          </a:lstStyle>
          <a:p>
            <a:r>
              <a:rPr lang="en-US" dirty="0"/>
              <a:t>Logo</a:t>
            </a:r>
          </a:p>
        </p:txBody>
      </p:sp>
      <p:sp>
        <p:nvSpPr>
          <p:cNvPr id="82" name="Picture Placeholder 67">
            <a:extLst>
              <a:ext uri="{FF2B5EF4-FFF2-40B4-BE49-F238E27FC236}">
                <a16:creationId xmlns:a16="http://schemas.microsoft.com/office/drawing/2014/main" id="{A6A6249D-1D9C-4176-9F51-7D9D8EE61ED5}"/>
              </a:ext>
            </a:extLst>
          </p:cNvPr>
          <p:cNvSpPr>
            <a:spLocks noGrp="1"/>
          </p:cNvSpPr>
          <p:nvPr>
            <p:ph type="pic" sz="quarter" idx="24" hasCustomPrompt="1"/>
          </p:nvPr>
        </p:nvSpPr>
        <p:spPr>
          <a:xfrm>
            <a:off x="2121253" y="3486132"/>
            <a:ext cx="758952" cy="466344"/>
          </a:xfrm>
        </p:spPr>
        <p:txBody>
          <a:bodyPr anchor="ctr" anchorCtr="0"/>
          <a:lstStyle>
            <a:lvl1pPr algn="ctr">
              <a:defRPr sz="1200"/>
            </a:lvl1pPr>
          </a:lstStyle>
          <a:p>
            <a:r>
              <a:rPr lang="en-US" dirty="0"/>
              <a:t>Logo</a:t>
            </a:r>
          </a:p>
        </p:txBody>
      </p:sp>
      <p:sp>
        <p:nvSpPr>
          <p:cNvPr id="83" name="Picture Placeholder 67">
            <a:extLst>
              <a:ext uri="{FF2B5EF4-FFF2-40B4-BE49-F238E27FC236}">
                <a16:creationId xmlns:a16="http://schemas.microsoft.com/office/drawing/2014/main" id="{4E6FAD8A-2B81-457C-8980-EBEA8E4C337E}"/>
              </a:ext>
            </a:extLst>
          </p:cNvPr>
          <p:cNvSpPr>
            <a:spLocks noGrp="1"/>
          </p:cNvSpPr>
          <p:nvPr>
            <p:ph type="pic" sz="quarter" idx="25" hasCustomPrompt="1"/>
          </p:nvPr>
        </p:nvSpPr>
        <p:spPr>
          <a:xfrm>
            <a:off x="2951693" y="1297886"/>
            <a:ext cx="758952" cy="466344"/>
          </a:xfrm>
        </p:spPr>
        <p:txBody>
          <a:bodyPr anchor="ctr" anchorCtr="0"/>
          <a:lstStyle>
            <a:lvl1pPr algn="ctr">
              <a:defRPr sz="1200"/>
            </a:lvl1pPr>
          </a:lstStyle>
          <a:p>
            <a:r>
              <a:rPr lang="en-US" dirty="0"/>
              <a:t>Logo</a:t>
            </a:r>
          </a:p>
        </p:txBody>
      </p:sp>
      <p:sp>
        <p:nvSpPr>
          <p:cNvPr id="84" name="Picture Placeholder 67">
            <a:extLst>
              <a:ext uri="{FF2B5EF4-FFF2-40B4-BE49-F238E27FC236}">
                <a16:creationId xmlns:a16="http://schemas.microsoft.com/office/drawing/2014/main" id="{8A78379C-475F-474F-BB59-F3F604725D5B}"/>
              </a:ext>
            </a:extLst>
          </p:cNvPr>
          <p:cNvSpPr>
            <a:spLocks noGrp="1"/>
          </p:cNvSpPr>
          <p:nvPr>
            <p:ph type="pic" sz="quarter" idx="26" hasCustomPrompt="1"/>
          </p:nvPr>
        </p:nvSpPr>
        <p:spPr>
          <a:xfrm>
            <a:off x="2951693" y="1844948"/>
            <a:ext cx="758952" cy="466344"/>
          </a:xfrm>
        </p:spPr>
        <p:txBody>
          <a:bodyPr anchor="ctr" anchorCtr="0"/>
          <a:lstStyle>
            <a:lvl1pPr algn="ctr">
              <a:defRPr sz="1200"/>
            </a:lvl1pPr>
          </a:lstStyle>
          <a:p>
            <a:r>
              <a:rPr lang="en-US" dirty="0"/>
              <a:t>Logo</a:t>
            </a:r>
          </a:p>
        </p:txBody>
      </p:sp>
      <p:sp>
        <p:nvSpPr>
          <p:cNvPr id="85" name="Picture Placeholder 67">
            <a:extLst>
              <a:ext uri="{FF2B5EF4-FFF2-40B4-BE49-F238E27FC236}">
                <a16:creationId xmlns:a16="http://schemas.microsoft.com/office/drawing/2014/main" id="{F6467F35-AF98-497F-83C3-0773DAFCC2E6}"/>
              </a:ext>
            </a:extLst>
          </p:cNvPr>
          <p:cNvSpPr>
            <a:spLocks noGrp="1"/>
          </p:cNvSpPr>
          <p:nvPr>
            <p:ph type="pic" sz="quarter" idx="27" hasCustomPrompt="1"/>
          </p:nvPr>
        </p:nvSpPr>
        <p:spPr>
          <a:xfrm>
            <a:off x="2951693" y="2392010"/>
            <a:ext cx="758952" cy="466344"/>
          </a:xfrm>
        </p:spPr>
        <p:txBody>
          <a:bodyPr anchor="ctr" anchorCtr="0"/>
          <a:lstStyle>
            <a:lvl1pPr algn="ctr">
              <a:defRPr sz="1200"/>
            </a:lvl1pPr>
          </a:lstStyle>
          <a:p>
            <a:r>
              <a:rPr lang="en-US" dirty="0"/>
              <a:t>Logo</a:t>
            </a:r>
          </a:p>
        </p:txBody>
      </p:sp>
      <p:sp>
        <p:nvSpPr>
          <p:cNvPr id="86" name="Picture Placeholder 67">
            <a:extLst>
              <a:ext uri="{FF2B5EF4-FFF2-40B4-BE49-F238E27FC236}">
                <a16:creationId xmlns:a16="http://schemas.microsoft.com/office/drawing/2014/main" id="{12A954DD-9A7B-498E-AE5F-BDE0F48FCE1B}"/>
              </a:ext>
            </a:extLst>
          </p:cNvPr>
          <p:cNvSpPr>
            <a:spLocks noGrp="1"/>
          </p:cNvSpPr>
          <p:nvPr>
            <p:ph type="pic" sz="quarter" idx="28" hasCustomPrompt="1"/>
          </p:nvPr>
        </p:nvSpPr>
        <p:spPr>
          <a:xfrm>
            <a:off x="2951693" y="2939072"/>
            <a:ext cx="758952" cy="466344"/>
          </a:xfrm>
        </p:spPr>
        <p:txBody>
          <a:bodyPr anchor="ctr" anchorCtr="0"/>
          <a:lstStyle>
            <a:lvl1pPr algn="ctr">
              <a:defRPr sz="1200"/>
            </a:lvl1pPr>
          </a:lstStyle>
          <a:p>
            <a:r>
              <a:rPr lang="en-US" dirty="0"/>
              <a:t>Logo</a:t>
            </a:r>
          </a:p>
        </p:txBody>
      </p:sp>
      <p:sp>
        <p:nvSpPr>
          <p:cNvPr id="87" name="Picture Placeholder 67">
            <a:extLst>
              <a:ext uri="{FF2B5EF4-FFF2-40B4-BE49-F238E27FC236}">
                <a16:creationId xmlns:a16="http://schemas.microsoft.com/office/drawing/2014/main" id="{A82608FB-58DA-48BC-93E4-2A355CA3F2EB}"/>
              </a:ext>
            </a:extLst>
          </p:cNvPr>
          <p:cNvSpPr>
            <a:spLocks noGrp="1"/>
          </p:cNvSpPr>
          <p:nvPr>
            <p:ph type="pic" sz="quarter" idx="29" hasCustomPrompt="1"/>
          </p:nvPr>
        </p:nvSpPr>
        <p:spPr>
          <a:xfrm>
            <a:off x="2951693" y="3486132"/>
            <a:ext cx="758952" cy="466344"/>
          </a:xfrm>
        </p:spPr>
        <p:txBody>
          <a:bodyPr anchor="ctr" anchorCtr="0"/>
          <a:lstStyle>
            <a:lvl1pPr algn="ctr">
              <a:defRPr sz="1200"/>
            </a:lvl1pPr>
          </a:lstStyle>
          <a:p>
            <a:r>
              <a:rPr lang="en-US" dirty="0"/>
              <a:t>Logo</a:t>
            </a:r>
          </a:p>
        </p:txBody>
      </p:sp>
      <p:sp>
        <p:nvSpPr>
          <p:cNvPr id="88" name="Picture Placeholder 67">
            <a:extLst>
              <a:ext uri="{FF2B5EF4-FFF2-40B4-BE49-F238E27FC236}">
                <a16:creationId xmlns:a16="http://schemas.microsoft.com/office/drawing/2014/main" id="{EDF05F09-1AC9-437B-94CB-B53488FDD5F7}"/>
              </a:ext>
            </a:extLst>
          </p:cNvPr>
          <p:cNvSpPr>
            <a:spLocks noGrp="1"/>
          </p:cNvSpPr>
          <p:nvPr>
            <p:ph type="pic" sz="quarter" idx="30" hasCustomPrompt="1"/>
          </p:nvPr>
        </p:nvSpPr>
        <p:spPr>
          <a:xfrm>
            <a:off x="3782133" y="1297886"/>
            <a:ext cx="758952" cy="466344"/>
          </a:xfrm>
        </p:spPr>
        <p:txBody>
          <a:bodyPr anchor="ctr" anchorCtr="0"/>
          <a:lstStyle>
            <a:lvl1pPr algn="ctr">
              <a:defRPr sz="1200"/>
            </a:lvl1pPr>
          </a:lstStyle>
          <a:p>
            <a:r>
              <a:rPr lang="en-US" dirty="0"/>
              <a:t>Logo</a:t>
            </a:r>
          </a:p>
        </p:txBody>
      </p:sp>
      <p:sp>
        <p:nvSpPr>
          <p:cNvPr id="89" name="Picture Placeholder 67">
            <a:extLst>
              <a:ext uri="{FF2B5EF4-FFF2-40B4-BE49-F238E27FC236}">
                <a16:creationId xmlns:a16="http://schemas.microsoft.com/office/drawing/2014/main" id="{16B0470B-0D79-4DEB-A988-065AE97B2BAF}"/>
              </a:ext>
            </a:extLst>
          </p:cNvPr>
          <p:cNvSpPr>
            <a:spLocks noGrp="1"/>
          </p:cNvSpPr>
          <p:nvPr>
            <p:ph type="pic" sz="quarter" idx="31" hasCustomPrompt="1"/>
          </p:nvPr>
        </p:nvSpPr>
        <p:spPr>
          <a:xfrm>
            <a:off x="3782133" y="1844948"/>
            <a:ext cx="758952" cy="466344"/>
          </a:xfrm>
        </p:spPr>
        <p:txBody>
          <a:bodyPr anchor="ctr" anchorCtr="0"/>
          <a:lstStyle>
            <a:lvl1pPr algn="ctr">
              <a:defRPr sz="1200"/>
            </a:lvl1pPr>
          </a:lstStyle>
          <a:p>
            <a:r>
              <a:rPr lang="en-US" dirty="0"/>
              <a:t>Logo</a:t>
            </a:r>
          </a:p>
        </p:txBody>
      </p:sp>
      <p:sp>
        <p:nvSpPr>
          <p:cNvPr id="90" name="Picture Placeholder 67">
            <a:extLst>
              <a:ext uri="{FF2B5EF4-FFF2-40B4-BE49-F238E27FC236}">
                <a16:creationId xmlns:a16="http://schemas.microsoft.com/office/drawing/2014/main" id="{EBF32D22-937B-465D-B7AE-4EE3249081A4}"/>
              </a:ext>
            </a:extLst>
          </p:cNvPr>
          <p:cNvSpPr>
            <a:spLocks noGrp="1"/>
          </p:cNvSpPr>
          <p:nvPr>
            <p:ph type="pic" sz="quarter" idx="32" hasCustomPrompt="1"/>
          </p:nvPr>
        </p:nvSpPr>
        <p:spPr>
          <a:xfrm>
            <a:off x="3782133" y="2392010"/>
            <a:ext cx="758952" cy="466344"/>
          </a:xfrm>
        </p:spPr>
        <p:txBody>
          <a:bodyPr anchor="ctr" anchorCtr="0"/>
          <a:lstStyle>
            <a:lvl1pPr algn="ctr">
              <a:defRPr sz="1200"/>
            </a:lvl1pPr>
          </a:lstStyle>
          <a:p>
            <a:r>
              <a:rPr lang="en-US" dirty="0"/>
              <a:t>Logo</a:t>
            </a:r>
          </a:p>
        </p:txBody>
      </p:sp>
      <p:sp>
        <p:nvSpPr>
          <p:cNvPr id="91" name="Picture Placeholder 67">
            <a:extLst>
              <a:ext uri="{FF2B5EF4-FFF2-40B4-BE49-F238E27FC236}">
                <a16:creationId xmlns:a16="http://schemas.microsoft.com/office/drawing/2014/main" id="{5ABE0603-794F-468E-85F7-42A4946507BA}"/>
              </a:ext>
            </a:extLst>
          </p:cNvPr>
          <p:cNvSpPr>
            <a:spLocks noGrp="1"/>
          </p:cNvSpPr>
          <p:nvPr>
            <p:ph type="pic" sz="quarter" idx="33" hasCustomPrompt="1"/>
          </p:nvPr>
        </p:nvSpPr>
        <p:spPr>
          <a:xfrm>
            <a:off x="3782133" y="2939072"/>
            <a:ext cx="758952" cy="466344"/>
          </a:xfrm>
        </p:spPr>
        <p:txBody>
          <a:bodyPr anchor="ctr" anchorCtr="0"/>
          <a:lstStyle>
            <a:lvl1pPr algn="ctr">
              <a:defRPr sz="1200"/>
            </a:lvl1pPr>
          </a:lstStyle>
          <a:p>
            <a:r>
              <a:rPr lang="en-US" dirty="0"/>
              <a:t>Logo</a:t>
            </a:r>
          </a:p>
        </p:txBody>
      </p:sp>
      <p:sp>
        <p:nvSpPr>
          <p:cNvPr id="92" name="Picture Placeholder 67">
            <a:extLst>
              <a:ext uri="{FF2B5EF4-FFF2-40B4-BE49-F238E27FC236}">
                <a16:creationId xmlns:a16="http://schemas.microsoft.com/office/drawing/2014/main" id="{03422CF9-798E-4902-B98C-F7A46D1114EA}"/>
              </a:ext>
            </a:extLst>
          </p:cNvPr>
          <p:cNvSpPr>
            <a:spLocks noGrp="1"/>
          </p:cNvSpPr>
          <p:nvPr>
            <p:ph type="pic" sz="quarter" idx="34" hasCustomPrompt="1"/>
          </p:nvPr>
        </p:nvSpPr>
        <p:spPr>
          <a:xfrm>
            <a:off x="3782133" y="3486132"/>
            <a:ext cx="758952" cy="466344"/>
          </a:xfrm>
        </p:spPr>
        <p:txBody>
          <a:bodyPr anchor="ctr" anchorCtr="0"/>
          <a:lstStyle>
            <a:lvl1pPr algn="ctr">
              <a:defRPr sz="1200"/>
            </a:lvl1pPr>
          </a:lstStyle>
          <a:p>
            <a:r>
              <a:rPr lang="en-US" dirty="0"/>
              <a:t>Logo</a:t>
            </a:r>
          </a:p>
        </p:txBody>
      </p:sp>
      <p:sp>
        <p:nvSpPr>
          <p:cNvPr id="93" name="Picture Placeholder 67">
            <a:extLst>
              <a:ext uri="{FF2B5EF4-FFF2-40B4-BE49-F238E27FC236}">
                <a16:creationId xmlns:a16="http://schemas.microsoft.com/office/drawing/2014/main" id="{2E3B609E-5651-4FD4-9D12-A3477DAD0E29}"/>
              </a:ext>
            </a:extLst>
          </p:cNvPr>
          <p:cNvSpPr>
            <a:spLocks noGrp="1"/>
          </p:cNvSpPr>
          <p:nvPr>
            <p:ph type="pic" sz="quarter" idx="35" hasCustomPrompt="1"/>
          </p:nvPr>
        </p:nvSpPr>
        <p:spPr>
          <a:xfrm>
            <a:off x="4612573" y="1297886"/>
            <a:ext cx="758952" cy="466344"/>
          </a:xfrm>
        </p:spPr>
        <p:txBody>
          <a:bodyPr anchor="ctr" anchorCtr="0"/>
          <a:lstStyle>
            <a:lvl1pPr algn="ctr">
              <a:defRPr sz="1200"/>
            </a:lvl1pPr>
          </a:lstStyle>
          <a:p>
            <a:r>
              <a:rPr lang="en-US" dirty="0"/>
              <a:t>Logo</a:t>
            </a:r>
          </a:p>
        </p:txBody>
      </p:sp>
      <p:sp>
        <p:nvSpPr>
          <p:cNvPr id="94" name="Picture Placeholder 67">
            <a:extLst>
              <a:ext uri="{FF2B5EF4-FFF2-40B4-BE49-F238E27FC236}">
                <a16:creationId xmlns:a16="http://schemas.microsoft.com/office/drawing/2014/main" id="{1E2A68C9-E3D1-447A-A57C-AE483CD2E192}"/>
              </a:ext>
            </a:extLst>
          </p:cNvPr>
          <p:cNvSpPr>
            <a:spLocks noGrp="1"/>
          </p:cNvSpPr>
          <p:nvPr>
            <p:ph type="pic" sz="quarter" idx="36" hasCustomPrompt="1"/>
          </p:nvPr>
        </p:nvSpPr>
        <p:spPr>
          <a:xfrm>
            <a:off x="4612573" y="1844948"/>
            <a:ext cx="758952" cy="466344"/>
          </a:xfrm>
        </p:spPr>
        <p:txBody>
          <a:bodyPr anchor="ctr" anchorCtr="0"/>
          <a:lstStyle>
            <a:lvl1pPr algn="ctr">
              <a:defRPr sz="1200"/>
            </a:lvl1pPr>
          </a:lstStyle>
          <a:p>
            <a:r>
              <a:rPr lang="en-US" dirty="0"/>
              <a:t>Logo</a:t>
            </a:r>
          </a:p>
        </p:txBody>
      </p:sp>
      <p:sp>
        <p:nvSpPr>
          <p:cNvPr id="95" name="Picture Placeholder 67">
            <a:extLst>
              <a:ext uri="{FF2B5EF4-FFF2-40B4-BE49-F238E27FC236}">
                <a16:creationId xmlns:a16="http://schemas.microsoft.com/office/drawing/2014/main" id="{69D4A9FB-BD41-4A29-AC62-A53C3151A5E8}"/>
              </a:ext>
            </a:extLst>
          </p:cNvPr>
          <p:cNvSpPr>
            <a:spLocks noGrp="1"/>
          </p:cNvSpPr>
          <p:nvPr>
            <p:ph type="pic" sz="quarter" idx="37" hasCustomPrompt="1"/>
          </p:nvPr>
        </p:nvSpPr>
        <p:spPr>
          <a:xfrm>
            <a:off x="4612573" y="2392010"/>
            <a:ext cx="758952" cy="466344"/>
          </a:xfrm>
        </p:spPr>
        <p:txBody>
          <a:bodyPr anchor="ctr" anchorCtr="0"/>
          <a:lstStyle>
            <a:lvl1pPr algn="ctr">
              <a:defRPr sz="1200"/>
            </a:lvl1pPr>
          </a:lstStyle>
          <a:p>
            <a:r>
              <a:rPr lang="en-US" dirty="0"/>
              <a:t>Logo</a:t>
            </a:r>
          </a:p>
        </p:txBody>
      </p:sp>
      <p:sp>
        <p:nvSpPr>
          <p:cNvPr id="96" name="Picture Placeholder 67">
            <a:extLst>
              <a:ext uri="{FF2B5EF4-FFF2-40B4-BE49-F238E27FC236}">
                <a16:creationId xmlns:a16="http://schemas.microsoft.com/office/drawing/2014/main" id="{DDB6D0E0-725F-43D6-B455-2A69EBE87573}"/>
              </a:ext>
            </a:extLst>
          </p:cNvPr>
          <p:cNvSpPr>
            <a:spLocks noGrp="1"/>
          </p:cNvSpPr>
          <p:nvPr>
            <p:ph type="pic" sz="quarter" idx="38" hasCustomPrompt="1"/>
          </p:nvPr>
        </p:nvSpPr>
        <p:spPr>
          <a:xfrm>
            <a:off x="4612573" y="2939072"/>
            <a:ext cx="758952" cy="466344"/>
          </a:xfrm>
        </p:spPr>
        <p:txBody>
          <a:bodyPr anchor="ctr" anchorCtr="0"/>
          <a:lstStyle>
            <a:lvl1pPr algn="ctr">
              <a:defRPr sz="1200"/>
            </a:lvl1pPr>
          </a:lstStyle>
          <a:p>
            <a:r>
              <a:rPr lang="en-US" dirty="0"/>
              <a:t>Logo</a:t>
            </a:r>
          </a:p>
        </p:txBody>
      </p:sp>
      <p:sp>
        <p:nvSpPr>
          <p:cNvPr id="97" name="Picture Placeholder 67">
            <a:extLst>
              <a:ext uri="{FF2B5EF4-FFF2-40B4-BE49-F238E27FC236}">
                <a16:creationId xmlns:a16="http://schemas.microsoft.com/office/drawing/2014/main" id="{7A904C0E-F974-4BA1-BA0E-A80A438E18EA}"/>
              </a:ext>
            </a:extLst>
          </p:cNvPr>
          <p:cNvSpPr>
            <a:spLocks noGrp="1"/>
          </p:cNvSpPr>
          <p:nvPr>
            <p:ph type="pic" sz="quarter" idx="39" hasCustomPrompt="1"/>
          </p:nvPr>
        </p:nvSpPr>
        <p:spPr>
          <a:xfrm>
            <a:off x="4612573" y="3486132"/>
            <a:ext cx="758952" cy="466344"/>
          </a:xfrm>
        </p:spPr>
        <p:txBody>
          <a:bodyPr anchor="ctr" anchorCtr="0"/>
          <a:lstStyle>
            <a:lvl1pPr algn="ctr">
              <a:defRPr sz="1200"/>
            </a:lvl1pPr>
          </a:lstStyle>
          <a:p>
            <a:r>
              <a:rPr lang="en-US" dirty="0"/>
              <a:t>Logo</a:t>
            </a:r>
          </a:p>
        </p:txBody>
      </p:sp>
      <p:sp>
        <p:nvSpPr>
          <p:cNvPr id="98" name="Picture Placeholder 67">
            <a:extLst>
              <a:ext uri="{FF2B5EF4-FFF2-40B4-BE49-F238E27FC236}">
                <a16:creationId xmlns:a16="http://schemas.microsoft.com/office/drawing/2014/main" id="{52573FED-7109-4237-8E2B-EF9E31AA71D3}"/>
              </a:ext>
            </a:extLst>
          </p:cNvPr>
          <p:cNvSpPr>
            <a:spLocks noGrp="1"/>
          </p:cNvSpPr>
          <p:nvPr>
            <p:ph type="pic" sz="quarter" idx="40" hasCustomPrompt="1"/>
          </p:nvPr>
        </p:nvSpPr>
        <p:spPr>
          <a:xfrm>
            <a:off x="5443013" y="1297886"/>
            <a:ext cx="758952" cy="466344"/>
          </a:xfrm>
        </p:spPr>
        <p:txBody>
          <a:bodyPr anchor="ctr" anchorCtr="0"/>
          <a:lstStyle>
            <a:lvl1pPr algn="ctr">
              <a:defRPr sz="1200"/>
            </a:lvl1pPr>
          </a:lstStyle>
          <a:p>
            <a:r>
              <a:rPr lang="en-US" dirty="0"/>
              <a:t>Logo</a:t>
            </a:r>
          </a:p>
        </p:txBody>
      </p:sp>
      <p:sp>
        <p:nvSpPr>
          <p:cNvPr id="99" name="Picture Placeholder 67">
            <a:extLst>
              <a:ext uri="{FF2B5EF4-FFF2-40B4-BE49-F238E27FC236}">
                <a16:creationId xmlns:a16="http://schemas.microsoft.com/office/drawing/2014/main" id="{63B69A5F-5B69-4780-88F5-830D73667A71}"/>
              </a:ext>
            </a:extLst>
          </p:cNvPr>
          <p:cNvSpPr>
            <a:spLocks noGrp="1"/>
          </p:cNvSpPr>
          <p:nvPr>
            <p:ph type="pic" sz="quarter" idx="41" hasCustomPrompt="1"/>
          </p:nvPr>
        </p:nvSpPr>
        <p:spPr>
          <a:xfrm>
            <a:off x="5443013" y="1844948"/>
            <a:ext cx="758952" cy="466344"/>
          </a:xfrm>
        </p:spPr>
        <p:txBody>
          <a:bodyPr anchor="ctr" anchorCtr="0"/>
          <a:lstStyle>
            <a:lvl1pPr algn="ctr">
              <a:defRPr sz="1200"/>
            </a:lvl1pPr>
          </a:lstStyle>
          <a:p>
            <a:r>
              <a:rPr lang="en-US" dirty="0"/>
              <a:t>Logo</a:t>
            </a:r>
          </a:p>
        </p:txBody>
      </p:sp>
      <p:sp>
        <p:nvSpPr>
          <p:cNvPr id="100" name="Picture Placeholder 67">
            <a:extLst>
              <a:ext uri="{FF2B5EF4-FFF2-40B4-BE49-F238E27FC236}">
                <a16:creationId xmlns:a16="http://schemas.microsoft.com/office/drawing/2014/main" id="{3726B223-A195-4432-95F7-D18A03C0B299}"/>
              </a:ext>
            </a:extLst>
          </p:cNvPr>
          <p:cNvSpPr>
            <a:spLocks noGrp="1"/>
          </p:cNvSpPr>
          <p:nvPr>
            <p:ph type="pic" sz="quarter" idx="42" hasCustomPrompt="1"/>
          </p:nvPr>
        </p:nvSpPr>
        <p:spPr>
          <a:xfrm>
            <a:off x="5443013" y="2392010"/>
            <a:ext cx="758952" cy="466344"/>
          </a:xfrm>
        </p:spPr>
        <p:txBody>
          <a:bodyPr anchor="ctr" anchorCtr="0"/>
          <a:lstStyle>
            <a:lvl1pPr algn="ctr">
              <a:defRPr sz="1200"/>
            </a:lvl1pPr>
          </a:lstStyle>
          <a:p>
            <a:r>
              <a:rPr lang="en-US" dirty="0"/>
              <a:t>Logo</a:t>
            </a:r>
          </a:p>
        </p:txBody>
      </p:sp>
      <p:sp>
        <p:nvSpPr>
          <p:cNvPr id="101" name="Picture Placeholder 67">
            <a:extLst>
              <a:ext uri="{FF2B5EF4-FFF2-40B4-BE49-F238E27FC236}">
                <a16:creationId xmlns:a16="http://schemas.microsoft.com/office/drawing/2014/main" id="{74EE3FC2-80DC-4839-99EB-0BB48AB13C36}"/>
              </a:ext>
            </a:extLst>
          </p:cNvPr>
          <p:cNvSpPr>
            <a:spLocks noGrp="1"/>
          </p:cNvSpPr>
          <p:nvPr>
            <p:ph type="pic" sz="quarter" idx="43" hasCustomPrompt="1"/>
          </p:nvPr>
        </p:nvSpPr>
        <p:spPr>
          <a:xfrm>
            <a:off x="5443013" y="2939072"/>
            <a:ext cx="758952" cy="466344"/>
          </a:xfrm>
        </p:spPr>
        <p:txBody>
          <a:bodyPr anchor="ctr" anchorCtr="0"/>
          <a:lstStyle>
            <a:lvl1pPr algn="ctr">
              <a:defRPr sz="1200"/>
            </a:lvl1pPr>
          </a:lstStyle>
          <a:p>
            <a:r>
              <a:rPr lang="en-US" dirty="0"/>
              <a:t>Logo</a:t>
            </a:r>
          </a:p>
        </p:txBody>
      </p:sp>
      <p:sp>
        <p:nvSpPr>
          <p:cNvPr id="102" name="Picture Placeholder 67">
            <a:extLst>
              <a:ext uri="{FF2B5EF4-FFF2-40B4-BE49-F238E27FC236}">
                <a16:creationId xmlns:a16="http://schemas.microsoft.com/office/drawing/2014/main" id="{F8BF90E5-AA3E-4CA7-8E8E-8C70BBBA2C30}"/>
              </a:ext>
            </a:extLst>
          </p:cNvPr>
          <p:cNvSpPr>
            <a:spLocks noGrp="1"/>
          </p:cNvSpPr>
          <p:nvPr>
            <p:ph type="pic" sz="quarter" idx="44" hasCustomPrompt="1"/>
          </p:nvPr>
        </p:nvSpPr>
        <p:spPr>
          <a:xfrm>
            <a:off x="5443013" y="3486132"/>
            <a:ext cx="758952" cy="466344"/>
          </a:xfrm>
        </p:spPr>
        <p:txBody>
          <a:bodyPr anchor="ctr" anchorCtr="0"/>
          <a:lstStyle>
            <a:lvl1pPr algn="ctr">
              <a:defRPr sz="1200"/>
            </a:lvl1pPr>
          </a:lstStyle>
          <a:p>
            <a:r>
              <a:rPr lang="en-US" dirty="0"/>
              <a:t>Logo</a:t>
            </a:r>
          </a:p>
        </p:txBody>
      </p:sp>
      <p:sp>
        <p:nvSpPr>
          <p:cNvPr id="103" name="Picture Placeholder 67">
            <a:extLst>
              <a:ext uri="{FF2B5EF4-FFF2-40B4-BE49-F238E27FC236}">
                <a16:creationId xmlns:a16="http://schemas.microsoft.com/office/drawing/2014/main" id="{E278A86C-5CAA-4661-9068-5FD6B2432881}"/>
              </a:ext>
            </a:extLst>
          </p:cNvPr>
          <p:cNvSpPr>
            <a:spLocks noGrp="1"/>
          </p:cNvSpPr>
          <p:nvPr>
            <p:ph type="pic" sz="quarter" idx="45" hasCustomPrompt="1"/>
          </p:nvPr>
        </p:nvSpPr>
        <p:spPr>
          <a:xfrm>
            <a:off x="6273453" y="1297886"/>
            <a:ext cx="758952" cy="466344"/>
          </a:xfrm>
        </p:spPr>
        <p:txBody>
          <a:bodyPr anchor="ctr" anchorCtr="0"/>
          <a:lstStyle>
            <a:lvl1pPr algn="ctr">
              <a:defRPr sz="1200"/>
            </a:lvl1pPr>
          </a:lstStyle>
          <a:p>
            <a:r>
              <a:rPr lang="en-US" dirty="0"/>
              <a:t>Logo</a:t>
            </a:r>
          </a:p>
        </p:txBody>
      </p:sp>
      <p:sp>
        <p:nvSpPr>
          <p:cNvPr id="104" name="Picture Placeholder 67">
            <a:extLst>
              <a:ext uri="{FF2B5EF4-FFF2-40B4-BE49-F238E27FC236}">
                <a16:creationId xmlns:a16="http://schemas.microsoft.com/office/drawing/2014/main" id="{C97C6F61-2ADC-4FAF-9D46-9694E6A6D17F}"/>
              </a:ext>
            </a:extLst>
          </p:cNvPr>
          <p:cNvSpPr>
            <a:spLocks noGrp="1"/>
          </p:cNvSpPr>
          <p:nvPr>
            <p:ph type="pic" sz="quarter" idx="46" hasCustomPrompt="1"/>
          </p:nvPr>
        </p:nvSpPr>
        <p:spPr>
          <a:xfrm>
            <a:off x="6273453" y="1844948"/>
            <a:ext cx="758952" cy="466344"/>
          </a:xfrm>
        </p:spPr>
        <p:txBody>
          <a:bodyPr anchor="ctr" anchorCtr="0"/>
          <a:lstStyle>
            <a:lvl1pPr algn="ctr">
              <a:defRPr sz="1200"/>
            </a:lvl1pPr>
          </a:lstStyle>
          <a:p>
            <a:r>
              <a:rPr lang="en-US" dirty="0"/>
              <a:t>Logo</a:t>
            </a:r>
          </a:p>
        </p:txBody>
      </p:sp>
      <p:sp>
        <p:nvSpPr>
          <p:cNvPr id="105" name="Picture Placeholder 67">
            <a:extLst>
              <a:ext uri="{FF2B5EF4-FFF2-40B4-BE49-F238E27FC236}">
                <a16:creationId xmlns:a16="http://schemas.microsoft.com/office/drawing/2014/main" id="{D6CD2DE7-DB53-4844-A469-6D2F62E0A5B1}"/>
              </a:ext>
            </a:extLst>
          </p:cNvPr>
          <p:cNvSpPr>
            <a:spLocks noGrp="1"/>
          </p:cNvSpPr>
          <p:nvPr>
            <p:ph type="pic" sz="quarter" idx="47" hasCustomPrompt="1"/>
          </p:nvPr>
        </p:nvSpPr>
        <p:spPr>
          <a:xfrm>
            <a:off x="6273453" y="2392010"/>
            <a:ext cx="758952" cy="466344"/>
          </a:xfrm>
        </p:spPr>
        <p:txBody>
          <a:bodyPr anchor="ctr" anchorCtr="0"/>
          <a:lstStyle>
            <a:lvl1pPr algn="ctr">
              <a:defRPr sz="1200"/>
            </a:lvl1pPr>
          </a:lstStyle>
          <a:p>
            <a:r>
              <a:rPr lang="en-US" dirty="0"/>
              <a:t>Logo</a:t>
            </a:r>
          </a:p>
        </p:txBody>
      </p:sp>
      <p:sp>
        <p:nvSpPr>
          <p:cNvPr id="106" name="Picture Placeholder 67">
            <a:extLst>
              <a:ext uri="{FF2B5EF4-FFF2-40B4-BE49-F238E27FC236}">
                <a16:creationId xmlns:a16="http://schemas.microsoft.com/office/drawing/2014/main" id="{9B79D50C-5F7A-446E-A701-49E028A52840}"/>
              </a:ext>
            </a:extLst>
          </p:cNvPr>
          <p:cNvSpPr>
            <a:spLocks noGrp="1"/>
          </p:cNvSpPr>
          <p:nvPr>
            <p:ph type="pic" sz="quarter" idx="48" hasCustomPrompt="1"/>
          </p:nvPr>
        </p:nvSpPr>
        <p:spPr>
          <a:xfrm>
            <a:off x="6273453" y="2939072"/>
            <a:ext cx="758952" cy="466344"/>
          </a:xfrm>
        </p:spPr>
        <p:txBody>
          <a:bodyPr anchor="ctr" anchorCtr="0"/>
          <a:lstStyle>
            <a:lvl1pPr algn="ctr">
              <a:defRPr sz="1200"/>
            </a:lvl1pPr>
          </a:lstStyle>
          <a:p>
            <a:r>
              <a:rPr lang="en-US" dirty="0"/>
              <a:t>Logo</a:t>
            </a:r>
          </a:p>
        </p:txBody>
      </p:sp>
      <p:sp>
        <p:nvSpPr>
          <p:cNvPr id="107" name="Picture Placeholder 67">
            <a:extLst>
              <a:ext uri="{FF2B5EF4-FFF2-40B4-BE49-F238E27FC236}">
                <a16:creationId xmlns:a16="http://schemas.microsoft.com/office/drawing/2014/main" id="{349EF762-3F1D-4FC8-B969-EDE7D90EEC81}"/>
              </a:ext>
            </a:extLst>
          </p:cNvPr>
          <p:cNvSpPr>
            <a:spLocks noGrp="1"/>
          </p:cNvSpPr>
          <p:nvPr>
            <p:ph type="pic" sz="quarter" idx="49" hasCustomPrompt="1"/>
          </p:nvPr>
        </p:nvSpPr>
        <p:spPr>
          <a:xfrm>
            <a:off x="6273453" y="3486132"/>
            <a:ext cx="758952" cy="466344"/>
          </a:xfrm>
        </p:spPr>
        <p:txBody>
          <a:bodyPr anchor="ctr" anchorCtr="0"/>
          <a:lstStyle>
            <a:lvl1pPr algn="ctr">
              <a:defRPr sz="1200"/>
            </a:lvl1pPr>
          </a:lstStyle>
          <a:p>
            <a:r>
              <a:rPr lang="en-US" dirty="0"/>
              <a:t>Logo</a:t>
            </a:r>
          </a:p>
        </p:txBody>
      </p:sp>
      <p:sp>
        <p:nvSpPr>
          <p:cNvPr id="108" name="Picture Placeholder 67">
            <a:extLst>
              <a:ext uri="{FF2B5EF4-FFF2-40B4-BE49-F238E27FC236}">
                <a16:creationId xmlns:a16="http://schemas.microsoft.com/office/drawing/2014/main" id="{0075D215-F5D1-4581-B3E3-B560AB029A36}"/>
              </a:ext>
            </a:extLst>
          </p:cNvPr>
          <p:cNvSpPr>
            <a:spLocks noGrp="1"/>
          </p:cNvSpPr>
          <p:nvPr>
            <p:ph type="pic" sz="quarter" idx="50" hasCustomPrompt="1"/>
          </p:nvPr>
        </p:nvSpPr>
        <p:spPr>
          <a:xfrm>
            <a:off x="7103893" y="1297886"/>
            <a:ext cx="758952" cy="466344"/>
          </a:xfrm>
        </p:spPr>
        <p:txBody>
          <a:bodyPr anchor="ctr" anchorCtr="0"/>
          <a:lstStyle>
            <a:lvl1pPr algn="ctr">
              <a:defRPr sz="1200"/>
            </a:lvl1pPr>
          </a:lstStyle>
          <a:p>
            <a:r>
              <a:rPr lang="en-US" dirty="0"/>
              <a:t>Logo</a:t>
            </a:r>
          </a:p>
        </p:txBody>
      </p:sp>
      <p:sp>
        <p:nvSpPr>
          <p:cNvPr id="109" name="Picture Placeholder 67">
            <a:extLst>
              <a:ext uri="{FF2B5EF4-FFF2-40B4-BE49-F238E27FC236}">
                <a16:creationId xmlns:a16="http://schemas.microsoft.com/office/drawing/2014/main" id="{C94BA571-714A-4A30-9295-752426BE921F}"/>
              </a:ext>
            </a:extLst>
          </p:cNvPr>
          <p:cNvSpPr>
            <a:spLocks noGrp="1"/>
          </p:cNvSpPr>
          <p:nvPr>
            <p:ph type="pic" sz="quarter" idx="51" hasCustomPrompt="1"/>
          </p:nvPr>
        </p:nvSpPr>
        <p:spPr>
          <a:xfrm>
            <a:off x="7103893" y="1844948"/>
            <a:ext cx="758952" cy="466344"/>
          </a:xfrm>
        </p:spPr>
        <p:txBody>
          <a:bodyPr anchor="ctr" anchorCtr="0"/>
          <a:lstStyle>
            <a:lvl1pPr algn="ctr">
              <a:defRPr sz="1200"/>
            </a:lvl1pPr>
          </a:lstStyle>
          <a:p>
            <a:r>
              <a:rPr lang="en-US" dirty="0"/>
              <a:t>Logo</a:t>
            </a:r>
          </a:p>
        </p:txBody>
      </p:sp>
      <p:sp>
        <p:nvSpPr>
          <p:cNvPr id="110" name="Picture Placeholder 67">
            <a:extLst>
              <a:ext uri="{FF2B5EF4-FFF2-40B4-BE49-F238E27FC236}">
                <a16:creationId xmlns:a16="http://schemas.microsoft.com/office/drawing/2014/main" id="{F29091A0-B532-4E5C-AF97-8C1A131BBFF1}"/>
              </a:ext>
            </a:extLst>
          </p:cNvPr>
          <p:cNvSpPr>
            <a:spLocks noGrp="1"/>
          </p:cNvSpPr>
          <p:nvPr>
            <p:ph type="pic" sz="quarter" idx="52" hasCustomPrompt="1"/>
          </p:nvPr>
        </p:nvSpPr>
        <p:spPr>
          <a:xfrm>
            <a:off x="7103893" y="2392010"/>
            <a:ext cx="758952" cy="466344"/>
          </a:xfrm>
        </p:spPr>
        <p:txBody>
          <a:bodyPr anchor="ctr" anchorCtr="0"/>
          <a:lstStyle>
            <a:lvl1pPr algn="ctr">
              <a:defRPr sz="1200"/>
            </a:lvl1pPr>
          </a:lstStyle>
          <a:p>
            <a:r>
              <a:rPr lang="en-US" dirty="0"/>
              <a:t>Logo</a:t>
            </a:r>
          </a:p>
        </p:txBody>
      </p:sp>
      <p:sp>
        <p:nvSpPr>
          <p:cNvPr id="111" name="Picture Placeholder 67">
            <a:extLst>
              <a:ext uri="{FF2B5EF4-FFF2-40B4-BE49-F238E27FC236}">
                <a16:creationId xmlns:a16="http://schemas.microsoft.com/office/drawing/2014/main" id="{3D7E477E-0376-4DE2-9860-95DCB7A9FADC}"/>
              </a:ext>
            </a:extLst>
          </p:cNvPr>
          <p:cNvSpPr>
            <a:spLocks noGrp="1"/>
          </p:cNvSpPr>
          <p:nvPr>
            <p:ph type="pic" sz="quarter" idx="53" hasCustomPrompt="1"/>
          </p:nvPr>
        </p:nvSpPr>
        <p:spPr>
          <a:xfrm>
            <a:off x="7103893" y="2939072"/>
            <a:ext cx="758952" cy="466344"/>
          </a:xfrm>
        </p:spPr>
        <p:txBody>
          <a:bodyPr anchor="ctr" anchorCtr="0"/>
          <a:lstStyle>
            <a:lvl1pPr algn="ctr">
              <a:defRPr sz="1200"/>
            </a:lvl1pPr>
          </a:lstStyle>
          <a:p>
            <a:r>
              <a:rPr lang="en-US" dirty="0"/>
              <a:t>Logo</a:t>
            </a:r>
          </a:p>
        </p:txBody>
      </p:sp>
      <p:sp>
        <p:nvSpPr>
          <p:cNvPr id="112" name="Picture Placeholder 67">
            <a:extLst>
              <a:ext uri="{FF2B5EF4-FFF2-40B4-BE49-F238E27FC236}">
                <a16:creationId xmlns:a16="http://schemas.microsoft.com/office/drawing/2014/main" id="{A072386A-7D61-4DDC-9FB2-2925A27BCA7F}"/>
              </a:ext>
            </a:extLst>
          </p:cNvPr>
          <p:cNvSpPr>
            <a:spLocks noGrp="1"/>
          </p:cNvSpPr>
          <p:nvPr>
            <p:ph type="pic" sz="quarter" idx="54" hasCustomPrompt="1"/>
          </p:nvPr>
        </p:nvSpPr>
        <p:spPr>
          <a:xfrm>
            <a:off x="7103893" y="3486132"/>
            <a:ext cx="758952" cy="466344"/>
          </a:xfrm>
        </p:spPr>
        <p:txBody>
          <a:bodyPr anchor="ctr" anchorCtr="0"/>
          <a:lstStyle>
            <a:lvl1pPr algn="ctr">
              <a:defRPr sz="1200"/>
            </a:lvl1pPr>
          </a:lstStyle>
          <a:p>
            <a:r>
              <a:rPr lang="en-US" dirty="0"/>
              <a:t>Logo</a:t>
            </a:r>
          </a:p>
        </p:txBody>
      </p:sp>
      <p:sp>
        <p:nvSpPr>
          <p:cNvPr id="113" name="Picture Placeholder 67">
            <a:extLst>
              <a:ext uri="{FF2B5EF4-FFF2-40B4-BE49-F238E27FC236}">
                <a16:creationId xmlns:a16="http://schemas.microsoft.com/office/drawing/2014/main" id="{C5FDBF77-90F2-4E34-89BD-C83D46B73920}"/>
              </a:ext>
            </a:extLst>
          </p:cNvPr>
          <p:cNvSpPr>
            <a:spLocks noGrp="1"/>
          </p:cNvSpPr>
          <p:nvPr>
            <p:ph type="pic" sz="quarter" idx="55" hasCustomPrompt="1"/>
          </p:nvPr>
        </p:nvSpPr>
        <p:spPr>
          <a:xfrm>
            <a:off x="7934334" y="1297886"/>
            <a:ext cx="758952" cy="466344"/>
          </a:xfrm>
        </p:spPr>
        <p:txBody>
          <a:bodyPr anchor="ctr" anchorCtr="0"/>
          <a:lstStyle>
            <a:lvl1pPr algn="ctr">
              <a:defRPr sz="1200"/>
            </a:lvl1pPr>
          </a:lstStyle>
          <a:p>
            <a:r>
              <a:rPr lang="en-US" dirty="0"/>
              <a:t>Logo</a:t>
            </a:r>
          </a:p>
        </p:txBody>
      </p:sp>
      <p:sp>
        <p:nvSpPr>
          <p:cNvPr id="114" name="Picture Placeholder 67">
            <a:extLst>
              <a:ext uri="{FF2B5EF4-FFF2-40B4-BE49-F238E27FC236}">
                <a16:creationId xmlns:a16="http://schemas.microsoft.com/office/drawing/2014/main" id="{77337771-3D89-4614-AF7E-F0FC1EA75E73}"/>
              </a:ext>
            </a:extLst>
          </p:cNvPr>
          <p:cNvSpPr>
            <a:spLocks noGrp="1"/>
          </p:cNvSpPr>
          <p:nvPr>
            <p:ph type="pic" sz="quarter" idx="56" hasCustomPrompt="1"/>
          </p:nvPr>
        </p:nvSpPr>
        <p:spPr>
          <a:xfrm>
            <a:off x="7934334" y="1844948"/>
            <a:ext cx="758952" cy="466344"/>
          </a:xfrm>
        </p:spPr>
        <p:txBody>
          <a:bodyPr anchor="ctr" anchorCtr="0"/>
          <a:lstStyle>
            <a:lvl1pPr algn="ctr">
              <a:defRPr sz="1200"/>
            </a:lvl1pPr>
          </a:lstStyle>
          <a:p>
            <a:r>
              <a:rPr lang="en-US" dirty="0"/>
              <a:t>Logo</a:t>
            </a:r>
          </a:p>
        </p:txBody>
      </p:sp>
      <p:sp>
        <p:nvSpPr>
          <p:cNvPr id="115" name="Picture Placeholder 67">
            <a:extLst>
              <a:ext uri="{FF2B5EF4-FFF2-40B4-BE49-F238E27FC236}">
                <a16:creationId xmlns:a16="http://schemas.microsoft.com/office/drawing/2014/main" id="{031B7A85-A179-4A0B-8840-0D1DB3061841}"/>
              </a:ext>
            </a:extLst>
          </p:cNvPr>
          <p:cNvSpPr>
            <a:spLocks noGrp="1"/>
          </p:cNvSpPr>
          <p:nvPr>
            <p:ph type="pic" sz="quarter" idx="57" hasCustomPrompt="1"/>
          </p:nvPr>
        </p:nvSpPr>
        <p:spPr>
          <a:xfrm>
            <a:off x="7934334" y="2392010"/>
            <a:ext cx="758952" cy="466344"/>
          </a:xfrm>
        </p:spPr>
        <p:txBody>
          <a:bodyPr anchor="ctr" anchorCtr="0"/>
          <a:lstStyle>
            <a:lvl1pPr algn="ctr">
              <a:defRPr sz="1200"/>
            </a:lvl1pPr>
          </a:lstStyle>
          <a:p>
            <a:r>
              <a:rPr lang="en-US" dirty="0"/>
              <a:t>Logo</a:t>
            </a:r>
          </a:p>
        </p:txBody>
      </p:sp>
      <p:sp>
        <p:nvSpPr>
          <p:cNvPr id="116" name="Picture Placeholder 67">
            <a:extLst>
              <a:ext uri="{FF2B5EF4-FFF2-40B4-BE49-F238E27FC236}">
                <a16:creationId xmlns:a16="http://schemas.microsoft.com/office/drawing/2014/main" id="{AF14D34D-347D-4EDB-BFE8-3AF8F2791757}"/>
              </a:ext>
            </a:extLst>
          </p:cNvPr>
          <p:cNvSpPr>
            <a:spLocks noGrp="1"/>
          </p:cNvSpPr>
          <p:nvPr>
            <p:ph type="pic" sz="quarter" idx="58" hasCustomPrompt="1"/>
          </p:nvPr>
        </p:nvSpPr>
        <p:spPr>
          <a:xfrm>
            <a:off x="7934334" y="2939072"/>
            <a:ext cx="758952" cy="466344"/>
          </a:xfrm>
        </p:spPr>
        <p:txBody>
          <a:bodyPr anchor="ctr" anchorCtr="0"/>
          <a:lstStyle>
            <a:lvl1pPr algn="ctr">
              <a:defRPr sz="1200"/>
            </a:lvl1pPr>
          </a:lstStyle>
          <a:p>
            <a:r>
              <a:rPr lang="en-US" dirty="0"/>
              <a:t>Logo</a:t>
            </a:r>
          </a:p>
        </p:txBody>
      </p:sp>
      <p:sp>
        <p:nvSpPr>
          <p:cNvPr id="117" name="Picture Placeholder 67">
            <a:extLst>
              <a:ext uri="{FF2B5EF4-FFF2-40B4-BE49-F238E27FC236}">
                <a16:creationId xmlns:a16="http://schemas.microsoft.com/office/drawing/2014/main" id="{002D6494-84CE-4C05-9EAE-3A2748683CB8}"/>
              </a:ext>
            </a:extLst>
          </p:cNvPr>
          <p:cNvSpPr>
            <a:spLocks noGrp="1"/>
          </p:cNvSpPr>
          <p:nvPr>
            <p:ph type="pic" sz="quarter" idx="59" hasCustomPrompt="1"/>
          </p:nvPr>
        </p:nvSpPr>
        <p:spPr>
          <a:xfrm>
            <a:off x="7934334" y="3486132"/>
            <a:ext cx="758952" cy="466344"/>
          </a:xfrm>
        </p:spPr>
        <p:txBody>
          <a:bodyPr anchor="ctr" anchorCtr="0"/>
          <a:lstStyle>
            <a:lvl1pPr algn="ctr">
              <a:defRPr sz="120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73765D46-DA82-4D19-B682-73041EAF533A}"/>
              </a:ext>
            </a:extLst>
          </p:cNvPr>
          <p:cNvGrpSpPr/>
          <p:nvPr userDrawn="1"/>
        </p:nvGrpSpPr>
        <p:grpSpPr>
          <a:xfrm>
            <a:off x="0" y="4281488"/>
            <a:ext cx="9144000" cy="862011"/>
            <a:chOff x="0" y="4281488"/>
            <a:chExt cx="9144000" cy="862011"/>
          </a:xfrm>
        </p:grpSpPr>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gr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
        <p:nvSpPr>
          <p:cNvPr id="129" name="TextBox 128">
            <a:extLst>
              <a:ext uri="{FF2B5EF4-FFF2-40B4-BE49-F238E27FC236}">
                <a16:creationId xmlns:a16="http://schemas.microsoft.com/office/drawing/2014/main" id="{2B0E3354-2B4E-44FE-9024-712E88479F89}"/>
              </a:ext>
            </a:extLst>
          </p:cNvPr>
          <p:cNvSpPr txBox="1"/>
          <p:nvPr userDrawn="1"/>
        </p:nvSpPr>
        <p:spPr bwMode="black">
          <a:xfrm>
            <a:off x="7840980" y="46276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227470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NASCAR slide_logos 100">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F9547709-E26A-4C8A-8F68-0D8F90D5185D}"/>
              </a:ext>
            </a:extLst>
          </p:cNvPr>
          <p:cNvSpPr>
            <a:spLocks noGrp="1"/>
          </p:cNvSpPr>
          <p:nvPr>
            <p:ph type="pic" sz="quarter" idx="10" hasCustomPrompt="1"/>
          </p:nvPr>
        </p:nvSpPr>
        <p:spPr>
          <a:xfrm>
            <a:off x="457311" y="1133475"/>
            <a:ext cx="502920" cy="365760"/>
          </a:xfrm>
        </p:spPr>
        <p:txBody>
          <a:bodyPr anchor="ctr" anchorCtr="0"/>
          <a:lstStyle>
            <a:lvl1pPr algn="ctr">
              <a:defRPr sz="1100"/>
            </a:lvl1pPr>
          </a:lstStyle>
          <a:p>
            <a:r>
              <a:rPr lang="en-US" dirty="0"/>
              <a:t>Logo</a:t>
            </a:r>
          </a:p>
        </p:txBody>
      </p:sp>
      <p:sp>
        <p:nvSpPr>
          <p:cNvPr id="6" name="Rectangle 5">
            <a:extLst>
              <a:ext uri="{FF2B5EF4-FFF2-40B4-BE49-F238E27FC236}">
                <a16:creationId xmlns:a16="http://schemas.microsoft.com/office/drawing/2014/main" id="{34C5818A-8C99-4506-B288-FC73BB886FC0}"/>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7" name="Straight Connector 6">
            <a:extLst>
              <a:ext uri="{FF2B5EF4-FFF2-40B4-BE49-F238E27FC236}">
                <a16:creationId xmlns:a16="http://schemas.microsoft.com/office/drawing/2014/main" id="{67413EC7-E08D-4E00-840B-7A2BD6882BDC}"/>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nvGrpSpPr>
          <p:cNvPr id="9" name="Group 8">
            <a:extLst>
              <a:ext uri="{FF2B5EF4-FFF2-40B4-BE49-F238E27FC236}">
                <a16:creationId xmlns:a16="http://schemas.microsoft.com/office/drawing/2014/main" id="{9F4DAD4A-B449-4762-84B0-8CAE5D0688C0}"/>
              </a:ext>
            </a:extLst>
          </p:cNvPr>
          <p:cNvGrpSpPr/>
          <p:nvPr/>
        </p:nvGrpSpPr>
        <p:grpSpPr>
          <a:xfrm>
            <a:off x="0" y="4281488"/>
            <a:ext cx="9144000" cy="862011"/>
            <a:chOff x="0" y="4281488"/>
            <a:chExt cx="9144000" cy="862011"/>
          </a:xfrm>
        </p:grpSpPr>
        <p:sp>
          <p:nvSpPr>
            <p:cNvPr id="11" name="Rectangle 10">
              <a:extLst>
                <a:ext uri="{FF2B5EF4-FFF2-40B4-BE49-F238E27FC236}">
                  <a16:creationId xmlns:a16="http://schemas.microsoft.com/office/drawing/2014/main" id="{F165098D-E2E5-452B-B9EA-A4830B2BE90B}"/>
                </a:ext>
              </a:extLst>
            </p:cNvPr>
            <p:cNvSpPr/>
            <p:nvPr/>
          </p:nvSpPr>
          <p:spPr>
            <a:xfrm>
              <a:off x="0" y="4281488"/>
              <a:ext cx="9144000" cy="862011"/>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TextBox 12">
              <a:extLst>
                <a:ext uri="{FF2B5EF4-FFF2-40B4-BE49-F238E27FC236}">
                  <a16:creationId xmlns:a16="http://schemas.microsoft.com/office/drawing/2014/main" id="{A8C59F17-2338-4067-8533-681CCCAFB60C}"/>
                </a:ext>
              </a:extLst>
            </p:cNvPr>
            <p:cNvSpPr txBox="1"/>
            <p:nvPr/>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grpSp>
      <p:pic>
        <p:nvPicPr>
          <p:cNvPr id="10" name="Picture 9">
            <a:extLst>
              <a:ext uri="{FF2B5EF4-FFF2-40B4-BE49-F238E27FC236}">
                <a16:creationId xmlns:a16="http://schemas.microsoft.com/office/drawing/2014/main" id="{CFD8FBC6-EF1C-4013-8DFD-EDB9239A9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0" y="285750"/>
            <a:ext cx="8229600" cy="686436"/>
          </a:xfrm>
          <a:prstGeom prst="rect">
            <a:avLst/>
          </a:prstGeom>
        </p:spPr>
        <p:txBody>
          <a:bodyPr vert="horz" lIns="0" tIns="0" rIns="0" bIns="0" rtlCol="0" anchor="t" anchorCtr="0">
            <a:noAutofit/>
          </a:bodyPr>
          <a:lstStyle/>
          <a:p>
            <a:r>
              <a:rPr lang="en-US" dirty="0"/>
              <a:t>Click to edit Master title style</a:t>
            </a:r>
          </a:p>
        </p:txBody>
      </p:sp>
      <p:sp>
        <p:nvSpPr>
          <p:cNvPr id="163" name="Picture Placeholder 13">
            <a:extLst>
              <a:ext uri="{FF2B5EF4-FFF2-40B4-BE49-F238E27FC236}">
                <a16:creationId xmlns:a16="http://schemas.microsoft.com/office/drawing/2014/main" id="{9EAF5FA9-BF89-41FD-988B-63739F05061A}"/>
              </a:ext>
            </a:extLst>
          </p:cNvPr>
          <p:cNvSpPr>
            <a:spLocks noGrp="1"/>
          </p:cNvSpPr>
          <p:nvPr userDrawn="1">
            <p:ph type="pic" sz="quarter" idx="11" hasCustomPrompt="1"/>
          </p:nvPr>
        </p:nvSpPr>
        <p:spPr>
          <a:xfrm>
            <a:off x="1008672" y="1133475"/>
            <a:ext cx="502920" cy="365760"/>
          </a:xfrm>
        </p:spPr>
        <p:txBody>
          <a:bodyPr anchor="ctr" anchorCtr="0"/>
          <a:lstStyle>
            <a:lvl1pPr algn="ctr">
              <a:defRPr sz="1100"/>
            </a:lvl1pPr>
          </a:lstStyle>
          <a:p>
            <a:r>
              <a:rPr lang="en-US" dirty="0"/>
              <a:t>Logo</a:t>
            </a:r>
          </a:p>
        </p:txBody>
      </p:sp>
      <p:sp>
        <p:nvSpPr>
          <p:cNvPr id="164" name="Picture Placeholder 13">
            <a:extLst>
              <a:ext uri="{FF2B5EF4-FFF2-40B4-BE49-F238E27FC236}">
                <a16:creationId xmlns:a16="http://schemas.microsoft.com/office/drawing/2014/main" id="{63FE40C5-6A5F-4DA6-B9CE-64D32CE7C0B7}"/>
              </a:ext>
            </a:extLst>
          </p:cNvPr>
          <p:cNvSpPr>
            <a:spLocks noGrp="1"/>
          </p:cNvSpPr>
          <p:nvPr userDrawn="1">
            <p:ph type="pic" sz="quarter" idx="12" hasCustomPrompt="1"/>
          </p:nvPr>
        </p:nvSpPr>
        <p:spPr>
          <a:xfrm>
            <a:off x="1560033" y="1133475"/>
            <a:ext cx="502920" cy="365760"/>
          </a:xfrm>
        </p:spPr>
        <p:txBody>
          <a:bodyPr anchor="ctr" anchorCtr="0"/>
          <a:lstStyle>
            <a:lvl1pPr algn="ctr">
              <a:defRPr sz="1100"/>
            </a:lvl1pPr>
          </a:lstStyle>
          <a:p>
            <a:r>
              <a:rPr lang="en-US" dirty="0"/>
              <a:t>Logo</a:t>
            </a:r>
          </a:p>
        </p:txBody>
      </p:sp>
      <p:sp>
        <p:nvSpPr>
          <p:cNvPr id="165" name="Picture Placeholder 13">
            <a:extLst>
              <a:ext uri="{FF2B5EF4-FFF2-40B4-BE49-F238E27FC236}">
                <a16:creationId xmlns:a16="http://schemas.microsoft.com/office/drawing/2014/main" id="{80A1747D-3658-42D2-A410-8EE27ED06BBF}"/>
              </a:ext>
            </a:extLst>
          </p:cNvPr>
          <p:cNvSpPr>
            <a:spLocks noGrp="1"/>
          </p:cNvSpPr>
          <p:nvPr userDrawn="1">
            <p:ph type="pic" sz="quarter" idx="13" hasCustomPrompt="1"/>
          </p:nvPr>
        </p:nvSpPr>
        <p:spPr>
          <a:xfrm>
            <a:off x="2111394" y="1133475"/>
            <a:ext cx="502920" cy="365760"/>
          </a:xfrm>
        </p:spPr>
        <p:txBody>
          <a:bodyPr anchor="ctr" anchorCtr="0"/>
          <a:lstStyle>
            <a:lvl1pPr algn="ctr">
              <a:defRPr sz="1100"/>
            </a:lvl1pPr>
          </a:lstStyle>
          <a:p>
            <a:r>
              <a:rPr lang="en-US" dirty="0"/>
              <a:t>Logo</a:t>
            </a:r>
          </a:p>
        </p:txBody>
      </p:sp>
      <p:sp>
        <p:nvSpPr>
          <p:cNvPr id="166" name="Picture Placeholder 13">
            <a:extLst>
              <a:ext uri="{FF2B5EF4-FFF2-40B4-BE49-F238E27FC236}">
                <a16:creationId xmlns:a16="http://schemas.microsoft.com/office/drawing/2014/main" id="{F649F611-F5CD-412D-8BFC-5271B58E8ADF}"/>
              </a:ext>
            </a:extLst>
          </p:cNvPr>
          <p:cNvSpPr>
            <a:spLocks noGrp="1"/>
          </p:cNvSpPr>
          <p:nvPr userDrawn="1">
            <p:ph type="pic" sz="quarter" idx="14" hasCustomPrompt="1"/>
          </p:nvPr>
        </p:nvSpPr>
        <p:spPr>
          <a:xfrm>
            <a:off x="2662755" y="1133475"/>
            <a:ext cx="502920" cy="365760"/>
          </a:xfrm>
        </p:spPr>
        <p:txBody>
          <a:bodyPr anchor="ctr" anchorCtr="0"/>
          <a:lstStyle>
            <a:lvl1pPr algn="ctr">
              <a:defRPr sz="1100"/>
            </a:lvl1pPr>
          </a:lstStyle>
          <a:p>
            <a:r>
              <a:rPr lang="en-US" dirty="0"/>
              <a:t>Logo</a:t>
            </a:r>
          </a:p>
        </p:txBody>
      </p:sp>
      <p:sp>
        <p:nvSpPr>
          <p:cNvPr id="167" name="Picture Placeholder 13">
            <a:extLst>
              <a:ext uri="{FF2B5EF4-FFF2-40B4-BE49-F238E27FC236}">
                <a16:creationId xmlns:a16="http://schemas.microsoft.com/office/drawing/2014/main" id="{BD7A0193-59FC-4106-BDFF-C2CD9445FE38}"/>
              </a:ext>
            </a:extLst>
          </p:cNvPr>
          <p:cNvSpPr>
            <a:spLocks noGrp="1"/>
          </p:cNvSpPr>
          <p:nvPr userDrawn="1">
            <p:ph type="pic" sz="quarter" idx="15" hasCustomPrompt="1"/>
          </p:nvPr>
        </p:nvSpPr>
        <p:spPr>
          <a:xfrm>
            <a:off x="3214116" y="1133475"/>
            <a:ext cx="502920" cy="365760"/>
          </a:xfrm>
        </p:spPr>
        <p:txBody>
          <a:bodyPr anchor="ctr" anchorCtr="0"/>
          <a:lstStyle>
            <a:lvl1pPr algn="ctr">
              <a:defRPr sz="1100"/>
            </a:lvl1pPr>
          </a:lstStyle>
          <a:p>
            <a:r>
              <a:rPr lang="en-US" dirty="0"/>
              <a:t>Logo</a:t>
            </a:r>
          </a:p>
        </p:txBody>
      </p:sp>
      <p:sp>
        <p:nvSpPr>
          <p:cNvPr id="168" name="Picture Placeholder 13">
            <a:extLst>
              <a:ext uri="{FF2B5EF4-FFF2-40B4-BE49-F238E27FC236}">
                <a16:creationId xmlns:a16="http://schemas.microsoft.com/office/drawing/2014/main" id="{3CFF2872-DB20-41FA-A11F-303B516BE468}"/>
              </a:ext>
            </a:extLst>
          </p:cNvPr>
          <p:cNvSpPr>
            <a:spLocks noGrp="1"/>
          </p:cNvSpPr>
          <p:nvPr userDrawn="1">
            <p:ph type="pic" sz="quarter" idx="16" hasCustomPrompt="1"/>
          </p:nvPr>
        </p:nvSpPr>
        <p:spPr>
          <a:xfrm>
            <a:off x="3765477" y="1133475"/>
            <a:ext cx="502920" cy="365760"/>
          </a:xfrm>
        </p:spPr>
        <p:txBody>
          <a:bodyPr anchor="ctr" anchorCtr="0"/>
          <a:lstStyle>
            <a:lvl1pPr algn="ctr">
              <a:defRPr sz="1100"/>
            </a:lvl1pPr>
          </a:lstStyle>
          <a:p>
            <a:r>
              <a:rPr lang="en-US" dirty="0"/>
              <a:t>Logo</a:t>
            </a:r>
          </a:p>
        </p:txBody>
      </p:sp>
      <p:sp>
        <p:nvSpPr>
          <p:cNvPr id="169" name="Picture Placeholder 13">
            <a:extLst>
              <a:ext uri="{FF2B5EF4-FFF2-40B4-BE49-F238E27FC236}">
                <a16:creationId xmlns:a16="http://schemas.microsoft.com/office/drawing/2014/main" id="{924111F2-CF31-4968-86DE-0B29EDDF3B8C}"/>
              </a:ext>
            </a:extLst>
          </p:cNvPr>
          <p:cNvSpPr>
            <a:spLocks noGrp="1"/>
          </p:cNvSpPr>
          <p:nvPr userDrawn="1">
            <p:ph type="pic" sz="quarter" idx="17" hasCustomPrompt="1"/>
          </p:nvPr>
        </p:nvSpPr>
        <p:spPr>
          <a:xfrm>
            <a:off x="4316838" y="1133475"/>
            <a:ext cx="502920" cy="365760"/>
          </a:xfrm>
        </p:spPr>
        <p:txBody>
          <a:bodyPr anchor="ctr" anchorCtr="0"/>
          <a:lstStyle>
            <a:lvl1pPr algn="ctr">
              <a:defRPr sz="1100"/>
            </a:lvl1pPr>
          </a:lstStyle>
          <a:p>
            <a:r>
              <a:rPr lang="en-US" dirty="0"/>
              <a:t>Logo</a:t>
            </a:r>
          </a:p>
        </p:txBody>
      </p:sp>
      <p:sp>
        <p:nvSpPr>
          <p:cNvPr id="170" name="Picture Placeholder 13">
            <a:extLst>
              <a:ext uri="{FF2B5EF4-FFF2-40B4-BE49-F238E27FC236}">
                <a16:creationId xmlns:a16="http://schemas.microsoft.com/office/drawing/2014/main" id="{470BC6F5-4E34-4C83-965E-17FC116502DC}"/>
              </a:ext>
            </a:extLst>
          </p:cNvPr>
          <p:cNvSpPr>
            <a:spLocks noGrp="1"/>
          </p:cNvSpPr>
          <p:nvPr userDrawn="1">
            <p:ph type="pic" sz="quarter" idx="18" hasCustomPrompt="1"/>
          </p:nvPr>
        </p:nvSpPr>
        <p:spPr>
          <a:xfrm>
            <a:off x="4868199" y="1133475"/>
            <a:ext cx="502920" cy="365760"/>
          </a:xfrm>
        </p:spPr>
        <p:txBody>
          <a:bodyPr anchor="ctr" anchorCtr="0"/>
          <a:lstStyle>
            <a:lvl1pPr algn="ctr">
              <a:defRPr sz="1100"/>
            </a:lvl1pPr>
          </a:lstStyle>
          <a:p>
            <a:r>
              <a:rPr lang="en-US" dirty="0"/>
              <a:t>Logo</a:t>
            </a:r>
          </a:p>
        </p:txBody>
      </p:sp>
      <p:sp>
        <p:nvSpPr>
          <p:cNvPr id="171" name="Picture Placeholder 13">
            <a:extLst>
              <a:ext uri="{FF2B5EF4-FFF2-40B4-BE49-F238E27FC236}">
                <a16:creationId xmlns:a16="http://schemas.microsoft.com/office/drawing/2014/main" id="{AB4C8657-C25E-4A2E-8148-5ABBC8753C46}"/>
              </a:ext>
            </a:extLst>
          </p:cNvPr>
          <p:cNvSpPr>
            <a:spLocks noGrp="1"/>
          </p:cNvSpPr>
          <p:nvPr userDrawn="1">
            <p:ph type="pic" sz="quarter" idx="19" hasCustomPrompt="1"/>
          </p:nvPr>
        </p:nvSpPr>
        <p:spPr>
          <a:xfrm>
            <a:off x="5419560" y="1133475"/>
            <a:ext cx="502920" cy="365760"/>
          </a:xfrm>
        </p:spPr>
        <p:txBody>
          <a:bodyPr anchor="ctr" anchorCtr="0"/>
          <a:lstStyle>
            <a:lvl1pPr algn="ctr">
              <a:defRPr sz="1100"/>
            </a:lvl1pPr>
          </a:lstStyle>
          <a:p>
            <a:r>
              <a:rPr lang="en-US" dirty="0"/>
              <a:t>Logo</a:t>
            </a:r>
          </a:p>
        </p:txBody>
      </p:sp>
      <p:sp>
        <p:nvSpPr>
          <p:cNvPr id="172" name="Picture Placeholder 13">
            <a:extLst>
              <a:ext uri="{FF2B5EF4-FFF2-40B4-BE49-F238E27FC236}">
                <a16:creationId xmlns:a16="http://schemas.microsoft.com/office/drawing/2014/main" id="{B07AEBF4-9DF9-4F11-BA8F-D53DAD744CBD}"/>
              </a:ext>
            </a:extLst>
          </p:cNvPr>
          <p:cNvSpPr>
            <a:spLocks noGrp="1"/>
          </p:cNvSpPr>
          <p:nvPr userDrawn="1">
            <p:ph type="pic" sz="quarter" idx="20" hasCustomPrompt="1"/>
          </p:nvPr>
        </p:nvSpPr>
        <p:spPr>
          <a:xfrm>
            <a:off x="5970921" y="1133475"/>
            <a:ext cx="502920" cy="365760"/>
          </a:xfrm>
        </p:spPr>
        <p:txBody>
          <a:bodyPr anchor="ctr" anchorCtr="0"/>
          <a:lstStyle>
            <a:lvl1pPr algn="ctr">
              <a:defRPr sz="1100"/>
            </a:lvl1pPr>
          </a:lstStyle>
          <a:p>
            <a:r>
              <a:rPr lang="en-US" dirty="0"/>
              <a:t>Logo</a:t>
            </a:r>
          </a:p>
        </p:txBody>
      </p:sp>
      <p:sp>
        <p:nvSpPr>
          <p:cNvPr id="173" name="Picture Placeholder 13">
            <a:extLst>
              <a:ext uri="{FF2B5EF4-FFF2-40B4-BE49-F238E27FC236}">
                <a16:creationId xmlns:a16="http://schemas.microsoft.com/office/drawing/2014/main" id="{C921ECDA-D4E8-4D62-BB94-F1ECBF3E8D49}"/>
              </a:ext>
            </a:extLst>
          </p:cNvPr>
          <p:cNvSpPr>
            <a:spLocks noGrp="1"/>
          </p:cNvSpPr>
          <p:nvPr userDrawn="1">
            <p:ph type="pic" sz="quarter" idx="21" hasCustomPrompt="1"/>
          </p:nvPr>
        </p:nvSpPr>
        <p:spPr>
          <a:xfrm>
            <a:off x="6522282" y="1133475"/>
            <a:ext cx="502920" cy="365760"/>
          </a:xfrm>
        </p:spPr>
        <p:txBody>
          <a:bodyPr anchor="ctr" anchorCtr="0"/>
          <a:lstStyle>
            <a:lvl1pPr algn="ctr">
              <a:defRPr sz="1100"/>
            </a:lvl1pPr>
          </a:lstStyle>
          <a:p>
            <a:r>
              <a:rPr lang="en-US" dirty="0"/>
              <a:t>Logo</a:t>
            </a:r>
          </a:p>
        </p:txBody>
      </p:sp>
      <p:sp>
        <p:nvSpPr>
          <p:cNvPr id="174" name="Picture Placeholder 13">
            <a:extLst>
              <a:ext uri="{FF2B5EF4-FFF2-40B4-BE49-F238E27FC236}">
                <a16:creationId xmlns:a16="http://schemas.microsoft.com/office/drawing/2014/main" id="{413AE9EE-CC6F-470A-82B4-B099D620EFCF}"/>
              </a:ext>
            </a:extLst>
          </p:cNvPr>
          <p:cNvSpPr>
            <a:spLocks noGrp="1"/>
          </p:cNvSpPr>
          <p:nvPr userDrawn="1">
            <p:ph type="pic" sz="quarter" idx="22" hasCustomPrompt="1"/>
          </p:nvPr>
        </p:nvSpPr>
        <p:spPr>
          <a:xfrm>
            <a:off x="7073643" y="1133475"/>
            <a:ext cx="502920" cy="365760"/>
          </a:xfrm>
        </p:spPr>
        <p:txBody>
          <a:bodyPr anchor="ctr" anchorCtr="0"/>
          <a:lstStyle>
            <a:lvl1pPr algn="ctr">
              <a:defRPr sz="1100"/>
            </a:lvl1pPr>
          </a:lstStyle>
          <a:p>
            <a:r>
              <a:rPr lang="en-US" dirty="0"/>
              <a:t>Logo</a:t>
            </a:r>
          </a:p>
        </p:txBody>
      </p:sp>
      <p:sp>
        <p:nvSpPr>
          <p:cNvPr id="175" name="Picture Placeholder 13">
            <a:extLst>
              <a:ext uri="{FF2B5EF4-FFF2-40B4-BE49-F238E27FC236}">
                <a16:creationId xmlns:a16="http://schemas.microsoft.com/office/drawing/2014/main" id="{27D76DCB-C802-44CD-8D72-2D31F2956E13}"/>
              </a:ext>
            </a:extLst>
          </p:cNvPr>
          <p:cNvSpPr>
            <a:spLocks noGrp="1"/>
          </p:cNvSpPr>
          <p:nvPr userDrawn="1">
            <p:ph type="pic" sz="quarter" idx="23" hasCustomPrompt="1"/>
          </p:nvPr>
        </p:nvSpPr>
        <p:spPr>
          <a:xfrm>
            <a:off x="7625004" y="1133475"/>
            <a:ext cx="502920" cy="365760"/>
          </a:xfrm>
        </p:spPr>
        <p:txBody>
          <a:bodyPr anchor="ctr" anchorCtr="0"/>
          <a:lstStyle>
            <a:lvl1pPr algn="ctr">
              <a:defRPr sz="1100"/>
            </a:lvl1pPr>
          </a:lstStyle>
          <a:p>
            <a:r>
              <a:rPr lang="en-US" dirty="0"/>
              <a:t>Logo</a:t>
            </a:r>
          </a:p>
        </p:txBody>
      </p:sp>
      <p:sp>
        <p:nvSpPr>
          <p:cNvPr id="176" name="Picture Placeholder 13">
            <a:extLst>
              <a:ext uri="{FF2B5EF4-FFF2-40B4-BE49-F238E27FC236}">
                <a16:creationId xmlns:a16="http://schemas.microsoft.com/office/drawing/2014/main" id="{41B9DFB9-049F-4DA5-9DD5-775D6DA63931}"/>
              </a:ext>
            </a:extLst>
          </p:cNvPr>
          <p:cNvSpPr>
            <a:spLocks noGrp="1"/>
          </p:cNvSpPr>
          <p:nvPr userDrawn="1">
            <p:ph type="pic" sz="quarter" idx="24" hasCustomPrompt="1"/>
          </p:nvPr>
        </p:nvSpPr>
        <p:spPr>
          <a:xfrm>
            <a:off x="8176371" y="1133475"/>
            <a:ext cx="502920" cy="365760"/>
          </a:xfrm>
        </p:spPr>
        <p:txBody>
          <a:bodyPr anchor="ctr" anchorCtr="0"/>
          <a:lstStyle>
            <a:lvl1pPr algn="ctr">
              <a:defRPr sz="1100"/>
            </a:lvl1pPr>
          </a:lstStyle>
          <a:p>
            <a:r>
              <a:rPr lang="en-US" dirty="0"/>
              <a:t>Logo</a:t>
            </a:r>
          </a:p>
        </p:txBody>
      </p:sp>
      <p:sp>
        <p:nvSpPr>
          <p:cNvPr id="182" name="Picture Placeholder 13">
            <a:extLst>
              <a:ext uri="{FF2B5EF4-FFF2-40B4-BE49-F238E27FC236}">
                <a16:creationId xmlns:a16="http://schemas.microsoft.com/office/drawing/2014/main" id="{24C0E383-E5BA-468A-ACE9-D6E249C1E52D}"/>
              </a:ext>
            </a:extLst>
          </p:cNvPr>
          <p:cNvSpPr>
            <a:spLocks noGrp="1"/>
          </p:cNvSpPr>
          <p:nvPr userDrawn="1">
            <p:ph type="pic" sz="quarter" idx="25" hasCustomPrompt="1"/>
          </p:nvPr>
        </p:nvSpPr>
        <p:spPr>
          <a:xfrm>
            <a:off x="457200" y="1560194"/>
            <a:ext cx="502920" cy="365760"/>
          </a:xfrm>
        </p:spPr>
        <p:txBody>
          <a:bodyPr anchor="ctr" anchorCtr="0"/>
          <a:lstStyle>
            <a:lvl1pPr algn="ctr">
              <a:defRPr sz="1100"/>
            </a:lvl1pPr>
          </a:lstStyle>
          <a:p>
            <a:r>
              <a:rPr lang="en-US" dirty="0"/>
              <a:t>Logo</a:t>
            </a:r>
          </a:p>
        </p:txBody>
      </p:sp>
      <p:sp>
        <p:nvSpPr>
          <p:cNvPr id="183" name="Picture Placeholder 13">
            <a:extLst>
              <a:ext uri="{FF2B5EF4-FFF2-40B4-BE49-F238E27FC236}">
                <a16:creationId xmlns:a16="http://schemas.microsoft.com/office/drawing/2014/main" id="{F552D35E-DBF9-4766-86D3-DCBEC41FD00C}"/>
              </a:ext>
            </a:extLst>
          </p:cNvPr>
          <p:cNvSpPr>
            <a:spLocks noGrp="1"/>
          </p:cNvSpPr>
          <p:nvPr userDrawn="1">
            <p:ph type="pic" sz="quarter" idx="26" hasCustomPrompt="1"/>
          </p:nvPr>
        </p:nvSpPr>
        <p:spPr>
          <a:xfrm>
            <a:off x="1008561" y="1560194"/>
            <a:ext cx="502920" cy="365760"/>
          </a:xfrm>
        </p:spPr>
        <p:txBody>
          <a:bodyPr anchor="ctr" anchorCtr="0"/>
          <a:lstStyle>
            <a:lvl1pPr algn="ctr">
              <a:defRPr sz="1100"/>
            </a:lvl1pPr>
          </a:lstStyle>
          <a:p>
            <a:r>
              <a:rPr lang="en-US" dirty="0"/>
              <a:t>Logo</a:t>
            </a:r>
          </a:p>
        </p:txBody>
      </p:sp>
      <p:sp>
        <p:nvSpPr>
          <p:cNvPr id="184" name="Picture Placeholder 13">
            <a:extLst>
              <a:ext uri="{FF2B5EF4-FFF2-40B4-BE49-F238E27FC236}">
                <a16:creationId xmlns:a16="http://schemas.microsoft.com/office/drawing/2014/main" id="{145B6EFC-6F05-4251-BF60-8E79125C0D72}"/>
              </a:ext>
            </a:extLst>
          </p:cNvPr>
          <p:cNvSpPr>
            <a:spLocks noGrp="1"/>
          </p:cNvSpPr>
          <p:nvPr userDrawn="1">
            <p:ph type="pic" sz="quarter" idx="27" hasCustomPrompt="1"/>
          </p:nvPr>
        </p:nvSpPr>
        <p:spPr>
          <a:xfrm>
            <a:off x="1559922" y="1560194"/>
            <a:ext cx="502920" cy="365760"/>
          </a:xfrm>
        </p:spPr>
        <p:txBody>
          <a:bodyPr anchor="ctr" anchorCtr="0"/>
          <a:lstStyle>
            <a:lvl1pPr algn="ctr">
              <a:defRPr sz="1100"/>
            </a:lvl1pPr>
          </a:lstStyle>
          <a:p>
            <a:r>
              <a:rPr lang="en-US" dirty="0"/>
              <a:t>Logo</a:t>
            </a:r>
          </a:p>
        </p:txBody>
      </p:sp>
      <p:sp>
        <p:nvSpPr>
          <p:cNvPr id="185" name="Picture Placeholder 13">
            <a:extLst>
              <a:ext uri="{FF2B5EF4-FFF2-40B4-BE49-F238E27FC236}">
                <a16:creationId xmlns:a16="http://schemas.microsoft.com/office/drawing/2014/main" id="{A0603F25-3D3C-4A09-A29A-9562AD36DB37}"/>
              </a:ext>
            </a:extLst>
          </p:cNvPr>
          <p:cNvSpPr>
            <a:spLocks noGrp="1"/>
          </p:cNvSpPr>
          <p:nvPr userDrawn="1">
            <p:ph type="pic" sz="quarter" idx="28" hasCustomPrompt="1"/>
          </p:nvPr>
        </p:nvSpPr>
        <p:spPr>
          <a:xfrm>
            <a:off x="2111283" y="1560194"/>
            <a:ext cx="502920" cy="365760"/>
          </a:xfrm>
        </p:spPr>
        <p:txBody>
          <a:bodyPr anchor="ctr" anchorCtr="0"/>
          <a:lstStyle>
            <a:lvl1pPr algn="ctr">
              <a:defRPr sz="1100"/>
            </a:lvl1pPr>
          </a:lstStyle>
          <a:p>
            <a:r>
              <a:rPr lang="en-US" dirty="0"/>
              <a:t>Logo</a:t>
            </a:r>
          </a:p>
        </p:txBody>
      </p:sp>
      <p:sp>
        <p:nvSpPr>
          <p:cNvPr id="186" name="Picture Placeholder 13">
            <a:extLst>
              <a:ext uri="{FF2B5EF4-FFF2-40B4-BE49-F238E27FC236}">
                <a16:creationId xmlns:a16="http://schemas.microsoft.com/office/drawing/2014/main" id="{C3721C5B-E1D1-4E71-8CA3-D46DE543F3D2}"/>
              </a:ext>
            </a:extLst>
          </p:cNvPr>
          <p:cNvSpPr>
            <a:spLocks noGrp="1"/>
          </p:cNvSpPr>
          <p:nvPr userDrawn="1">
            <p:ph type="pic" sz="quarter" idx="29" hasCustomPrompt="1"/>
          </p:nvPr>
        </p:nvSpPr>
        <p:spPr>
          <a:xfrm>
            <a:off x="2662644" y="1560194"/>
            <a:ext cx="502920" cy="365760"/>
          </a:xfrm>
        </p:spPr>
        <p:txBody>
          <a:bodyPr anchor="ctr" anchorCtr="0"/>
          <a:lstStyle>
            <a:lvl1pPr algn="ctr">
              <a:defRPr sz="1100"/>
            </a:lvl1pPr>
          </a:lstStyle>
          <a:p>
            <a:r>
              <a:rPr lang="en-US" dirty="0"/>
              <a:t>Logo</a:t>
            </a:r>
          </a:p>
        </p:txBody>
      </p:sp>
      <p:sp>
        <p:nvSpPr>
          <p:cNvPr id="187" name="Picture Placeholder 13">
            <a:extLst>
              <a:ext uri="{FF2B5EF4-FFF2-40B4-BE49-F238E27FC236}">
                <a16:creationId xmlns:a16="http://schemas.microsoft.com/office/drawing/2014/main" id="{BD5A7469-1EF3-436B-B703-BA7A10DBAFB2}"/>
              </a:ext>
            </a:extLst>
          </p:cNvPr>
          <p:cNvSpPr>
            <a:spLocks noGrp="1"/>
          </p:cNvSpPr>
          <p:nvPr userDrawn="1">
            <p:ph type="pic" sz="quarter" idx="30" hasCustomPrompt="1"/>
          </p:nvPr>
        </p:nvSpPr>
        <p:spPr>
          <a:xfrm>
            <a:off x="3214005" y="1560194"/>
            <a:ext cx="502920" cy="365760"/>
          </a:xfrm>
        </p:spPr>
        <p:txBody>
          <a:bodyPr anchor="ctr" anchorCtr="0"/>
          <a:lstStyle>
            <a:lvl1pPr algn="ctr">
              <a:defRPr sz="1100"/>
            </a:lvl1pPr>
          </a:lstStyle>
          <a:p>
            <a:r>
              <a:rPr lang="en-US" dirty="0"/>
              <a:t>Logo</a:t>
            </a:r>
          </a:p>
        </p:txBody>
      </p:sp>
      <p:sp>
        <p:nvSpPr>
          <p:cNvPr id="188" name="Picture Placeholder 13">
            <a:extLst>
              <a:ext uri="{FF2B5EF4-FFF2-40B4-BE49-F238E27FC236}">
                <a16:creationId xmlns:a16="http://schemas.microsoft.com/office/drawing/2014/main" id="{2B6E49B3-52D4-435D-87A6-0F6AAE8FCB56}"/>
              </a:ext>
            </a:extLst>
          </p:cNvPr>
          <p:cNvSpPr>
            <a:spLocks noGrp="1"/>
          </p:cNvSpPr>
          <p:nvPr userDrawn="1">
            <p:ph type="pic" sz="quarter" idx="31" hasCustomPrompt="1"/>
          </p:nvPr>
        </p:nvSpPr>
        <p:spPr>
          <a:xfrm>
            <a:off x="3765366" y="1560194"/>
            <a:ext cx="502920" cy="365760"/>
          </a:xfrm>
        </p:spPr>
        <p:txBody>
          <a:bodyPr anchor="ctr" anchorCtr="0"/>
          <a:lstStyle>
            <a:lvl1pPr algn="ctr">
              <a:defRPr sz="1100"/>
            </a:lvl1pPr>
          </a:lstStyle>
          <a:p>
            <a:r>
              <a:rPr lang="en-US" dirty="0"/>
              <a:t>Logo</a:t>
            </a:r>
          </a:p>
        </p:txBody>
      </p:sp>
      <p:sp>
        <p:nvSpPr>
          <p:cNvPr id="189" name="Picture Placeholder 13">
            <a:extLst>
              <a:ext uri="{FF2B5EF4-FFF2-40B4-BE49-F238E27FC236}">
                <a16:creationId xmlns:a16="http://schemas.microsoft.com/office/drawing/2014/main" id="{33F2D2D9-01C5-489D-8866-3F23329318E9}"/>
              </a:ext>
            </a:extLst>
          </p:cNvPr>
          <p:cNvSpPr>
            <a:spLocks noGrp="1"/>
          </p:cNvSpPr>
          <p:nvPr userDrawn="1">
            <p:ph type="pic" sz="quarter" idx="32" hasCustomPrompt="1"/>
          </p:nvPr>
        </p:nvSpPr>
        <p:spPr>
          <a:xfrm>
            <a:off x="4316727" y="1560194"/>
            <a:ext cx="502920" cy="365760"/>
          </a:xfrm>
        </p:spPr>
        <p:txBody>
          <a:bodyPr anchor="ctr" anchorCtr="0"/>
          <a:lstStyle>
            <a:lvl1pPr algn="ctr">
              <a:defRPr sz="1100"/>
            </a:lvl1pPr>
          </a:lstStyle>
          <a:p>
            <a:r>
              <a:rPr lang="en-US" dirty="0"/>
              <a:t>Logo</a:t>
            </a:r>
          </a:p>
        </p:txBody>
      </p:sp>
      <p:sp>
        <p:nvSpPr>
          <p:cNvPr id="190" name="Picture Placeholder 13">
            <a:extLst>
              <a:ext uri="{FF2B5EF4-FFF2-40B4-BE49-F238E27FC236}">
                <a16:creationId xmlns:a16="http://schemas.microsoft.com/office/drawing/2014/main" id="{756E73D9-02E0-4470-97C7-5FBA6AD1ABC4}"/>
              </a:ext>
            </a:extLst>
          </p:cNvPr>
          <p:cNvSpPr>
            <a:spLocks noGrp="1"/>
          </p:cNvSpPr>
          <p:nvPr userDrawn="1">
            <p:ph type="pic" sz="quarter" idx="33" hasCustomPrompt="1"/>
          </p:nvPr>
        </p:nvSpPr>
        <p:spPr>
          <a:xfrm>
            <a:off x="4868088" y="1560194"/>
            <a:ext cx="502920" cy="365760"/>
          </a:xfrm>
        </p:spPr>
        <p:txBody>
          <a:bodyPr anchor="ctr" anchorCtr="0"/>
          <a:lstStyle>
            <a:lvl1pPr algn="ctr">
              <a:defRPr sz="1100"/>
            </a:lvl1pPr>
          </a:lstStyle>
          <a:p>
            <a:r>
              <a:rPr lang="en-US" dirty="0"/>
              <a:t>Logo</a:t>
            </a:r>
          </a:p>
        </p:txBody>
      </p:sp>
      <p:sp>
        <p:nvSpPr>
          <p:cNvPr id="191" name="Picture Placeholder 13">
            <a:extLst>
              <a:ext uri="{FF2B5EF4-FFF2-40B4-BE49-F238E27FC236}">
                <a16:creationId xmlns:a16="http://schemas.microsoft.com/office/drawing/2014/main" id="{C93F5474-969F-4D33-991C-F567C392EA26}"/>
              </a:ext>
            </a:extLst>
          </p:cNvPr>
          <p:cNvSpPr>
            <a:spLocks noGrp="1"/>
          </p:cNvSpPr>
          <p:nvPr userDrawn="1">
            <p:ph type="pic" sz="quarter" idx="34" hasCustomPrompt="1"/>
          </p:nvPr>
        </p:nvSpPr>
        <p:spPr>
          <a:xfrm>
            <a:off x="5419449" y="1560194"/>
            <a:ext cx="502920" cy="365760"/>
          </a:xfrm>
        </p:spPr>
        <p:txBody>
          <a:bodyPr anchor="ctr" anchorCtr="0"/>
          <a:lstStyle>
            <a:lvl1pPr algn="ctr">
              <a:defRPr sz="1100"/>
            </a:lvl1pPr>
          </a:lstStyle>
          <a:p>
            <a:r>
              <a:rPr lang="en-US" dirty="0"/>
              <a:t>Logo</a:t>
            </a:r>
          </a:p>
        </p:txBody>
      </p:sp>
      <p:sp>
        <p:nvSpPr>
          <p:cNvPr id="192" name="Picture Placeholder 13">
            <a:extLst>
              <a:ext uri="{FF2B5EF4-FFF2-40B4-BE49-F238E27FC236}">
                <a16:creationId xmlns:a16="http://schemas.microsoft.com/office/drawing/2014/main" id="{B4FC0BDD-220D-48B9-9AF8-FDE5AD36AB13}"/>
              </a:ext>
            </a:extLst>
          </p:cNvPr>
          <p:cNvSpPr>
            <a:spLocks noGrp="1"/>
          </p:cNvSpPr>
          <p:nvPr userDrawn="1">
            <p:ph type="pic" sz="quarter" idx="35" hasCustomPrompt="1"/>
          </p:nvPr>
        </p:nvSpPr>
        <p:spPr>
          <a:xfrm>
            <a:off x="5970810" y="1560194"/>
            <a:ext cx="502920" cy="365760"/>
          </a:xfrm>
        </p:spPr>
        <p:txBody>
          <a:bodyPr anchor="ctr" anchorCtr="0"/>
          <a:lstStyle>
            <a:lvl1pPr algn="ctr">
              <a:defRPr sz="1100"/>
            </a:lvl1pPr>
          </a:lstStyle>
          <a:p>
            <a:r>
              <a:rPr lang="en-US" dirty="0"/>
              <a:t>Logo</a:t>
            </a:r>
          </a:p>
        </p:txBody>
      </p:sp>
      <p:sp>
        <p:nvSpPr>
          <p:cNvPr id="193" name="Picture Placeholder 13">
            <a:extLst>
              <a:ext uri="{FF2B5EF4-FFF2-40B4-BE49-F238E27FC236}">
                <a16:creationId xmlns:a16="http://schemas.microsoft.com/office/drawing/2014/main" id="{504BCC05-DF39-4668-8DB2-B10BBA79B3A3}"/>
              </a:ext>
            </a:extLst>
          </p:cNvPr>
          <p:cNvSpPr>
            <a:spLocks noGrp="1"/>
          </p:cNvSpPr>
          <p:nvPr userDrawn="1">
            <p:ph type="pic" sz="quarter" idx="36" hasCustomPrompt="1"/>
          </p:nvPr>
        </p:nvSpPr>
        <p:spPr>
          <a:xfrm>
            <a:off x="6522171" y="1560194"/>
            <a:ext cx="502920" cy="365760"/>
          </a:xfrm>
        </p:spPr>
        <p:txBody>
          <a:bodyPr anchor="ctr" anchorCtr="0"/>
          <a:lstStyle>
            <a:lvl1pPr algn="ctr">
              <a:defRPr sz="1100"/>
            </a:lvl1pPr>
          </a:lstStyle>
          <a:p>
            <a:r>
              <a:rPr lang="en-US" dirty="0"/>
              <a:t>Logo</a:t>
            </a:r>
          </a:p>
        </p:txBody>
      </p:sp>
      <p:sp>
        <p:nvSpPr>
          <p:cNvPr id="194" name="Picture Placeholder 13">
            <a:extLst>
              <a:ext uri="{FF2B5EF4-FFF2-40B4-BE49-F238E27FC236}">
                <a16:creationId xmlns:a16="http://schemas.microsoft.com/office/drawing/2014/main" id="{85B25609-EE47-476E-93EF-03D713FF793F}"/>
              </a:ext>
            </a:extLst>
          </p:cNvPr>
          <p:cNvSpPr>
            <a:spLocks noGrp="1"/>
          </p:cNvSpPr>
          <p:nvPr userDrawn="1">
            <p:ph type="pic" sz="quarter" idx="37" hasCustomPrompt="1"/>
          </p:nvPr>
        </p:nvSpPr>
        <p:spPr>
          <a:xfrm>
            <a:off x="7073532" y="1560194"/>
            <a:ext cx="502920" cy="365760"/>
          </a:xfrm>
        </p:spPr>
        <p:txBody>
          <a:bodyPr anchor="ctr" anchorCtr="0"/>
          <a:lstStyle>
            <a:lvl1pPr algn="ctr">
              <a:defRPr sz="1100"/>
            </a:lvl1pPr>
          </a:lstStyle>
          <a:p>
            <a:r>
              <a:rPr lang="en-US" dirty="0"/>
              <a:t>Logo</a:t>
            </a:r>
          </a:p>
        </p:txBody>
      </p:sp>
      <p:sp>
        <p:nvSpPr>
          <p:cNvPr id="195" name="Picture Placeholder 13">
            <a:extLst>
              <a:ext uri="{FF2B5EF4-FFF2-40B4-BE49-F238E27FC236}">
                <a16:creationId xmlns:a16="http://schemas.microsoft.com/office/drawing/2014/main" id="{637360BF-8045-451E-A0C0-7EE75C14C24E}"/>
              </a:ext>
            </a:extLst>
          </p:cNvPr>
          <p:cNvSpPr>
            <a:spLocks noGrp="1"/>
          </p:cNvSpPr>
          <p:nvPr userDrawn="1">
            <p:ph type="pic" sz="quarter" idx="38" hasCustomPrompt="1"/>
          </p:nvPr>
        </p:nvSpPr>
        <p:spPr>
          <a:xfrm>
            <a:off x="7624893" y="1560194"/>
            <a:ext cx="502920" cy="365760"/>
          </a:xfrm>
        </p:spPr>
        <p:txBody>
          <a:bodyPr anchor="ctr" anchorCtr="0"/>
          <a:lstStyle>
            <a:lvl1pPr algn="ctr">
              <a:defRPr sz="1100"/>
            </a:lvl1pPr>
          </a:lstStyle>
          <a:p>
            <a:r>
              <a:rPr lang="en-US" dirty="0"/>
              <a:t>Logo</a:t>
            </a:r>
          </a:p>
        </p:txBody>
      </p:sp>
      <p:sp>
        <p:nvSpPr>
          <p:cNvPr id="196" name="Picture Placeholder 13">
            <a:extLst>
              <a:ext uri="{FF2B5EF4-FFF2-40B4-BE49-F238E27FC236}">
                <a16:creationId xmlns:a16="http://schemas.microsoft.com/office/drawing/2014/main" id="{3351293C-296E-4655-BC03-9D8438138B0D}"/>
              </a:ext>
            </a:extLst>
          </p:cNvPr>
          <p:cNvSpPr>
            <a:spLocks noGrp="1"/>
          </p:cNvSpPr>
          <p:nvPr userDrawn="1">
            <p:ph type="pic" sz="quarter" idx="39" hasCustomPrompt="1"/>
          </p:nvPr>
        </p:nvSpPr>
        <p:spPr>
          <a:xfrm>
            <a:off x="8176260" y="1560194"/>
            <a:ext cx="502920" cy="365760"/>
          </a:xfrm>
        </p:spPr>
        <p:txBody>
          <a:bodyPr anchor="ctr" anchorCtr="0"/>
          <a:lstStyle>
            <a:lvl1pPr algn="ctr">
              <a:defRPr sz="1100"/>
            </a:lvl1pPr>
          </a:lstStyle>
          <a:p>
            <a:r>
              <a:rPr lang="en-US" dirty="0"/>
              <a:t>Logo</a:t>
            </a:r>
          </a:p>
        </p:txBody>
      </p:sp>
      <p:sp>
        <p:nvSpPr>
          <p:cNvPr id="197" name="Picture Placeholder 13">
            <a:extLst>
              <a:ext uri="{FF2B5EF4-FFF2-40B4-BE49-F238E27FC236}">
                <a16:creationId xmlns:a16="http://schemas.microsoft.com/office/drawing/2014/main" id="{71F91633-D060-4781-9B97-39FFF4C4D9D9}"/>
              </a:ext>
            </a:extLst>
          </p:cNvPr>
          <p:cNvSpPr>
            <a:spLocks noGrp="1"/>
          </p:cNvSpPr>
          <p:nvPr userDrawn="1">
            <p:ph type="pic" sz="quarter" idx="40" hasCustomPrompt="1"/>
          </p:nvPr>
        </p:nvSpPr>
        <p:spPr>
          <a:xfrm>
            <a:off x="457200" y="1986915"/>
            <a:ext cx="502920" cy="365760"/>
          </a:xfrm>
        </p:spPr>
        <p:txBody>
          <a:bodyPr anchor="ctr" anchorCtr="0"/>
          <a:lstStyle>
            <a:lvl1pPr algn="ctr">
              <a:defRPr sz="1100"/>
            </a:lvl1pPr>
          </a:lstStyle>
          <a:p>
            <a:r>
              <a:rPr lang="en-US" dirty="0"/>
              <a:t>Logo</a:t>
            </a:r>
          </a:p>
        </p:txBody>
      </p:sp>
      <p:sp>
        <p:nvSpPr>
          <p:cNvPr id="198" name="Picture Placeholder 13">
            <a:extLst>
              <a:ext uri="{FF2B5EF4-FFF2-40B4-BE49-F238E27FC236}">
                <a16:creationId xmlns:a16="http://schemas.microsoft.com/office/drawing/2014/main" id="{110BC4F1-4329-41E0-AA44-FB8248975A40}"/>
              </a:ext>
            </a:extLst>
          </p:cNvPr>
          <p:cNvSpPr>
            <a:spLocks noGrp="1"/>
          </p:cNvSpPr>
          <p:nvPr userDrawn="1">
            <p:ph type="pic" sz="quarter" idx="41" hasCustomPrompt="1"/>
          </p:nvPr>
        </p:nvSpPr>
        <p:spPr>
          <a:xfrm>
            <a:off x="1008561" y="1986915"/>
            <a:ext cx="502920" cy="365760"/>
          </a:xfrm>
        </p:spPr>
        <p:txBody>
          <a:bodyPr anchor="ctr" anchorCtr="0"/>
          <a:lstStyle>
            <a:lvl1pPr algn="ctr">
              <a:defRPr sz="1100"/>
            </a:lvl1pPr>
          </a:lstStyle>
          <a:p>
            <a:r>
              <a:rPr lang="en-US" dirty="0"/>
              <a:t>Logo</a:t>
            </a:r>
          </a:p>
        </p:txBody>
      </p:sp>
      <p:sp>
        <p:nvSpPr>
          <p:cNvPr id="199" name="Picture Placeholder 13">
            <a:extLst>
              <a:ext uri="{FF2B5EF4-FFF2-40B4-BE49-F238E27FC236}">
                <a16:creationId xmlns:a16="http://schemas.microsoft.com/office/drawing/2014/main" id="{2A64D758-CB61-4034-BACA-CCF5E49CFCB6}"/>
              </a:ext>
            </a:extLst>
          </p:cNvPr>
          <p:cNvSpPr>
            <a:spLocks noGrp="1"/>
          </p:cNvSpPr>
          <p:nvPr userDrawn="1">
            <p:ph type="pic" sz="quarter" idx="42" hasCustomPrompt="1"/>
          </p:nvPr>
        </p:nvSpPr>
        <p:spPr>
          <a:xfrm>
            <a:off x="1559922" y="1986915"/>
            <a:ext cx="502920" cy="365760"/>
          </a:xfrm>
        </p:spPr>
        <p:txBody>
          <a:bodyPr anchor="ctr" anchorCtr="0"/>
          <a:lstStyle>
            <a:lvl1pPr algn="ctr">
              <a:defRPr sz="1100"/>
            </a:lvl1pPr>
          </a:lstStyle>
          <a:p>
            <a:r>
              <a:rPr lang="en-US" dirty="0"/>
              <a:t>Logo</a:t>
            </a:r>
          </a:p>
        </p:txBody>
      </p:sp>
      <p:sp>
        <p:nvSpPr>
          <p:cNvPr id="200" name="Picture Placeholder 13">
            <a:extLst>
              <a:ext uri="{FF2B5EF4-FFF2-40B4-BE49-F238E27FC236}">
                <a16:creationId xmlns:a16="http://schemas.microsoft.com/office/drawing/2014/main" id="{B81B7536-D283-4592-AB47-C9D65FB1F88F}"/>
              </a:ext>
            </a:extLst>
          </p:cNvPr>
          <p:cNvSpPr>
            <a:spLocks noGrp="1"/>
          </p:cNvSpPr>
          <p:nvPr userDrawn="1">
            <p:ph type="pic" sz="quarter" idx="43" hasCustomPrompt="1"/>
          </p:nvPr>
        </p:nvSpPr>
        <p:spPr>
          <a:xfrm>
            <a:off x="2111283" y="1986915"/>
            <a:ext cx="502920" cy="365760"/>
          </a:xfrm>
        </p:spPr>
        <p:txBody>
          <a:bodyPr anchor="ctr" anchorCtr="0"/>
          <a:lstStyle>
            <a:lvl1pPr algn="ctr">
              <a:defRPr sz="1100"/>
            </a:lvl1pPr>
          </a:lstStyle>
          <a:p>
            <a:r>
              <a:rPr lang="en-US" dirty="0"/>
              <a:t>Logo</a:t>
            </a:r>
          </a:p>
        </p:txBody>
      </p:sp>
      <p:sp>
        <p:nvSpPr>
          <p:cNvPr id="201" name="Picture Placeholder 13">
            <a:extLst>
              <a:ext uri="{FF2B5EF4-FFF2-40B4-BE49-F238E27FC236}">
                <a16:creationId xmlns:a16="http://schemas.microsoft.com/office/drawing/2014/main" id="{1A286F49-319C-46F2-8D4F-2016B5C5E110}"/>
              </a:ext>
            </a:extLst>
          </p:cNvPr>
          <p:cNvSpPr>
            <a:spLocks noGrp="1"/>
          </p:cNvSpPr>
          <p:nvPr userDrawn="1">
            <p:ph type="pic" sz="quarter" idx="44" hasCustomPrompt="1"/>
          </p:nvPr>
        </p:nvSpPr>
        <p:spPr>
          <a:xfrm>
            <a:off x="2662644" y="1986915"/>
            <a:ext cx="502920" cy="365760"/>
          </a:xfrm>
        </p:spPr>
        <p:txBody>
          <a:bodyPr anchor="ctr" anchorCtr="0"/>
          <a:lstStyle>
            <a:lvl1pPr algn="ctr">
              <a:defRPr sz="1100"/>
            </a:lvl1pPr>
          </a:lstStyle>
          <a:p>
            <a:r>
              <a:rPr lang="en-US" dirty="0"/>
              <a:t>Logo</a:t>
            </a:r>
          </a:p>
        </p:txBody>
      </p:sp>
      <p:sp>
        <p:nvSpPr>
          <p:cNvPr id="202" name="Picture Placeholder 13">
            <a:extLst>
              <a:ext uri="{FF2B5EF4-FFF2-40B4-BE49-F238E27FC236}">
                <a16:creationId xmlns:a16="http://schemas.microsoft.com/office/drawing/2014/main" id="{3916D44F-2137-4ADC-9CA7-1B552D175B43}"/>
              </a:ext>
            </a:extLst>
          </p:cNvPr>
          <p:cNvSpPr>
            <a:spLocks noGrp="1"/>
          </p:cNvSpPr>
          <p:nvPr userDrawn="1">
            <p:ph type="pic" sz="quarter" idx="45" hasCustomPrompt="1"/>
          </p:nvPr>
        </p:nvSpPr>
        <p:spPr>
          <a:xfrm>
            <a:off x="3214005" y="1986915"/>
            <a:ext cx="502920" cy="365760"/>
          </a:xfrm>
        </p:spPr>
        <p:txBody>
          <a:bodyPr anchor="ctr" anchorCtr="0"/>
          <a:lstStyle>
            <a:lvl1pPr algn="ctr">
              <a:defRPr sz="1100"/>
            </a:lvl1pPr>
          </a:lstStyle>
          <a:p>
            <a:r>
              <a:rPr lang="en-US" dirty="0"/>
              <a:t>Logo</a:t>
            </a:r>
          </a:p>
        </p:txBody>
      </p:sp>
      <p:sp>
        <p:nvSpPr>
          <p:cNvPr id="203" name="Picture Placeholder 13">
            <a:extLst>
              <a:ext uri="{FF2B5EF4-FFF2-40B4-BE49-F238E27FC236}">
                <a16:creationId xmlns:a16="http://schemas.microsoft.com/office/drawing/2014/main" id="{0B5F773F-2043-440E-A422-498A836D736E}"/>
              </a:ext>
            </a:extLst>
          </p:cNvPr>
          <p:cNvSpPr>
            <a:spLocks noGrp="1"/>
          </p:cNvSpPr>
          <p:nvPr userDrawn="1">
            <p:ph type="pic" sz="quarter" idx="46" hasCustomPrompt="1"/>
          </p:nvPr>
        </p:nvSpPr>
        <p:spPr>
          <a:xfrm>
            <a:off x="3765366" y="1986915"/>
            <a:ext cx="502920" cy="365760"/>
          </a:xfrm>
        </p:spPr>
        <p:txBody>
          <a:bodyPr anchor="ctr" anchorCtr="0"/>
          <a:lstStyle>
            <a:lvl1pPr algn="ctr">
              <a:defRPr sz="1100"/>
            </a:lvl1pPr>
          </a:lstStyle>
          <a:p>
            <a:r>
              <a:rPr lang="en-US" dirty="0"/>
              <a:t>Logo</a:t>
            </a:r>
          </a:p>
        </p:txBody>
      </p:sp>
      <p:sp>
        <p:nvSpPr>
          <p:cNvPr id="204" name="Picture Placeholder 13">
            <a:extLst>
              <a:ext uri="{FF2B5EF4-FFF2-40B4-BE49-F238E27FC236}">
                <a16:creationId xmlns:a16="http://schemas.microsoft.com/office/drawing/2014/main" id="{EF75BD48-3209-41B0-9570-FEBD42C83243}"/>
              </a:ext>
            </a:extLst>
          </p:cNvPr>
          <p:cNvSpPr>
            <a:spLocks noGrp="1"/>
          </p:cNvSpPr>
          <p:nvPr userDrawn="1">
            <p:ph type="pic" sz="quarter" idx="47" hasCustomPrompt="1"/>
          </p:nvPr>
        </p:nvSpPr>
        <p:spPr>
          <a:xfrm>
            <a:off x="4316727" y="1986915"/>
            <a:ext cx="502920" cy="365760"/>
          </a:xfrm>
        </p:spPr>
        <p:txBody>
          <a:bodyPr anchor="ctr" anchorCtr="0"/>
          <a:lstStyle>
            <a:lvl1pPr algn="ctr">
              <a:defRPr sz="1100"/>
            </a:lvl1pPr>
          </a:lstStyle>
          <a:p>
            <a:r>
              <a:rPr lang="en-US" dirty="0"/>
              <a:t>Logo</a:t>
            </a:r>
          </a:p>
        </p:txBody>
      </p:sp>
      <p:sp>
        <p:nvSpPr>
          <p:cNvPr id="205" name="Picture Placeholder 13">
            <a:extLst>
              <a:ext uri="{FF2B5EF4-FFF2-40B4-BE49-F238E27FC236}">
                <a16:creationId xmlns:a16="http://schemas.microsoft.com/office/drawing/2014/main" id="{DB50F516-5913-4E52-84B8-8EDA81F06D7F}"/>
              </a:ext>
            </a:extLst>
          </p:cNvPr>
          <p:cNvSpPr>
            <a:spLocks noGrp="1"/>
          </p:cNvSpPr>
          <p:nvPr userDrawn="1">
            <p:ph type="pic" sz="quarter" idx="48" hasCustomPrompt="1"/>
          </p:nvPr>
        </p:nvSpPr>
        <p:spPr>
          <a:xfrm>
            <a:off x="4868088" y="1986915"/>
            <a:ext cx="502920" cy="365760"/>
          </a:xfrm>
        </p:spPr>
        <p:txBody>
          <a:bodyPr anchor="ctr" anchorCtr="0"/>
          <a:lstStyle>
            <a:lvl1pPr algn="ctr">
              <a:defRPr sz="1100"/>
            </a:lvl1pPr>
          </a:lstStyle>
          <a:p>
            <a:r>
              <a:rPr lang="en-US" dirty="0"/>
              <a:t>Logo</a:t>
            </a:r>
          </a:p>
        </p:txBody>
      </p:sp>
      <p:sp>
        <p:nvSpPr>
          <p:cNvPr id="206" name="Picture Placeholder 13">
            <a:extLst>
              <a:ext uri="{FF2B5EF4-FFF2-40B4-BE49-F238E27FC236}">
                <a16:creationId xmlns:a16="http://schemas.microsoft.com/office/drawing/2014/main" id="{7DDF3471-5044-4AA7-AE51-E7A57C670D28}"/>
              </a:ext>
            </a:extLst>
          </p:cNvPr>
          <p:cNvSpPr>
            <a:spLocks noGrp="1"/>
          </p:cNvSpPr>
          <p:nvPr userDrawn="1">
            <p:ph type="pic" sz="quarter" idx="49" hasCustomPrompt="1"/>
          </p:nvPr>
        </p:nvSpPr>
        <p:spPr>
          <a:xfrm>
            <a:off x="5419449" y="1986915"/>
            <a:ext cx="502920" cy="365760"/>
          </a:xfrm>
        </p:spPr>
        <p:txBody>
          <a:bodyPr anchor="ctr" anchorCtr="0"/>
          <a:lstStyle>
            <a:lvl1pPr algn="ctr">
              <a:defRPr sz="1100"/>
            </a:lvl1pPr>
          </a:lstStyle>
          <a:p>
            <a:r>
              <a:rPr lang="en-US" dirty="0"/>
              <a:t>Logo</a:t>
            </a:r>
          </a:p>
        </p:txBody>
      </p:sp>
      <p:sp>
        <p:nvSpPr>
          <p:cNvPr id="207" name="Picture Placeholder 13">
            <a:extLst>
              <a:ext uri="{FF2B5EF4-FFF2-40B4-BE49-F238E27FC236}">
                <a16:creationId xmlns:a16="http://schemas.microsoft.com/office/drawing/2014/main" id="{BFBBB871-CEC5-4B7E-A0EA-BC03FEEFA436}"/>
              </a:ext>
            </a:extLst>
          </p:cNvPr>
          <p:cNvSpPr>
            <a:spLocks noGrp="1"/>
          </p:cNvSpPr>
          <p:nvPr userDrawn="1">
            <p:ph type="pic" sz="quarter" idx="50" hasCustomPrompt="1"/>
          </p:nvPr>
        </p:nvSpPr>
        <p:spPr>
          <a:xfrm>
            <a:off x="5970810" y="1986915"/>
            <a:ext cx="502920" cy="365760"/>
          </a:xfrm>
        </p:spPr>
        <p:txBody>
          <a:bodyPr anchor="ctr" anchorCtr="0"/>
          <a:lstStyle>
            <a:lvl1pPr algn="ctr">
              <a:defRPr sz="1100"/>
            </a:lvl1pPr>
          </a:lstStyle>
          <a:p>
            <a:r>
              <a:rPr lang="en-US" dirty="0"/>
              <a:t>Logo</a:t>
            </a:r>
          </a:p>
        </p:txBody>
      </p:sp>
      <p:sp>
        <p:nvSpPr>
          <p:cNvPr id="208" name="Picture Placeholder 13">
            <a:extLst>
              <a:ext uri="{FF2B5EF4-FFF2-40B4-BE49-F238E27FC236}">
                <a16:creationId xmlns:a16="http://schemas.microsoft.com/office/drawing/2014/main" id="{EFDB56ED-2A95-4104-BEA7-5160189FEB36}"/>
              </a:ext>
            </a:extLst>
          </p:cNvPr>
          <p:cNvSpPr>
            <a:spLocks noGrp="1"/>
          </p:cNvSpPr>
          <p:nvPr userDrawn="1">
            <p:ph type="pic" sz="quarter" idx="51" hasCustomPrompt="1"/>
          </p:nvPr>
        </p:nvSpPr>
        <p:spPr>
          <a:xfrm>
            <a:off x="6522171" y="1986915"/>
            <a:ext cx="502920" cy="365760"/>
          </a:xfrm>
        </p:spPr>
        <p:txBody>
          <a:bodyPr anchor="ctr" anchorCtr="0"/>
          <a:lstStyle>
            <a:lvl1pPr algn="ctr">
              <a:defRPr sz="1100"/>
            </a:lvl1pPr>
          </a:lstStyle>
          <a:p>
            <a:r>
              <a:rPr lang="en-US" dirty="0"/>
              <a:t>Logo</a:t>
            </a:r>
          </a:p>
        </p:txBody>
      </p:sp>
      <p:sp>
        <p:nvSpPr>
          <p:cNvPr id="209" name="Picture Placeholder 13">
            <a:extLst>
              <a:ext uri="{FF2B5EF4-FFF2-40B4-BE49-F238E27FC236}">
                <a16:creationId xmlns:a16="http://schemas.microsoft.com/office/drawing/2014/main" id="{81D5BAAB-FF0C-439C-B5BC-3E055A7F8898}"/>
              </a:ext>
            </a:extLst>
          </p:cNvPr>
          <p:cNvSpPr>
            <a:spLocks noGrp="1"/>
          </p:cNvSpPr>
          <p:nvPr userDrawn="1">
            <p:ph type="pic" sz="quarter" idx="52" hasCustomPrompt="1"/>
          </p:nvPr>
        </p:nvSpPr>
        <p:spPr>
          <a:xfrm>
            <a:off x="7073532" y="1986915"/>
            <a:ext cx="502920" cy="365760"/>
          </a:xfrm>
        </p:spPr>
        <p:txBody>
          <a:bodyPr anchor="ctr" anchorCtr="0"/>
          <a:lstStyle>
            <a:lvl1pPr algn="ctr">
              <a:defRPr sz="1100"/>
            </a:lvl1pPr>
          </a:lstStyle>
          <a:p>
            <a:r>
              <a:rPr lang="en-US" dirty="0"/>
              <a:t>Logo</a:t>
            </a:r>
          </a:p>
        </p:txBody>
      </p:sp>
      <p:sp>
        <p:nvSpPr>
          <p:cNvPr id="210" name="Picture Placeholder 13">
            <a:extLst>
              <a:ext uri="{FF2B5EF4-FFF2-40B4-BE49-F238E27FC236}">
                <a16:creationId xmlns:a16="http://schemas.microsoft.com/office/drawing/2014/main" id="{67F73FB0-5187-43ED-A7B5-080F5780BF60}"/>
              </a:ext>
            </a:extLst>
          </p:cNvPr>
          <p:cNvSpPr>
            <a:spLocks noGrp="1"/>
          </p:cNvSpPr>
          <p:nvPr userDrawn="1">
            <p:ph type="pic" sz="quarter" idx="53" hasCustomPrompt="1"/>
          </p:nvPr>
        </p:nvSpPr>
        <p:spPr>
          <a:xfrm>
            <a:off x="7624893" y="1986915"/>
            <a:ext cx="502920" cy="365760"/>
          </a:xfrm>
        </p:spPr>
        <p:txBody>
          <a:bodyPr anchor="ctr" anchorCtr="0"/>
          <a:lstStyle>
            <a:lvl1pPr algn="ctr">
              <a:defRPr sz="1100"/>
            </a:lvl1pPr>
          </a:lstStyle>
          <a:p>
            <a:r>
              <a:rPr lang="en-US" dirty="0"/>
              <a:t>Logo</a:t>
            </a:r>
          </a:p>
        </p:txBody>
      </p:sp>
      <p:sp>
        <p:nvSpPr>
          <p:cNvPr id="211" name="Picture Placeholder 13">
            <a:extLst>
              <a:ext uri="{FF2B5EF4-FFF2-40B4-BE49-F238E27FC236}">
                <a16:creationId xmlns:a16="http://schemas.microsoft.com/office/drawing/2014/main" id="{F563B815-AA7A-4F5A-A02F-DDE614EECAA9}"/>
              </a:ext>
            </a:extLst>
          </p:cNvPr>
          <p:cNvSpPr>
            <a:spLocks noGrp="1"/>
          </p:cNvSpPr>
          <p:nvPr userDrawn="1">
            <p:ph type="pic" sz="quarter" idx="54" hasCustomPrompt="1"/>
          </p:nvPr>
        </p:nvSpPr>
        <p:spPr>
          <a:xfrm>
            <a:off x="8176260" y="1986915"/>
            <a:ext cx="502920" cy="365760"/>
          </a:xfrm>
        </p:spPr>
        <p:txBody>
          <a:bodyPr anchor="ctr" anchorCtr="0"/>
          <a:lstStyle>
            <a:lvl1pPr algn="ctr">
              <a:defRPr sz="1100"/>
            </a:lvl1pPr>
          </a:lstStyle>
          <a:p>
            <a:r>
              <a:rPr lang="en-US" dirty="0"/>
              <a:t>Logo</a:t>
            </a:r>
          </a:p>
        </p:txBody>
      </p:sp>
      <p:sp>
        <p:nvSpPr>
          <p:cNvPr id="212" name="Picture Placeholder 13">
            <a:extLst>
              <a:ext uri="{FF2B5EF4-FFF2-40B4-BE49-F238E27FC236}">
                <a16:creationId xmlns:a16="http://schemas.microsoft.com/office/drawing/2014/main" id="{29461A8A-EEA4-48D8-B21F-8F9A21840B20}"/>
              </a:ext>
            </a:extLst>
          </p:cNvPr>
          <p:cNvSpPr>
            <a:spLocks noGrp="1"/>
          </p:cNvSpPr>
          <p:nvPr userDrawn="1">
            <p:ph type="pic" sz="quarter" idx="55" hasCustomPrompt="1"/>
          </p:nvPr>
        </p:nvSpPr>
        <p:spPr>
          <a:xfrm>
            <a:off x="457200" y="2411729"/>
            <a:ext cx="502920" cy="365760"/>
          </a:xfrm>
        </p:spPr>
        <p:txBody>
          <a:bodyPr anchor="ctr" anchorCtr="0"/>
          <a:lstStyle>
            <a:lvl1pPr algn="ctr">
              <a:defRPr sz="1100"/>
            </a:lvl1pPr>
          </a:lstStyle>
          <a:p>
            <a:r>
              <a:rPr lang="en-US" dirty="0"/>
              <a:t>Logo</a:t>
            </a:r>
          </a:p>
        </p:txBody>
      </p:sp>
      <p:sp>
        <p:nvSpPr>
          <p:cNvPr id="213" name="Picture Placeholder 13">
            <a:extLst>
              <a:ext uri="{FF2B5EF4-FFF2-40B4-BE49-F238E27FC236}">
                <a16:creationId xmlns:a16="http://schemas.microsoft.com/office/drawing/2014/main" id="{59A94993-99CC-4D81-99F8-D81236D230A3}"/>
              </a:ext>
            </a:extLst>
          </p:cNvPr>
          <p:cNvSpPr>
            <a:spLocks noGrp="1"/>
          </p:cNvSpPr>
          <p:nvPr userDrawn="1">
            <p:ph type="pic" sz="quarter" idx="56" hasCustomPrompt="1"/>
          </p:nvPr>
        </p:nvSpPr>
        <p:spPr>
          <a:xfrm>
            <a:off x="1008561" y="2411729"/>
            <a:ext cx="502920" cy="365760"/>
          </a:xfrm>
        </p:spPr>
        <p:txBody>
          <a:bodyPr anchor="ctr" anchorCtr="0"/>
          <a:lstStyle>
            <a:lvl1pPr algn="ctr">
              <a:defRPr sz="1100"/>
            </a:lvl1pPr>
          </a:lstStyle>
          <a:p>
            <a:r>
              <a:rPr lang="en-US" dirty="0"/>
              <a:t>Logo</a:t>
            </a:r>
          </a:p>
        </p:txBody>
      </p:sp>
      <p:sp>
        <p:nvSpPr>
          <p:cNvPr id="214" name="Picture Placeholder 13">
            <a:extLst>
              <a:ext uri="{FF2B5EF4-FFF2-40B4-BE49-F238E27FC236}">
                <a16:creationId xmlns:a16="http://schemas.microsoft.com/office/drawing/2014/main" id="{33901782-D30B-4980-8B08-A710C87C60B1}"/>
              </a:ext>
            </a:extLst>
          </p:cNvPr>
          <p:cNvSpPr>
            <a:spLocks noGrp="1"/>
          </p:cNvSpPr>
          <p:nvPr userDrawn="1">
            <p:ph type="pic" sz="quarter" idx="57" hasCustomPrompt="1"/>
          </p:nvPr>
        </p:nvSpPr>
        <p:spPr>
          <a:xfrm>
            <a:off x="1559922" y="2411729"/>
            <a:ext cx="502920" cy="365760"/>
          </a:xfrm>
        </p:spPr>
        <p:txBody>
          <a:bodyPr anchor="ctr" anchorCtr="0"/>
          <a:lstStyle>
            <a:lvl1pPr algn="ctr">
              <a:defRPr sz="1100"/>
            </a:lvl1pPr>
          </a:lstStyle>
          <a:p>
            <a:r>
              <a:rPr lang="en-US" dirty="0"/>
              <a:t>Logo</a:t>
            </a:r>
          </a:p>
        </p:txBody>
      </p:sp>
      <p:sp>
        <p:nvSpPr>
          <p:cNvPr id="215" name="Picture Placeholder 13">
            <a:extLst>
              <a:ext uri="{FF2B5EF4-FFF2-40B4-BE49-F238E27FC236}">
                <a16:creationId xmlns:a16="http://schemas.microsoft.com/office/drawing/2014/main" id="{339DE5F5-E598-4330-92D2-42B5C8162852}"/>
              </a:ext>
            </a:extLst>
          </p:cNvPr>
          <p:cNvSpPr>
            <a:spLocks noGrp="1"/>
          </p:cNvSpPr>
          <p:nvPr userDrawn="1">
            <p:ph type="pic" sz="quarter" idx="58" hasCustomPrompt="1"/>
          </p:nvPr>
        </p:nvSpPr>
        <p:spPr>
          <a:xfrm>
            <a:off x="2111283" y="2411729"/>
            <a:ext cx="502920" cy="365760"/>
          </a:xfrm>
        </p:spPr>
        <p:txBody>
          <a:bodyPr anchor="ctr" anchorCtr="0"/>
          <a:lstStyle>
            <a:lvl1pPr algn="ctr">
              <a:defRPr sz="1100"/>
            </a:lvl1pPr>
          </a:lstStyle>
          <a:p>
            <a:r>
              <a:rPr lang="en-US" dirty="0"/>
              <a:t>Logo</a:t>
            </a:r>
          </a:p>
        </p:txBody>
      </p:sp>
      <p:sp>
        <p:nvSpPr>
          <p:cNvPr id="216" name="Picture Placeholder 13">
            <a:extLst>
              <a:ext uri="{FF2B5EF4-FFF2-40B4-BE49-F238E27FC236}">
                <a16:creationId xmlns:a16="http://schemas.microsoft.com/office/drawing/2014/main" id="{E701D6DE-C212-4FAB-872B-6124482E530D}"/>
              </a:ext>
            </a:extLst>
          </p:cNvPr>
          <p:cNvSpPr>
            <a:spLocks noGrp="1"/>
          </p:cNvSpPr>
          <p:nvPr userDrawn="1">
            <p:ph type="pic" sz="quarter" idx="59" hasCustomPrompt="1"/>
          </p:nvPr>
        </p:nvSpPr>
        <p:spPr>
          <a:xfrm>
            <a:off x="2662644" y="2411729"/>
            <a:ext cx="502920" cy="365760"/>
          </a:xfrm>
        </p:spPr>
        <p:txBody>
          <a:bodyPr anchor="ctr" anchorCtr="0"/>
          <a:lstStyle>
            <a:lvl1pPr algn="ctr">
              <a:defRPr sz="1100"/>
            </a:lvl1pPr>
          </a:lstStyle>
          <a:p>
            <a:r>
              <a:rPr lang="en-US" dirty="0"/>
              <a:t>Logo</a:t>
            </a:r>
          </a:p>
        </p:txBody>
      </p:sp>
      <p:sp>
        <p:nvSpPr>
          <p:cNvPr id="217" name="Picture Placeholder 13">
            <a:extLst>
              <a:ext uri="{FF2B5EF4-FFF2-40B4-BE49-F238E27FC236}">
                <a16:creationId xmlns:a16="http://schemas.microsoft.com/office/drawing/2014/main" id="{ABE2DBD2-6C50-4FD7-A390-EB2E3EE943F3}"/>
              </a:ext>
            </a:extLst>
          </p:cNvPr>
          <p:cNvSpPr>
            <a:spLocks noGrp="1"/>
          </p:cNvSpPr>
          <p:nvPr userDrawn="1">
            <p:ph type="pic" sz="quarter" idx="60" hasCustomPrompt="1"/>
          </p:nvPr>
        </p:nvSpPr>
        <p:spPr>
          <a:xfrm>
            <a:off x="3214005" y="2411729"/>
            <a:ext cx="502920" cy="365760"/>
          </a:xfrm>
        </p:spPr>
        <p:txBody>
          <a:bodyPr anchor="ctr" anchorCtr="0"/>
          <a:lstStyle>
            <a:lvl1pPr algn="ctr">
              <a:defRPr sz="1100"/>
            </a:lvl1pPr>
          </a:lstStyle>
          <a:p>
            <a:r>
              <a:rPr lang="en-US" dirty="0"/>
              <a:t>Logo</a:t>
            </a:r>
          </a:p>
        </p:txBody>
      </p:sp>
      <p:sp>
        <p:nvSpPr>
          <p:cNvPr id="218" name="Picture Placeholder 13">
            <a:extLst>
              <a:ext uri="{FF2B5EF4-FFF2-40B4-BE49-F238E27FC236}">
                <a16:creationId xmlns:a16="http://schemas.microsoft.com/office/drawing/2014/main" id="{17509DCF-B00B-4571-9E65-C6ECDA6849BF}"/>
              </a:ext>
            </a:extLst>
          </p:cNvPr>
          <p:cNvSpPr>
            <a:spLocks noGrp="1"/>
          </p:cNvSpPr>
          <p:nvPr userDrawn="1">
            <p:ph type="pic" sz="quarter" idx="61" hasCustomPrompt="1"/>
          </p:nvPr>
        </p:nvSpPr>
        <p:spPr>
          <a:xfrm>
            <a:off x="3765366" y="2411729"/>
            <a:ext cx="502920" cy="365760"/>
          </a:xfrm>
        </p:spPr>
        <p:txBody>
          <a:bodyPr anchor="ctr" anchorCtr="0"/>
          <a:lstStyle>
            <a:lvl1pPr algn="ctr">
              <a:defRPr sz="1100"/>
            </a:lvl1pPr>
          </a:lstStyle>
          <a:p>
            <a:r>
              <a:rPr lang="en-US" dirty="0"/>
              <a:t>Logo</a:t>
            </a:r>
          </a:p>
        </p:txBody>
      </p:sp>
      <p:sp>
        <p:nvSpPr>
          <p:cNvPr id="219" name="Picture Placeholder 13">
            <a:extLst>
              <a:ext uri="{FF2B5EF4-FFF2-40B4-BE49-F238E27FC236}">
                <a16:creationId xmlns:a16="http://schemas.microsoft.com/office/drawing/2014/main" id="{C97475A5-A517-454B-AFBC-A957C5185A41}"/>
              </a:ext>
            </a:extLst>
          </p:cNvPr>
          <p:cNvSpPr>
            <a:spLocks noGrp="1"/>
          </p:cNvSpPr>
          <p:nvPr userDrawn="1">
            <p:ph type="pic" sz="quarter" idx="62" hasCustomPrompt="1"/>
          </p:nvPr>
        </p:nvSpPr>
        <p:spPr>
          <a:xfrm>
            <a:off x="4316727" y="2411729"/>
            <a:ext cx="502920" cy="365760"/>
          </a:xfrm>
        </p:spPr>
        <p:txBody>
          <a:bodyPr anchor="ctr" anchorCtr="0"/>
          <a:lstStyle>
            <a:lvl1pPr algn="ctr">
              <a:defRPr sz="1100"/>
            </a:lvl1pPr>
          </a:lstStyle>
          <a:p>
            <a:r>
              <a:rPr lang="en-US" dirty="0"/>
              <a:t>Logo</a:t>
            </a:r>
          </a:p>
        </p:txBody>
      </p:sp>
      <p:sp>
        <p:nvSpPr>
          <p:cNvPr id="220" name="Picture Placeholder 13">
            <a:extLst>
              <a:ext uri="{FF2B5EF4-FFF2-40B4-BE49-F238E27FC236}">
                <a16:creationId xmlns:a16="http://schemas.microsoft.com/office/drawing/2014/main" id="{A0AF97F0-B249-42BD-B331-53715BCEE7E9}"/>
              </a:ext>
            </a:extLst>
          </p:cNvPr>
          <p:cNvSpPr>
            <a:spLocks noGrp="1"/>
          </p:cNvSpPr>
          <p:nvPr userDrawn="1">
            <p:ph type="pic" sz="quarter" idx="63" hasCustomPrompt="1"/>
          </p:nvPr>
        </p:nvSpPr>
        <p:spPr>
          <a:xfrm>
            <a:off x="4868088" y="2411729"/>
            <a:ext cx="502920" cy="365760"/>
          </a:xfrm>
        </p:spPr>
        <p:txBody>
          <a:bodyPr anchor="ctr" anchorCtr="0"/>
          <a:lstStyle>
            <a:lvl1pPr algn="ctr">
              <a:defRPr sz="1100"/>
            </a:lvl1pPr>
          </a:lstStyle>
          <a:p>
            <a:r>
              <a:rPr lang="en-US" dirty="0"/>
              <a:t>Logo</a:t>
            </a:r>
          </a:p>
        </p:txBody>
      </p:sp>
      <p:sp>
        <p:nvSpPr>
          <p:cNvPr id="221" name="Picture Placeholder 13">
            <a:extLst>
              <a:ext uri="{FF2B5EF4-FFF2-40B4-BE49-F238E27FC236}">
                <a16:creationId xmlns:a16="http://schemas.microsoft.com/office/drawing/2014/main" id="{F711CF20-444C-48CB-A5E5-5A119893F534}"/>
              </a:ext>
            </a:extLst>
          </p:cNvPr>
          <p:cNvSpPr>
            <a:spLocks noGrp="1"/>
          </p:cNvSpPr>
          <p:nvPr userDrawn="1">
            <p:ph type="pic" sz="quarter" idx="64" hasCustomPrompt="1"/>
          </p:nvPr>
        </p:nvSpPr>
        <p:spPr>
          <a:xfrm>
            <a:off x="5419449" y="2411729"/>
            <a:ext cx="502920" cy="365760"/>
          </a:xfrm>
        </p:spPr>
        <p:txBody>
          <a:bodyPr anchor="ctr" anchorCtr="0"/>
          <a:lstStyle>
            <a:lvl1pPr algn="ctr">
              <a:defRPr sz="1100"/>
            </a:lvl1pPr>
          </a:lstStyle>
          <a:p>
            <a:r>
              <a:rPr lang="en-US" dirty="0"/>
              <a:t>Logo</a:t>
            </a:r>
          </a:p>
        </p:txBody>
      </p:sp>
      <p:sp>
        <p:nvSpPr>
          <p:cNvPr id="222" name="Picture Placeholder 13">
            <a:extLst>
              <a:ext uri="{FF2B5EF4-FFF2-40B4-BE49-F238E27FC236}">
                <a16:creationId xmlns:a16="http://schemas.microsoft.com/office/drawing/2014/main" id="{167FCAA0-C30F-4695-8833-EAA3E1F02161}"/>
              </a:ext>
            </a:extLst>
          </p:cNvPr>
          <p:cNvSpPr>
            <a:spLocks noGrp="1"/>
          </p:cNvSpPr>
          <p:nvPr userDrawn="1">
            <p:ph type="pic" sz="quarter" idx="65" hasCustomPrompt="1"/>
          </p:nvPr>
        </p:nvSpPr>
        <p:spPr>
          <a:xfrm>
            <a:off x="5970810" y="2411729"/>
            <a:ext cx="502920" cy="365760"/>
          </a:xfrm>
        </p:spPr>
        <p:txBody>
          <a:bodyPr anchor="ctr" anchorCtr="0"/>
          <a:lstStyle>
            <a:lvl1pPr algn="ctr">
              <a:defRPr sz="1100"/>
            </a:lvl1pPr>
          </a:lstStyle>
          <a:p>
            <a:r>
              <a:rPr lang="en-US" dirty="0"/>
              <a:t>Logo</a:t>
            </a:r>
          </a:p>
        </p:txBody>
      </p:sp>
      <p:sp>
        <p:nvSpPr>
          <p:cNvPr id="223" name="Picture Placeholder 13">
            <a:extLst>
              <a:ext uri="{FF2B5EF4-FFF2-40B4-BE49-F238E27FC236}">
                <a16:creationId xmlns:a16="http://schemas.microsoft.com/office/drawing/2014/main" id="{C055536E-B510-493F-8EEA-76529C75C1EB}"/>
              </a:ext>
            </a:extLst>
          </p:cNvPr>
          <p:cNvSpPr>
            <a:spLocks noGrp="1"/>
          </p:cNvSpPr>
          <p:nvPr userDrawn="1">
            <p:ph type="pic" sz="quarter" idx="66" hasCustomPrompt="1"/>
          </p:nvPr>
        </p:nvSpPr>
        <p:spPr>
          <a:xfrm>
            <a:off x="6522171" y="2411729"/>
            <a:ext cx="502920" cy="365760"/>
          </a:xfrm>
        </p:spPr>
        <p:txBody>
          <a:bodyPr anchor="ctr" anchorCtr="0"/>
          <a:lstStyle>
            <a:lvl1pPr algn="ctr">
              <a:defRPr sz="1100"/>
            </a:lvl1pPr>
          </a:lstStyle>
          <a:p>
            <a:r>
              <a:rPr lang="en-US" dirty="0"/>
              <a:t>Logo</a:t>
            </a:r>
          </a:p>
        </p:txBody>
      </p:sp>
      <p:sp>
        <p:nvSpPr>
          <p:cNvPr id="224" name="Picture Placeholder 13">
            <a:extLst>
              <a:ext uri="{FF2B5EF4-FFF2-40B4-BE49-F238E27FC236}">
                <a16:creationId xmlns:a16="http://schemas.microsoft.com/office/drawing/2014/main" id="{10E09C48-9713-48FF-815C-D428CA6CD81C}"/>
              </a:ext>
            </a:extLst>
          </p:cNvPr>
          <p:cNvSpPr>
            <a:spLocks noGrp="1"/>
          </p:cNvSpPr>
          <p:nvPr userDrawn="1">
            <p:ph type="pic" sz="quarter" idx="67" hasCustomPrompt="1"/>
          </p:nvPr>
        </p:nvSpPr>
        <p:spPr>
          <a:xfrm>
            <a:off x="7073532" y="2411729"/>
            <a:ext cx="502920" cy="365760"/>
          </a:xfrm>
        </p:spPr>
        <p:txBody>
          <a:bodyPr anchor="ctr" anchorCtr="0"/>
          <a:lstStyle>
            <a:lvl1pPr algn="ctr">
              <a:defRPr sz="1100"/>
            </a:lvl1pPr>
          </a:lstStyle>
          <a:p>
            <a:r>
              <a:rPr lang="en-US" dirty="0"/>
              <a:t>Logo</a:t>
            </a:r>
          </a:p>
        </p:txBody>
      </p:sp>
      <p:sp>
        <p:nvSpPr>
          <p:cNvPr id="225" name="Picture Placeholder 13">
            <a:extLst>
              <a:ext uri="{FF2B5EF4-FFF2-40B4-BE49-F238E27FC236}">
                <a16:creationId xmlns:a16="http://schemas.microsoft.com/office/drawing/2014/main" id="{18F9E3BB-984A-4860-BECA-63E0D93BA468}"/>
              </a:ext>
            </a:extLst>
          </p:cNvPr>
          <p:cNvSpPr>
            <a:spLocks noGrp="1"/>
          </p:cNvSpPr>
          <p:nvPr userDrawn="1">
            <p:ph type="pic" sz="quarter" idx="68" hasCustomPrompt="1"/>
          </p:nvPr>
        </p:nvSpPr>
        <p:spPr>
          <a:xfrm>
            <a:off x="7624893" y="2411729"/>
            <a:ext cx="502920" cy="365760"/>
          </a:xfrm>
        </p:spPr>
        <p:txBody>
          <a:bodyPr anchor="ctr" anchorCtr="0"/>
          <a:lstStyle>
            <a:lvl1pPr algn="ctr">
              <a:defRPr sz="1100"/>
            </a:lvl1pPr>
          </a:lstStyle>
          <a:p>
            <a:r>
              <a:rPr lang="en-US" dirty="0"/>
              <a:t>Logo</a:t>
            </a:r>
          </a:p>
        </p:txBody>
      </p:sp>
      <p:sp>
        <p:nvSpPr>
          <p:cNvPr id="226" name="Picture Placeholder 13">
            <a:extLst>
              <a:ext uri="{FF2B5EF4-FFF2-40B4-BE49-F238E27FC236}">
                <a16:creationId xmlns:a16="http://schemas.microsoft.com/office/drawing/2014/main" id="{E7265CA2-A490-4C0A-B9DC-17B57F32578D}"/>
              </a:ext>
            </a:extLst>
          </p:cNvPr>
          <p:cNvSpPr>
            <a:spLocks noGrp="1"/>
          </p:cNvSpPr>
          <p:nvPr userDrawn="1">
            <p:ph type="pic" sz="quarter" idx="69" hasCustomPrompt="1"/>
          </p:nvPr>
        </p:nvSpPr>
        <p:spPr>
          <a:xfrm>
            <a:off x="8176260" y="2411729"/>
            <a:ext cx="502920" cy="365760"/>
          </a:xfrm>
        </p:spPr>
        <p:txBody>
          <a:bodyPr anchor="ctr" anchorCtr="0"/>
          <a:lstStyle>
            <a:lvl1pPr algn="ctr">
              <a:defRPr sz="1100"/>
            </a:lvl1pPr>
          </a:lstStyle>
          <a:p>
            <a:r>
              <a:rPr lang="en-US" dirty="0"/>
              <a:t>Logo</a:t>
            </a:r>
          </a:p>
        </p:txBody>
      </p:sp>
      <p:sp>
        <p:nvSpPr>
          <p:cNvPr id="227" name="Picture Placeholder 13">
            <a:extLst>
              <a:ext uri="{FF2B5EF4-FFF2-40B4-BE49-F238E27FC236}">
                <a16:creationId xmlns:a16="http://schemas.microsoft.com/office/drawing/2014/main" id="{A66B8B0E-4601-4410-9326-D520A19812E9}"/>
              </a:ext>
            </a:extLst>
          </p:cNvPr>
          <p:cNvSpPr>
            <a:spLocks noGrp="1"/>
          </p:cNvSpPr>
          <p:nvPr userDrawn="1">
            <p:ph type="pic" sz="quarter" idx="70" hasCustomPrompt="1"/>
          </p:nvPr>
        </p:nvSpPr>
        <p:spPr>
          <a:xfrm>
            <a:off x="457200" y="2840006"/>
            <a:ext cx="502920" cy="365760"/>
          </a:xfrm>
        </p:spPr>
        <p:txBody>
          <a:bodyPr anchor="ctr" anchorCtr="0"/>
          <a:lstStyle>
            <a:lvl1pPr algn="ctr">
              <a:defRPr sz="1100"/>
            </a:lvl1pPr>
          </a:lstStyle>
          <a:p>
            <a:r>
              <a:rPr lang="en-US" dirty="0"/>
              <a:t>Logo</a:t>
            </a:r>
          </a:p>
        </p:txBody>
      </p:sp>
      <p:sp>
        <p:nvSpPr>
          <p:cNvPr id="228" name="Picture Placeholder 13">
            <a:extLst>
              <a:ext uri="{FF2B5EF4-FFF2-40B4-BE49-F238E27FC236}">
                <a16:creationId xmlns:a16="http://schemas.microsoft.com/office/drawing/2014/main" id="{B00E29B6-D480-46DF-8B67-96E86B0557EB}"/>
              </a:ext>
            </a:extLst>
          </p:cNvPr>
          <p:cNvSpPr>
            <a:spLocks noGrp="1"/>
          </p:cNvSpPr>
          <p:nvPr userDrawn="1">
            <p:ph type="pic" sz="quarter" idx="71" hasCustomPrompt="1"/>
          </p:nvPr>
        </p:nvSpPr>
        <p:spPr>
          <a:xfrm>
            <a:off x="1008561" y="2840006"/>
            <a:ext cx="502920" cy="365760"/>
          </a:xfrm>
        </p:spPr>
        <p:txBody>
          <a:bodyPr anchor="ctr" anchorCtr="0"/>
          <a:lstStyle>
            <a:lvl1pPr algn="ctr">
              <a:defRPr sz="1100"/>
            </a:lvl1pPr>
          </a:lstStyle>
          <a:p>
            <a:r>
              <a:rPr lang="en-US" dirty="0"/>
              <a:t>Logo</a:t>
            </a:r>
          </a:p>
        </p:txBody>
      </p:sp>
      <p:sp>
        <p:nvSpPr>
          <p:cNvPr id="229" name="Picture Placeholder 13">
            <a:extLst>
              <a:ext uri="{FF2B5EF4-FFF2-40B4-BE49-F238E27FC236}">
                <a16:creationId xmlns:a16="http://schemas.microsoft.com/office/drawing/2014/main" id="{69A61001-A3E5-4482-9BD2-DE5FED32466F}"/>
              </a:ext>
            </a:extLst>
          </p:cNvPr>
          <p:cNvSpPr>
            <a:spLocks noGrp="1"/>
          </p:cNvSpPr>
          <p:nvPr userDrawn="1">
            <p:ph type="pic" sz="quarter" idx="72" hasCustomPrompt="1"/>
          </p:nvPr>
        </p:nvSpPr>
        <p:spPr>
          <a:xfrm>
            <a:off x="1559922" y="2840006"/>
            <a:ext cx="502920" cy="365760"/>
          </a:xfrm>
        </p:spPr>
        <p:txBody>
          <a:bodyPr anchor="ctr" anchorCtr="0"/>
          <a:lstStyle>
            <a:lvl1pPr algn="ctr">
              <a:defRPr sz="1100"/>
            </a:lvl1pPr>
          </a:lstStyle>
          <a:p>
            <a:r>
              <a:rPr lang="en-US" dirty="0"/>
              <a:t>Logo</a:t>
            </a:r>
          </a:p>
        </p:txBody>
      </p:sp>
      <p:sp>
        <p:nvSpPr>
          <p:cNvPr id="230" name="Picture Placeholder 13">
            <a:extLst>
              <a:ext uri="{FF2B5EF4-FFF2-40B4-BE49-F238E27FC236}">
                <a16:creationId xmlns:a16="http://schemas.microsoft.com/office/drawing/2014/main" id="{7DCD2465-423B-4862-840F-F51AF09FC3B5}"/>
              </a:ext>
            </a:extLst>
          </p:cNvPr>
          <p:cNvSpPr>
            <a:spLocks noGrp="1"/>
          </p:cNvSpPr>
          <p:nvPr userDrawn="1">
            <p:ph type="pic" sz="quarter" idx="73" hasCustomPrompt="1"/>
          </p:nvPr>
        </p:nvSpPr>
        <p:spPr>
          <a:xfrm>
            <a:off x="2111283" y="2840006"/>
            <a:ext cx="502920" cy="365760"/>
          </a:xfrm>
        </p:spPr>
        <p:txBody>
          <a:bodyPr anchor="ctr" anchorCtr="0"/>
          <a:lstStyle>
            <a:lvl1pPr algn="ctr">
              <a:defRPr sz="1100"/>
            </a:lvl1pPr>
          </a:lstStyle>
          <a:p>
            <a:r>
              <a:rPr lang="en-US" dirty="0"/>
              <a:t>Logo</a:t>
            </a:r>
          </a:p>
        </p:txBody>
      </p:sp>
      <p:sp>
        <p:nvSpPr>
          <p:cNvPr id="231" name="Picture Placeholder 13">
            <a:extLst>
              <a:ext uri="{FF2B5EF4-FFF2-40B4-BE49-F238E27FC236}">
                <a16:creationId xmlns:a16="http://schemas.microsoft.com/office/drawing/2014/main" id="{0BBBE2EC-D07A-4AEA-8399-804FD006767C}"/>
              </a:ext>
            </a:extLst>
          </p:cNvPr>
          <p:cNvSpPr>
            <a:spLocks noGrp="1"/>
          </p:cNvSpPr>
          <p:nvPr userDrawn="1">
            <p:ph type="pic" sz="quarter" idx="74" hasCustomPrompt="1"/>
          </p:nvPr>
        </p:nvSpPr>
        <p:spPr>
          <a:xfrm>
            <a:off x="2662644" y="2840006"/>
            <a:ext cx="502920" cy="365760"/>
          </a:xfrm>
        </p:spPr>
        <p:txBody>
          <a:bodyPr anchor="ctr" anchorCtr="0"/>
          <a:lstStyle>
            <a:lvl1pPr algn="ctr">
              <a:defRPr sz="1100"/>
            </a:lvl1pPr>
          </a:lstStyle>
          <a:p>
            <a:r>
              <a:rPr lang="en-US" dirty="0"/>
              <a:t>Logo</a:t>
            </a:r>
          </a:p>
        </p:txBody>
      </p:sp>
      <p:sp>
        <p:nvSpPr>
          <p:cNvPr id="232" name="Picture Placeholder 13">
            <a:extLst>
              <a:ext uri="{FF2B5EF4-FFF2-40B4-BE49-F238E27FC236}">
                <a16:creationId xmlns:a16="http://schemas.microsoft.com/office/drawing/2014/main" id="{C58B8584-A02E-4FC5-905A-A211CB8C84BD}"/>
              </a:ext>
            </a:extLst>
          </p:cNvPr>
          <p:cNvSpPr>
            <a:spLocks noGrp="1"/>
          </p:cNvSpPr>
          <p:nvPr userDrawn="1">
            <p:ph type="pic" sz="quarter" idx="75" hasCustomPrompt="1"/>
          </p:nvPr>
        </p:nvSpPr>
        <p:spPr>
          <a:xfrm>
            <a:off x="3214005" y="2840006"/>
            <a:ext cx="502920" cy="365760"/>
          </a:xfrm>
        </p:spPr>
        <p:txBody>
          <a:bodyPr anchor="ctr" anchorCtr="0"/>
          <a:lstStyle>
            <a:lvl1pPr algn="ctr">
              <a:defRPr sz="1100"/>
            </a:lvl1pPr>
          </a:lstStyle>
          <a:p>
            <a:r>
              <a:rPr lang="en-US" dirty="0"/>
              <a:t>Logo</a:t>
            </a:r>
          </a:p>
        </p:txBody>
      </p:sp>
      <p:sp>
        <p:nvSpPr>
          <p:cNvPr id="233" name="Picture Placeholder 13">
            <a:extLst>
              <a:ext uri="{FF2B5EF4-FFF2-40B4-BE49-F238E27FC236}">
                <a16:creationId xmlns:a16="http://schemas.microsoft.com/office/drawing/2014/main" id="{9771CC06-066B-4B21-BE3F-497C8BB10355}"/>
              </a:ext>
            </a:extLst>
          </p:cNvPr>
          <p:cNvSpPr>
            <a:spLocks noGrp="1"/>
          </p:cNvSpPr>
          <p:nvPr userDrawn="1">
            <p:ph type="pic" sz="quarter" idx="76" hasCustomPrompt="1"/>
          </p:nvPr>
        </p:nvSpPr>
        <p:spPr>
          <a:xfrm>
            <a:off x="3765366" y="2840006"/>
            <a:ext cx="502920" cy="365760"/>
          </a:xfrm>
        </p:spPr>
        <p:txBody>
          <a:bodyPr anchor="ctr" anchorCtr="0"/>
          <a:lstStyle>
            <a:lvl1pPr algn="ctr">
              <a:defRPr sz="1100"/>
            </a:lvl1pPr>
          </a:lstStyle>
          <a:p>
            <a:r>
              <a:rPr lang="en-US" dirty="0"/>
              <a:t>Logo</a:t>
            </a:r>
          </a:p>
        </p:txBody>
      </p:sp>
      <p:sp>
        <p:nvSpPr>
          <p:cNvPr id="234" name="Picture Placeholder 13">
            <a:extLst>
              <a:ext uri="{FF2B5EF4-FFF2-40B4-BE49-F238E27FC236}">
                <a16:creationId xmlns:a16="http://schemas.microsoft.com/office/drawing/2014/main" id="{64E08C03-500C-41F1-9D27-191EEDC07208}"/>
              </a:ext>
            </a:extLst>
          </p:cNvPr>
          <p:cNvSpPr>
            <a:spLocks noGrp="1"/>
          </p:cNvSpPr>
          <p:nvPr userDrawn="1">
            <p:ph type="pic" sz="quarter" idx="77" hasCustomPrompt="1"/>
          </p:nvPr>
        </p:nvSpPr>
        <p:spPr>
          <a:xfrm>
            <a:off x="4316727" y="2840006"/>
            <a:ext cx="502920" cy="365760"/>
          </a:xfrm>
        </p:spPr>
        <p:txBody>
          <a:bodyPr anchor="ctr" anchorCtr="0"/>
          <a:lstStyle>
            <a:lvl1pPr algn="ctr">
              <a:defRPr sz="1100"/>
            </a:lvl1pPr>
          </a:lstStyle>
          <a:p>
            <a:r>
              <a:rPr lang="en-US" dirty="0"/>
              <a:t>Logo</a:t>
            </a:r>
          </a:p>
        </p:txBody>
      </p:sp>
      <p:sp>
        <p:nvSpPr>
          <p:cNvPr id="235" name="Picture Placeholder 13">
            <a:extLst>
              <a:ext uri="{FF2B5EF4-FFF2-40B4-BE49-F238E27FC236}">
                <a16:creationId xmlns:a16="http://schemas.microsoft.com/office/drawing/2014/main" id="{B77DDCB7-C428-498A-B801-9D84275CA708}"/>
              </a:ext>
            </a:extLst>
          </p:cNvPr>
          <p:cNvSpPr>
            <a:spLocks noGrp="1"/>
          </p:cNvSpPr>
          <p:nvPr userDrawn="1">
            <p:ph type="pic" sz="quarter" idx="78" hasCustomPrompt="1"/>
          </p:nvPr>
        </p:nvSpPr>
        <p:spPr>
          <a:xfrm>
            <a:off x="4868088" y="2840006"/>
            <a:ext cx="502920" cy="365760"/>
          </a:xfrm>
        </p:spPr>
        <p:txBody>
          <a:bodyPr anchor="ctr" anchorCtr="0"/>
          <a:lstStyle>
            <a:lvl1pPr algn="ctr">
              <a:defRPr sz="1100"/>
            </a:lvl1pPr>
          </a:lstStyle>
          <a:p>
            <a:r>
              <a:rPr lang="en-US" dirty="0"/>
              <a:t>Logo</a:t>
            </a:r>
          </a:p>
        </p:txBody>
      </p:sp>
      <p:sp>
        <p:nvSpPr>
          <p:cNvPr id="236" name="Picture Placeholder 13">
            <a:extLst>
              <a:ext uri="{FF2B5EF4-FFF2-40B4-BE49-F238E27FC236}">
                <a16:creationId xmlns:a16="http://schemas.microsoft.com/office/drawing/2014/main" id="{E8A59227-25DD-4DCE-A7B4-0980941BFD78}"/>
              </a:ext>
            </a:extLst>
          </p:cNvPr>
          <p:cNvSpPr>
            <a:spLocks noGrp="1"/>
          </p:cNvSpPr>
          <p:nvPr userDrawn="1">
            <p:ph type="pic" sz="quarter" idx="79" hasCustomPrompt="1"/>
          </p:nvPr>
        </p:nvSpPr>
        <p:spPr>
          <a:xfrm>
            <a:off x="5419449" y="2840006"/>
            <a:ext cx="502920" cy="365760"/>
          </a:xfrm>
        </p:spPr>
        <p:txBody>
          <a:bodyPr anchor="ctr" anchorCtr="0"/>
          <a:lstStyle>
            <a:lvl1pPr algn="ctr">
              <a:defRPr sz="1100"/>
            </a:lvl1pPr>
          </a:lstStyle>
          <a:p>
            <a:r>
              <a:rPr lang="en-US" dirty="0"/>
              <a:t>Logo</a:t>
            </a:r>
          </a:p>
        </p:txBody>
      </p:sp>
      <p:sp>
        <p:nvSpPr>
          <p:cNvPr id="237" name="Picture Placeholder 13">
            <a:extLst>
              <a:ext uri="{FF2B5EF4-FFF2-40B4-BE49-F238E27FC236}">
                <a16:creationId xmlns:a16="http://schemas.microsoft.com/office/drawing/2014/main" id="{334FB035-E9B7-4606-A43D-DB3C52F5BAEA}"/>
              </a:ext>
            </a:extLst>
          </p:cNvPr>
          <p:cNvSpPr>
            <a:spLocks noGrp="1"/>
          </p:cNvSpPr>
          <p:nvPr userDrawn="1">
            <p:ph type="pic" sz="quarter" idx="80" hasCustomPrompt="1"/>
          </p:nvPr>
        </p:nvSpPr>
        <p:spPr>
          <a:xfrm>
            <a:off x="5970810" y="2840006"/>
            <a:ext cx="502920" cy="365760"/>
          </a:xfrm>
        </p:spPr>
        <p:txBody>
          <a:bodyPr anchor="ctr" anchorCtr="0"/>
          <a:lstStyle>
            <a:lvl1pPr algn="ctr">
              <a:defRPr sz="1100"/>
            </a:lvl1pPr>
          </a:lstStyle>
          <a:p>
            <a:r>
              <a:rPr lang="en-US" dirty="0"/>
              <a:t>Logo</a:t>
            </a:r>
          </a:p>
        </p:txBody>
      </p:sp>
      <p:sp>
        <p:nvSpPr>
          <p:cNvPr id="238" name="Picture Placeholder 13">
            <a:extLst>
              <a:ext uri="{FF2B5EF4-FFF2-40B4-BE49-F238E27FC236}">
                <a16:creationId xmlns:a16="http://schemas.microsoft.com/office/drawing/2014/main" id="{71580E2C-6273-4901-BEA3-E1DD4190DC5C}"/>
              </a:ext>
            </a:extLst>
          </p:cNvPr>
          <p:cNvSpPr>
            <a:spLocks noGrp="1"/>
          </p:cNvSpPr>
          <p:nvPr userDrawn="1">
            <p:ph type="pic" sz="quarter" idx="81" hasCustomPrompt="1"/>
          </p:nvPr>
        </p:nvSpPr>
        <p:spPr>
          <a:xfrm>
            <a:off x="6522171" y="2840006"/>
            <a:ext cx="502920" cy="365760"/>
          </a:xfrm>
        </p:spPr>
        <p:txBody>
          <a:bodyPr anchor="ctr" anchorCtr="0"/>
          <a:lstStyle>
            <a:lvl1pPr algn="ctr">
              <a:defRPr sz="1100"/>
            </a:lvl1pPr>
          </a:lstStyle>
          <a:p>
            <a:r>
              <a:rPr lang="en-US" dirty="0"/>
              <a:t>Logo</a:t>
            </a:r>
          </a:p>
        </p:txBody>
      </p:sp>
      <p:sp>
        <p:nvSpPr>
          <p:cNvPr id="239" name="Picture Placeholder 13">
            <a:extLst>
              <a:ext uri="{FF2B5EF4-FFF2-40B4-BE49-F238E27FC236}">
                <a16:creationId xmlns:a16="http://schemas.microsoft.com/office/drawing/2014/main" id="{29B61ADC-FFCB-41DC-B632-E59D2F98388D}"/>
              </a:ext>
            </a:extLst>
          </p:cNvPr>
          <p:cNvSpPr>
            <a:spLocks noGrp="1"/>
          </p:cNvSpPr>
          <p:nvPr userDrawn="1">
            <p:ph type="pic" sz="quarter" idx="82" hasCustomPrompt="1"/>
          </p:nvPr>
        </p:nvSpPr>
        <p:spPr>
          <a:xfrm>
            <a:off x="7073532" y="2840006"/>
            <a:ext cx="502920" cy="365760"/>
          </a:xfrm>
        </p:spPr>
        <p:txBody>
          <a:bodyPr anchor="ctr" anchorCtr="0"/>
          <a:lstStyle>
            <a:lvl1pPr algn="ctr">
              <a:defRPr sz="1100"/>
            </a:lvl1pPr>
          </a:lstStyle>
          <a:p>
            <a:r>
              <a:rPr lang="en-US" dirty="0"/>
              <a:t>Logo</a:t>
            </a:r>
          </a:p>
        </p:txBody>
      </p:sp>
      <p:sp>
        <p:nvSpPr>
          <p:cNvPr id="240" name="Picture Placeholder 13">
            <a:extLst>
              <a:ext uri="{FF2B5EF4-FFF2-40B4-BE49-F238E27FC236}">
                <a16:creationId xmlns:a16="http://schemas.microsoft.com/office/drawing/2014/main" id="{EED75EB4-4C70-454B-BA2F-ECC7BB0C8B6D}"/>
              </a:ext>
            </a:extLst>
          </p:cNvPr>
          <p:cNvSpPr>
            <a:spLocks noGrp="1"/>
          </p:cNvSpPr>
          <p:nvPr userDrawn="1">
            <p:ph type="pic" sz="quarter" idx="83" hasCustomPrompt="1"/>
          </p:nvPr>
        </p:nvSpPr>
        <p:spPr>
          <a:xfrm>
            <a:off x="7624893" y="2840006"/>
            <a:ext cx="502920" cy="365760"/>
          </a:xfrm>
        </p:spPr>
        <p:txBody>
          <a:bodyPr anchor="ctr" anchorCtr="0"/>
          <a:lstStyle>
            <a:lvl1pPr algn="ctr">
              <a:defRPr sz="1100"/>
            </a:lvl1pPr>
          </a:lstStyle>
          <a:p>
            <a:r>
              <a:rPr lang="en-US" dirty="0"/>
              <a:t>Logo</a:t>
            </a:r>
          </a:p>
        </p:txBody>
      </p:sp>
      <p:sp>
        <p:nvSpPr>
          <p:cNvPr id="241" name="Picture Placeholder 13">
            <a:extLst>
              <a:ext uri="{FF2B5EF4-FFF2-40B4-BE49-F238E27FC236}">
                <a16:creationId xmlns:a16="http://schemas.microsoft.com/office/drawing/2014/main" id="{1FE1B4E7-83D3-4A02-B993-1E83BF3B7B66}"/>
              </a:ext>
            </a:extLst>
          </p:cNvPr>
          <p:cNvSpPr>
            <a:spLocks noGrp="1"/>
          </p:cNvSpPr>
          <p:nvPr userDrawn="1">
            <p:ph type="pic" sz="quarter" idx="84" hasCustomPrompt="1"/>
          </p:nvPr>
        </p:nvSpPr>
        <p:spPr>
          <a:xfrm>
            <a:off x="8176260" y="2840006"/>
            <a:ext cx="502920" cy="365760"/>
          </a:xfrm>
        </p:spPr>
        <p:txBody>
          <a:bodyPr anchor="ctr" anchorCtr="0"/>
          <a:lstStyle>
            <a:lvl1pPr algn="ctr">
              <a:defRPr sz="1100"/>
            </a:lvl1pPr>
          </a:lstStyle>
          <a:p>
            <a:r>
              <a:rPr lang="en-US" dirty="0"/>
              <a:t>Logo</a:t>
            </a:r>
          </a:p>
        </p:txBody>
      </p:sp>
      <p:sp>
        <p:nvSpPr>
          <p:cNvPr id="242" name="Picture Placeholder 13">
            <a:extLst>
              <a:ext uri="{FF2B5EF4-FFF2-40B4-BE49-F238E27FC236}">
                <a16:creationId xmlns:a16="http://schemas.microsoft.com/office/drawing/2014/main" id="{EC52F64E-752E-496C-9294-C526AB1BD103}"/>
              </a:ext>
            </a:extLst>
          </p:cNvPr>
          <p:cNvSpPr>
            <a:spLocks noGrp="1"/>
          </p:cNvSpPr>
          <p:nvPr userDrawn="1">
            <p:ph type="pic" sz="quarter" idx="85" hasCustomPrompt="1"/>
          </p:nvPr>
        </p:nvSpPr>
        <p:spPr>
          <a:xfrm>
            <a:off x="457200" y="3266726"/>
            <a:ext cx="502920" cy="365760"/>
          </a:xfrm>
        </p:spPr>
        <p:txBody>
          <a:bodyPr anchor="ctr" anchorCtr="0"/>
          <a:lstStyle>
            <a:lvl1pPr algn="ctr">
              <a:defRPr sz="1100"/>
            </a:lvl1pPr>
          </a:lstStyle>
          <a:p>
            <a:r>
              <a:rPr lang="en-US" dirty="0"/>
              <a:t>Logo</a:t>
            </a:r>
          </a:p>
        </p:txBody>
      </p:sp>
      <p:sp>
        <p:nvSpPr>
          <p:cNvPr id="243" name="Picture Placeholder 13">
            <a:extLst>
              <a:ext uri="{FF2B5EF4-FFF2-40B4-BE49-F238E27FC236}">
                <a16:creationId xmlns:a16="http://schemas.microsoft.com/office/drawing/2014/main" id="{F839B546-69CC-4F54-A458-67F0C9F94B86}"/>
              </a:ext>
            </a:extLst>
          </p:cNvPr>
          <p:cNvSpPr>
            <a:spLocks noGrp="1"/>
          </p:cNvSpPr>
          <p:nvPr userDrawn="1">
            <p:ph type="pic" sz="quarter" idx="86" hasCustomPrompt="1"/>
          </p:nvPr>
        </p:nvSpPr>
        <p:spPr>
          <a:xfrm>
            <a:off x="1008561" y="3266726"/>
            <a:ext cx="502920" cy="365760"/>
          </a:xfrm>
        </p:spPr>
        <p:txBody>
          <a:bodyPr anchor="ctr" anchorCtr="0"/>
          <a:lstStyle>
            <a:lvl1pPr algn="ctr">
              <a:defRPr sz="1100"/>
            </a:lvl1pPr>
          </a:lstStyle>
          <a:p>
            <a:r>
              <a:rPr lang="en-US" dirty="0"/>
              <a:t>Logo</a:t>
            </a:r>
          </a:p>
        </p:txBody>
      </p:sp>
      <p:sp>
        <p:nvSpPr>
          <p:cNvPr id="244" name="Picture Placeholder 13">
            <a:extLst>
              <a:ext uri="{FF2B5EF4-FFF2-40B4-BE49-F238E27FC236}">
                <a16:creationId xmlns:a16="http://schemas.microsoft.com/office/drawing/2014/main" id="{FB854DAE-A61A-4B4E-9A1D-7CEC7151A5CF}"/>
              </a:ext>
            </a:extLst>
          </p:cNvPr>
          <p:cNvSpPr>
            <a:spLocks noGrp="1"/>
          </p:cNvSpPr>
          <p:nvPr userDrawn="1">
            <p:ph type="pic" sz="quarter" idx="87" hasCustomPrompt="1"/>
          </p:nvPr>
        </p:nvSpPr>
        <p:spPr>
          <a:xfrm>
            <a:off x="1559922" y="3266726"/>
            <a:ext cx="502920" cy="365760"/>
          </a:xfrm>
        </p:spPr>
        <p:txBody>
          <a:bodyPr anchor="ctr" anchorCtr="0"/>
          <a:lstStyle>
            <a:lvl1pPr algn="ctr">
              <a:defRPr sz="1100"/>
            </a:lvl1pPr>
          </a:lstStyle>
          <a:p>
            <a:r>
              <a:rPr lang="en-US" dirty="0"/>
              <a:t>Logo</a:t>
            </a:r>
          </a:p>
        </p:txBody>
      </p:sp>
      <p:sp>
        <p:nvSpPr>
          <p:cNvPr id="245" name="Picture Placeholder 13">
            <a:extLst>
              <a:ext uri="{FF2B5EF4-FFF2-40B4-BE49-F238E27FC236}">
                <a16:creationId xmlns:a16="http://schemas.microsoft.com/office/drawing/2014/main" id="{0A09CF25-1CA4-441A-83EF-0294DDD4DCDF}"/>
              </a:ext>
            </a:extLst>
          </p:cNvPr>
          <p:cNvSpPr>
            <a:spLocks noGrp="1"/>
          </p:cNvSpPr>
          <p:nvPr userDrawn="1">
            <p:ph type="pic" sz="quarter" idx="88" hasCustomPrompt="1"/>
          </p:nvPr>
        </p:nvSpPr>
        <p:spPr>
          <a:xfrm>
            <a:off x="2111283" y="3266726"/>
            <a:ext cx="502920" cy="365760"/>
          </a:xfrm>
        </p:spPr>
        <p:txBody>
          <a:bodyPr anchor="ctr" anchorCtr="0"/>
          <a:lstStyle>
            <a:lvl1pPr algn="ctr">
              <a:defRPr sz="1100"/>
            </a:lvl1pPr>
          </a:lstStyle>
          <a:p>
            <a:r>
              <a:rPr lang="en-US" dirty="0"/>
              <a:t>Logo</a:t>
            </a:r>
          </a:p>
        </p:txBody>
      </p:sp>
      <p:sp>
        <p:nvSpPr>
          <p:cNvPr id="246" name="Picture Placeholder 13">
            <a:extLst>
              <a:ext uri="{FF2B5EF4-FFF2-40B4-BE49-F238E27FC236}">
                <a16:creationId xmlns:a16="http://schemas.microsoft.com/office/drawing/2014/main" id="{0F7D809D-BA68-4CD5-9D50-F38855E602F7}"/>
              </a:ext>
            </a:extLst>
          </p:cNvPr>
          <p:cNvSpPr>
            <a:spLocks noGrp="1"/>
          </p:cNvSpPr>
          <p:nvPr userDrawn="1">
            <p:ph type="pic" sz="quarter" idx="89" hasCustomPrompt="1"/>
          </p:nvPr>
        </p:nvSpPr>
        <p:spPr>
          <a:xfrm>
            <a:off x="2662644" y="3266726"/>
            <a:ext cx="502920" cy="365760"/>
          </a:xfrm>
        </p:spPr>
        <p:txBody>
          <a:bodyPr anchor="ctr" anchorCtr="0"/>
          <a:lstStyle>
            <a:lvl1pPr algn="ctr">
              <a:defRPr sz="1100"/>
            </a:lvl1pPr>
          </a:lstStyle>
          <a:p>
            <a:r>
              <a:rPr lang="en-US" dirty="0"/>
              <a:t>Logo</a:t>
            </a:r>
          </a:p>
        </p:txBody>
      </p:sp>
      <p:sp>
        <p:nvSpPr>
          <p:cNvPr id="247" name="Picture Placeholder 13">
            <a:extLst>
              <a:ext uri="{FF2B5EF4-FFF2-40B4-BE49-F238E27FC236}">
                <a16:creationId xmlns:a16="http://schemas.microsoft.com/office/drawing/2014/main" id="{7454ED3E-0362-42D1-B69B-02F9C1595C6E}"/>
              </a:ext>
            </a:extLst>
          </p:cNvPr>
          <p:cNvSpPr>
            <a:spLocks noGrp="1"/>
          </p:cNvSpPr>
          <p:nvPr userDrawn="1">
            <p:ph type="pic" sz="quarter" idx="90" hasCustomPrompt="1"/>
          </p:nvPr>
        </p:nvSpPr>
        <p:spPr>
          <a:xfrm>
            <a:off x="3214005" y="3266726"/>
            <a:ext cx="502920" cy="365760"/>
          </a:xfrm>
        </p:spPr>
        <p:txBody>
          <a:bodyPr anchor="ctr" anchorCtr="0"/>
          <a:lstStyle>
            <a:lvl1pPr algn="ctr">
              <a:defRPr sz="1100"/>
            </a:lvl1pPr>
          </a:lstStyle>
          <a:p>
            <a:r>
              <a:rPr lang="en-US" dirty="0"/>
              <a:t>Logo</a:t>
            </a:r>
          </a:p>
        </p:txBody>
      </p:sp>
      <p:sp>
        <p:nvSpPr>
          <p:cNvPr id="248" name="Picture Placeholder 13">
            <a:extLst>
              <a:ext uri="{FF2B5EF4-FFF2-40B4-BE49-F238E27FC236}">
                <a16:creationId xmlns:a16="http://schemas.microsoft.com/office/drawing/2014/main" id="{3E047D43-085B-448F-90DD-0A5BD79BFD35}"/>
              </a:ext>
            </a:extLst>
          </p:cNvPr>
          <p:cNvSpPr>
            <a:spLocks noGrp="1"/>
          </p:cNvSpPr>
          <p:nvPr userDrawn="1">
            <p:ph type="pic" sz="quarter" idx="91" hasCustomPrompt="1"/>
          </p:nvPr>
        </p:nvSpPr>
        <p:spPr>
          <a:xfrm>
            <a:off x="3765366" y="3266726"/>
            <a:ext cx="502920" cy="365760"/>
          </a:xfrm>
        </p:spPr>
        <p:txBody>
          <a:bodyPr anchor="ctr" anchorCtr="0"/>
          <a:lstStyle>
            <a:lvl1pPr algn="ctr">
              <a:defRPr sz="1100"/>
            </a:lvl1pPr>
          </a:lstStyle>
          <a:p>
            <a:r>
              <a:rPr lang="en-US" dirty="0"/>
              <a:t>Logo</a:t>
            </a:r>
          </a:p>
        </p:txBody>
      </p:sp>
      <p:sp>
        <p:nvSpPr>
          <p:cNvPr id="249" name="Picture Placeholder 13">
            <a:extLst>
              <a:ext uri="{FF2B5EF4-FFF2-40B4-BE49-F238E27FC236}">
                <a16:creationId xmlns:a16="http://schemas.microsoft.com/office/drawing/2014/main" id="{AF6AEBCD-028D-48B8-9ACD-C02D3A5EC618}"/>
              </a:ext>
            </a:extLst>
          </p:cNvPr>
          <p:cNvSpPr>
            <a:spLocks noGrp="1"/>
          </p:cNvSpPr>
          <p:nvPr userDrawn="1">
            <p:ph type="pic" sz="quarter" idx="92" hasCustomPrompt="1"/>
          </p:nvPr>
        </p:nvSpPr>
        <p:spPr>
          <a:xfrm>
            <a:off x="4316727" y="3266726"/>
            <a:ext cx="502920" cy="365760"/>
          </a:xfrm>
        </p:spPr>
        <p:txBody>
          <a:bodyPr anchor="ctr" anchorCtr="0"/>
          <a:lstStyle>
            <a:lvl1pPr algn="ctr">
              <a:defRPr sz="1100"/>
            </a:lvl1pPr>
          </a:lstStyle>
          <a:p>
            <a:r>
              <a:rPr lang="en-US" dirty="0"/>
              <a:t>Logo</a:t>
            </a:r>
          </a:p>
        </p:txBody>
      </p:sp>
      <p:sp>
        <p:nvSpPr>
          <p:cNvPr id="250" name="Picture Placeholder 13">
            <a:extLst>
              <a:ext uri="{FF2B5EF4-FFF2-40B4-BE49-F238E27FC236}">
                <a16:creationId xmlns:a16="http://schemas.microsoft.com/office/drawing/2014/main" id="{D75201BE-718D-4BC8-8275-9418AC1BC019}"/>
              </a:ext>
            </a:extLst>
          </p:cNvPr>
          <p:cNvSpPr>
            <a:spLocks noGrp="1"/>
          </p:cNvSpPr>
          <p:nvPr userDrawn="1">
            <p:ph type="pic" sz="quarter" idx="93" hasCustomPrompt="1"/>
          </p:nvPr>
        </p:nvSpPr>
        <p:spPr>
          <a:xfrm>
            <a:off x="4868088" y="3266726"/>
            <a:ext cx="502920" cy="365760"/>
          </a:xfrm>
        </p:spPr>
        <p:txBody>
          <a:bodyPr anchor="ctr" anchorCtr="0"/>
          <a:lstStyle>
            <a:lvl1pPr algn="ctr">
              <a:defRPr sz="1100"/>
            </a:lvl1pPr>
          </a:lstStyle>
          <a:p>
            <a:r>
              <a:rPr lang="en-US" dirty="0"/>
              <a:t>Logo</a:t>
            </a:r>
          </a:p>
        </p:txBody>
      </p:sp>
      <p:sp>
        <p:nvSpPr>
          <p:cNvPr id="251" name="Picture Placeholder 13">
            <a:extLst>
              <a:ext uri="{FF2B5EF4-FFF2-40B4-BE49-F238E27FC236}">
                <a16:creationId xmlns:a16="http://schemas.microsoft.com/office/drawing/2014/main" id="{576327D5-7EF0-4982-B3EC-BD72B8C88467}"/>
              </a:ext>
            </a:extLst>
          </p:cNvPr>
          <p:cNvSpPr>
            <a:spLocks noGrp="1"/>
          </p:cNvSpPr>
          <p:nvPr userDrawn="1">
            <p:ph type="pic" sz="quarter" idx="94" hasCustomPrompt="1"/>
          </p:nvPr>
        </p:nvSpPr>
        <p:spPr>
          <a:xfrm>
            <a:off x="5419449" y="3266726"/>
            <a:ext cx="502920" cy="365760"/>
          </a:xfrm>
        </p:spPr>
        <p:txBody>
          <a:bodyPr anchor="ctr" anchorCtr="0"/>
          <a:lstStyle>
            <a:lvl1pPr algn="ctr">
              <a:defRPr sz="1100"/>
            </a:lvl1pPr>
          </a:lstStyle>
          <a:p>
            <a:r>
              <a:rPr lang="en-US" dirty="0"/>
              <a:t>Logo</a:t>
            </a:r>
          </a:p>
        </p:txBody>
      </p:sp>
      <p:sp>
        <p:nvSpPr>
          <p:cNvPr id="252" name="Picture Placeholder 13">
            <a:extLst>
              <a:ext uri="{FF2B5EF4-FFF2-40B4-BE49-F238E27FC236}">
                <a16:creationId xmlns:a16="http://schemas.microsoft.com/office/drawing/2014/main" id="{5B5C9CD2-D9BE-4091-852A-BB75D457E682}"/>
              </a:ext>
            </a:extLst>
          </p:cNvPr>
          <p:cNvSpPr>
            <a:spLocks noGrp="1"/>
          </p:cNvSpPr>
          <p:nvPr userDrawn="1">
            <p:ph type="pic" sz="quarter" idx="95" hasCustomPrompt="1"/>
          </p:nvPr>
        </p:nvSpPr>
        <p:spPr>
          <a:xfrm>
            <a:off x="5970810" y="3266726"/>
            <a:ext cx="502920" cy="365760"/>
          </a:xfrm>
        </p:spPr>
        <p:txBody>
          <a:bodyPr anchor="ctr" anchorCtr="0"/>
          <a:lstStyle>
            <a:lvl1pPr algn="ctr">
              <a:defRPr sz="1100"/>
            </a:lvl1pPr>
          </a:lstStyle>
          <a:p>
            <a:r>
              <a:rPr lang="en-US" dirty="0"/>
              <a:t>Logo</a:t>
            </a:r>
          </a:p>
        </p:txBody>
      </p:sp>
      <p:sp>
        <p:nvSpPr>
          <p:cNvPr id="253" name="Picture Placeholder 13">
            <a:extLst>
              <a:ext uri="{FF2B5EF4-FFF2-40B4-BE49-F238E27FC236}">
                <a16:creationId xmlns:a16="http://schemas.microsoft.com/office/drawing/2014/main" id="{26909305-EFBE-405B-AE35-24B51C1AC29E}"/>
              </a:ext>
            </a:extLst>
          </p:cNvPr>
          <p:cNvSpPr>
            <a:spLocks noGrp="1"/>
          </p:cNvSpPr>
          <p:nvPr userDrawn="1">
            <p:ph type="pic" sz="quarter" idx="96" hasCustomPrompt="1"/>
          </p:nvPr>
        </p:nvSpPr>
        <p:spPr>
          <a:xfrm>
            <a:off x="6522171" y="3266726"/>
            <a:ext cx="502920" cy="365760"/>
          </a:xfrm>
        </p:spPr>
        <p:txBody>
          <a:bodyPr anchor="ctr" anchorCtr="0"/>
          <a:lstStyle>
            <a:lvl1pPr algn="ctr">
              <a:defRPr sz="1100"/>
            </a:lvl1pPr>
          </a:lstStyle>
          <a:p>
            <a:r>
              <a:rPr lang="en-US" dirty="0"/>
              <a:t>Logo</a:t>
            </a:r>
          </a:p>
        </p:txBody>
      </p:sp>
      <p:sp>
        <p:nvSpPr>
          <p:cNvPr id="254" name="Picture Placeholder 13">
            <a:extLst>
              <a:ext uri="{FF2B5EF4-FFF2-40B4-BE49-F238E27FC236}">
                <a16:creationId xmlns:a16="http://schemas.microsoft.com/office/drawing/2014/main" id="{21E80195-6D42-4C1E-81BF-BBCF440EA53D}"/>
              </a:ext>
            </a:extLst>
          </p:cNvPr>
          <p:cNvSpPr>
            <a:spLocks noGrp="1"/>
          </p:cNvSpPr>
          <p:nvPr userDrawn="1">
            <p:ph type="pic" sz="quarter" idx="97" hasCustomPrompt="1"/>
          </p:nvPr>
        </p:nvSpPr>
        <p:spPr>
          <a:xfrm>
            <a:off x="7073532" y="3266726"/>
            <a:ext cx="502920" cy="365760"/>
          </a:xfrm>
        </p:spPr>
        <p:txBody>
          <a:bodyPr anchor="ctr" anchorCtr="0"/>
          <a:lstStyle>
            <a:lvl1pPr algn="ctr">
              <a:defRPr sz="1100"/>
            </a:lvl1pPr>
          </a:lstStyle>
          <a:p>
            <a:r>
              <a:rPr lang="en-US" dirty="0"/>
              <a:t>Logo</a:t>
            </a:r>
          </a:p>
        </p:txBody>
      </p:sp>
      <p:sp>
        <p:nvSpPr>
          <p:cNvPr id="255" name="Picture Placeholder 13">
            <a:extLst>
              <a:ext uri="{FF2B5EF4-FFF2-40B4-BE49-F238E27FC236}">
                <a16:creationId xmlns:a16="http://schemas.microsoft.com/office/drawing/2014/main" id="{69CE578A-D239-491D-A39B-C61ACBB52D0A}"/>
              </a:ext>
            </a:extLst>
          </p:cNvPr>
          <p:cNvSpPr>
            <a:spLocks noGrp="1"/>
          </p:cNvSpPr>
          <p:nvPr userDrawn="1">
            <p:ph type="pic" sz="quarter" idx="98" hasCustomPrompt="1"/>
          </p:nvPr>
        </p:nvSpPr>
        <p:spPr>
          <a:xfrm>
            <a:off x="7624893" y="3266726"/>
            <a:ext cx="502920" cy="365760"/>
          </a:xfrm>
        </p:spPr>
        <p:txBody>
          <a:bodyPr anchor="ctr" anchorCtr="0"/>
          <a:lstStyle>
            <a:lvl1pPr algn="ctr">
              <a:defRPr sz="1100"/>
            </a:lvl1pPr>
          </a:lstStyle>
          <a:p>
            <a:r>
              <a:rPr lang="en-US" dirty="0"/>
              <a:t>Logo</a:t>
            </a:r>
          </a:p>
        </p:txBody>
      </p:sp>
      <p:sp>
        <p:nvSpPr>
          <p:cNvPr id="256" name="Picture Placeholder 13">
            <a:extLst>
              <a:ext uri="{FF2B5EF4-FFF2-40B4-BE49-F238E27FC236}">
                <a16:creationId xmlns:a16="http://schemas.microsoft.com/office/drawing/2014/main" id="{CE189614-29BA-4182-95B7-7381DA591EB9}"/>
              </a:ext>
            </a:extLst>
          </p:cNvPr>
          <p:cNvSpPr>
            <a:spLocks noGrp="1"/>
          </p:cNvSpPr>
          <p:nvPr userDrawn="1">
            <p:ph type="pic" sz="quarter" idx="99" hasCustomPrompt="1"/>
          </p:nvPr>
        </p:nvSpPr>
        <p:spPr>
          <a:xfrm>
            <a:off x="8176260" y="3266726"/>
            <a:ext cx="502920" cy="365760"/>
          </a:xfrm>
        </p:spPr>
        <p:txBody>
          <a:bodyPr anchor="ctr" anchorCtr="0"/>
          <a:lstStyle>
            <a:lvl1pPr algn="ctr">
              <a:defRPr sz="1100"/>
            </a:lvl1pPr>
          </a:lstStyle>
          <a:p>
            <a:r>
              <a:rPr lang="en-US" dirty="0"/>
              <a:t>Logo</a:t>
            </a:r>
          </a:p>
        </p:txBody>
      </p:sp>
      <p:sp>
        <p:nvSpPr>
          <p:cNvPr id="257" name="Picture Placeholder 13">
            <a:extLst>
              <a:ext uri="{FF2B5EF4-FFF2-40B4-BE49-F238E27FC236}">
                <a16:creationId xmlns:a16="http://schemas.microsoft.com/office/drawing/2014/main" id="{B88C6EB6-8DFD-402B-A6DC-A042A15BC9E4}"/>
              </a:ext>
            </a:extLst>
          </p:cNvPr>
          <p:cNvSpPr>
            <a:spLocks noGrp="1"/>
          </p:cNvSpPr>
          <p:nvPr userDrawn="1">
            <p:ph type="pic" sz="quarter" idx="100" hasCustomPrompt="1"/>
          </p:nvPr>
        </p:nvSpPr>
        <p:spPr>
          <a:xfrm>
            <a:off x="1836695" y="3693446"/>
            <a:ext cx="502920" cy="365760"/>
          </a:xfrm>
        </p:spPr>
        <p:txBody>
          <a:bodyPr anchor="ctr" anchorCtr="0"/>
          <a:lstStyle>
            <a:lvl1pPr algn="ctr">
              <a:defRPr sz="1100"/>
            </a:lvl1pPr>
          </a:lstStyle>
          <a:p>
            <a:r>
              <a:rPr lang="en-US" dirty="0"/>
              <a:t>Logo</a:t>
            </a:r>
          </a:p>
        </p:txBody>
      </p:sp>
      <p:sp>
        <p:nvSpPr>
          <p:cNvPr id="258" name="Picture Placeholder 13">
            <a:extLst>
              <a:ext uri="{FF2B5EF4-FFF2-40B4-BE49-F238E27FC236}">
                <a16:creationId xmlns:a16="http://schemas.microsoft.com/office/drawing/2014/main" id="{68DA9788-44BE-4662-9FA0-6E840D4586E1}"/>
              </a:ext>
            </a:extLst>
          </p:cNvPr>
          <p:cNvSpPr>
            <a:spLocks noGrp="1"/>
          </p:cNvSpPr>
          <p:nvPr userDrawn="1">
            <p:ph type="pic" sz="quarter" idx="101" hasCustomPrompt="1"/>
          </p:nvPr>
        </p:nvSpPr>
        <p:spPr>
          <a:xfrm>
            <a:off x="2388056" y="3693446"/>
            <a:ext cx="502920" cy="365760"/>
          </a:xfrm>
        </p:spPr>
        <p:txBody>
          <a:bodyPr anchor="ctr" anchorCtr="0"/>
          <a:lstStyle>
            <a:lvl1pPr algn="ctr">
              <a:defRPr sz="1100"/>
            </a:lvl1pPr>
          </a:lstStyle>
          <a:p>
            <a:r>
              <a:rPr lang="en-US" dirty="0"/>
              <a:t>Logo</a:t>
            </a:r>
          </a:p>
        </p:txBody>
      </p:sp>
      <p:sp>
        <p:nvSpPr>
          <p:cNvPr id="259" name="Picture Placeholder 13">
            <a:extLst>
              <a:ext uri="{FF2B5EF4-FFF2-40B4-BE49-F238E27FC236}">
                <a16:creationId xmlns:a16="http://schemas.microsoft.com/office/drawing/2014/main" id="{722FB6F0-8F6C-46C3-8ED1-2BB99132E458}"/>
              </a:ext>
            </a:extLst>
          </p:cNvPr>
          <p:cNvSpPr>
            <a:spLocks noGrp="1"/>
          </p:cNvSpPr>
          <p:nvPr userDrawn="1">
            <p:ph type="pic" sz="quarter" idx="102" hasCustomPrompt="1"/>
          </p:nvPr>
        </p:nvSpPr>
        <p:spPr>
          <a:xfrm>
            <a:off x="2939417" y="3693446"/>
            <a:ext cx="502920" cy="365760"/>
          </a:xfrm>
        </p:spPr>
        <p:txBody>
          <a:bodyPr anchor="ctr" anchorCtr="0"/>
          <a:lstStyle>
            <a:lvl1pPr algn="ctr">
              <a:defRPr sz="1100"/>
            </a:lvl1pPr>
          </a:lstStyle>
          <a:p>
            <a:r>
              <a:rPr lang="en-US" dirty="0"/>
              <a:t>Logo</a:t>
            </a:r>
          </a:p>
        </p:txBody>
      </p:sp>
      <p:sp>
        <p:nvSpPr>
          <p:cNvPr id="260" name="Picture Placeholder 13">
            <a:extLst>
              <a:ext uri="{FF2B5EF4-FFF2-40B4-BE49-F238E27FC236}">
                <a16:creationId xmlns:a16="http://schemas.microsoft.com/office/drawing/2014/main" id="{C98D1F72-6CA2-4268-B343-38399F0EE424}"/>
              </a:ext>
            </a:extLst>
          </p:cNvPr>
          <p:cNvSpPr>
            <a:spLocks noGrp="1"/>
          </p:cNvSpPr>
          <p:nvPr userDrawn="1">
            <p:ph type="pic" sz="quarter" idx="103" hasCustomPrompt="1"/>
          </p:nvPr>
        </p:nvSpPr>
        <p:spPr>
          <a:xfrm>
            <a:off x="3490778" y="3693446"/>
            <a:ext cx="502920" cy="365760"/>
          </a:xfrm>
        </p:spPr>
        <p:txBody>
          <a:bodyPr anchor="ctr" anchorCtr="0"/>
          <a:lstStyle>
            <a:lvl1pPr algn="ctr">
              <a:defRPr sz="1100"/>
            </a:lvl1pPr>
          </a:lstStyle>
          <a:p>
            <a:r>
              <a:rPr lang="en-US" dirty="0"/>
              <a:t>Logo</a:t>
            </a:r>
          </a:p>
        </p:txBody>
      </p:sp>
      <p:sp>
        <p:nvSpPr>
          <p:cNvPr id="261" name="Picture Placeholder 13">
            <a:extLst>
              <a:ext uri="{FF2B5EF4-FFF2-40B4-BE49-F238E27FC236}">
                <a16:creationId xmlns:a16="http://schemas.microsoft.com/office/drawing/2014/main" id="{16F93418-9047-4578-927C-31BB01D97A5C}"/>
              </a:ext>
            </a:extLst>
          </p:cNvPr>
          <p:cNvSpPr>
            <a:spLocks noGrp="1"/>
          </p:cNvSpPr>
          <p:nvPr userDrawn="1">
            <p:ph type="pic" sz="quarter" idx="104" hasCustomPrompt="1"/>
          </p:nvPr>
        </p:nvSpPr>
        <p:spPr>
          <a:xfrm>
            <a:off x="4042139" y="3693446"/>
            <a:ext cx="502920" cy="365760"/>
          </a:xfrm>
        </p:spPr>
        <p:txBody>
          <a:bodyPr anchor="ctr" anchorCtr="0"/>
          <a:lstStyle>
            <a:lvl1pPr algn="ctr">
              <a:defRPr sz="1100"/>
            </a:lvl1pPr>
          </a:lstStyle>
          <a:p>
            <a:r>
              <a:rPr lang="en-US" dirty="0"/>
              <a:t>Logo</a:t>
            </a:r>
          </a:p>
        </p:txBody>
      </p:sp>
      <p:sp>
        <p:nvSpPr>
          <p:cNvPr id="262" name="Picture Placeholder 13">
            <a:extLst>
              <a:ext uri="{FF2B5EF4-FFF2-40B4-BE49-F238E27FC236}">
                <a16:creationId xmlns:a16="http://schemas.microsoft.com/office/drawing/2014/main" id="{652FD715-2141-4B67-9972-C2792D2EA660}"/>
              </a:ext>
            </a:extLst>
          </p:cNvPr>
          <p:cNvSpPr>
            <a:spLocks noGrp="1"/>
          </p:cNvSpPr>
          <p:nvPr userDrawn="1">
            <p:ph type="pic" sz="quarter" idx="105" hasCustomPrompt="1"/>
          </p:nvPr>
        </p:nvSpPr>
        <p:spPr>
          <a:xfrm>
            <a:off x="4593500" y="3693446"/>
            <a:ext cx="502920" cy="365760"/>
          </a:xfrm>
        </p:spPr>
        <p:txBody>
          <a:bodyPr anchor="ctr" anchorCtr="0"/>
          <a:lstStyle>
            <a:lvl1pPr algn="ctr">
              <a:defRPr sz="1100"/>
            </a:lvl1pPr>
          </a:lstStyle>
          <a:p>
            <a:r>
              <a:rPr lang="en-US" dirty="0"/>
              <a:t>Logo</a:t>
            </a:r>
          </a:p>
        </p:txBody>
      </p:sp>
      <p:sp>
        <p:nvSpPr>
          <p:cNvPr id="263" name="Picture Placeholder 13">
            <a:extLst>
              <a:ext uri="{FF2B5EF4-FFF2-40B4-BE49-F238E27FC236}">
                <a16:creationId xmlns:a16="http://schemas.microsoft.com/office/drawing/2014/main" id="{B7581CAD-DF3B-442E-A976-DF173A38C366}"/>
              </a:ext>
            </a:extLst>
          </p:cNvPr>
          <p:cNvSpPr>
            <a:spLocks noGrp="1"/>
          </p:cNvSpPr>
          <p:nvPr userDrawn="1">
            <p:ph type="pic" sz="quarter" idx="106" hasCustomPrompt="1"/>
          </p:nvPr>
        </p:nvSpPr>
        <p:spPr>
          <a:xfrm>
            <a:off x="5144861" y="3693446"/>
            <a:ext cx="502920" cy="365760"/>
          </a:xfrm>
        </p:spPr>
        <p:txBody>
          <a:bodyPr anchor="ctr" anchorCtr="0"/>
          <a:lstStyle>
            <a:lvl1pPr algn="ctr">
              <a:defRPr sz="1100"/>
            </a:lvl1pPr>
          </a:lstStyle>
          <a:p>
            <a:r>
              <a:rPr lang="en-US" dirty="0"/>
              <a:t>Logo</a:t>
            </a:r>
          </a:p>
        </p:txBody>
      </p:sp>
      <p:sp>
        <p:nvSpPr>
          <p:cNvPr id="264" name="Picture Placeholder 13">
            <a:extLst>
              <a:ext uri="{FF2B5EF4-FFF2-40B4-BE49-F238E27FC236}">
                <a16:creationId xmlns:a16="http://schemas.microsoft.com/office/drawing/2014/main" id="{ECAFCC29-48E0-4DC2-B2E9-2860F4AAF364}"/>
              </a:ext>
            </a:extLst>
          </p:cNvPr>
          <p:cNvSpPr>
            <a:spLocks noGrp="1"/>
          </p:cNvSpPr>
          <p:nvPr userDrawn="1">
            <p:ph type="pic" sz="quarter" idx="107" hasCustomPrompt="1"/>
          </p:nvPr>
        </p:nvSpPr>
        <p:spPr>
          <a:xfrm>
            <a:off x="5696222" y="3693446"/>
            <a:ext cx="502920" cy="365760"/>
          </a:xfrm>
        </p:spPr>
        <p:txBody>
          <a:bodyPr anchor="ctr" anchorCtr="0"/>
          <a:lstStyle>
            <a:lvl1pPr algn="ctr">
              <a:defRPr sz="1100"/>
            </a:lvl1pPr>
          </a:lstStyle>
          <a:p>
            <a:r>
              <a:rPr lang="en-US" dirty="0"/>
              <a:t>Logo</a:t>
            </a:r>
          </a:p>
        </p:txBody>
      </p:sp>
      <p:sp>
        <p:nvSpPr>
          <p:cNvPr id="265" name="Picture Placeholder 13">
            <a:extLst>
              <a:ext uri="{FF2B5EF4-FFF2-40B4-BE49-F238E27FC236}">
                <a16:creationId xmlns:a16="http://schemas.microsoft.com/office/drawing/2014/main" id="{1374E422-0429-46BE-A9C9-392283B501ED}"/>
              </a:ext>
            </a:extLst>
          </p:cNvPr>
          <p:cNvSpPr>
            <a:spLocks noGrp="1"/>
          </p:cNvSpPr>
          <p:nvPr userDrawn="1">
            <p:ph type="pic" sz="quarter" idx="108" hasCustomPrompt="1"/>
          </p:nvPr>
        </p:nvSpPr>
        <p:spPr>
          <a:xfrm>
            <a:off x="6247583" y="3693446"/>
            <a:ext cx="502920" cy="365760"/>
          </a:xfrm>
        </p:spPr>
        <p:txBody>
          <a:bodyPr anchor="ctr" anchorCtr="0"/>
          <a:lstStyle>
            <a:lvl1pPr algn="ctr">
              <a:defRPr sz="1100"/>
            </a:lvl1pPr>
          </a:lstStyle>
          <a:p>
            <a:r>
              <a:rPr lang="en-US" dirty="0"/>
              <a:t>Logo</a:t>
            </a:r>
          </a:p>
        </p:txBody>
      </p:sp>
      <p:sp>
        <p:nvSpPr>
          <p:cNvPr id="266" name="Picture Placeholder 13">
            <a:extLst>
              <a:ext uri="{FF2B5EF4-FFF2-40B4-BE49-F238E27FC236}">
                <a16:creationId xmlns:a16="http://schemas.microsoft.com/office/drawing/2014/main" id="{88583CCA-FBEF-4223-BFE5-7F73DCF0A2DB}"/>
              </a:ext>
            </a:extLst>
          </p:cNvPr>
          <p:cNvSpPr>
            <a:spLocks noGrp="1"/>
          </p:cNvSpPr>
          <p:nvPr userDrawn="1">
            <p:ph type="pic" sz="quarter" idx="109" hasCustomPrompt="1"/>
          </p:nvPr>
        </p:nvSpPr>
        <p:spPr>
          <a:xfrm>
            <a:off x="6798944" y="3693446"/>
            <a:ext cx="502920" cy="365760"/>
          </a:xfrm>
        </p:spPr>
        <p:txBody>
          <a:bodyPr anchor="ctr" anchorCtr="0"/>
          <a:lstStyle>
            <a:lvl1pPr algn="ctr">
              <a:defRPr sz="1100"/>
            </a:lvl1pPr>
          </a:lstStyle>
          <a:p>
            <a:r>
              <a:rPr lang="en-US" dirty="0"/>
              <a:t>Logo</a:t>
            </a:r>
          </a:p>
        </p:txBody>
      </p:sp>
      <p:sp>
        <p:nvSpPr>
          <p:cNvPr id="21" name="TextBox 20">
            <a:extLst>
              <a:ext uri="{FF2B5EF4-FFF2-40B4-BE49-F238E27FC236}">
                <a16:creationId xmlns:a16="http://schemas.microsoft.com/office/drawing/2014/main" id="{28367860-F5E0-4820-BAEB-7910FC5A6542}"/>
              </a:ext>
            </a:extLst>
          </p:cNvPr>
          <p:cNvSpPr txBox="1"/>
          <p:nvPr userDrawn="1"/>
        </p:nvSpPr>
        <p:spPr bwMode="black">
          <a:xfrm>
            <a:off x="7840980" y="462763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Tree>
    <p:extLst>
      <p:ext uri="{BB962C8B-B14F-4D97-AF65-F5344CB8AC3E}">
        <p14:creationId xmlns:p14="http://schemas.microsoft.com/office/powerpoint/2010/main" val="169690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eatures slide_3">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1188527"/>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91797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21532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51266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917979"/>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3782232"/>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511684"/>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248587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21532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06333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Features slide_4">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4" y="173143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79520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412854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85799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306636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79581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00039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172984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271114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Features slide_5">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45174"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4"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306114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858976"/>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412854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85799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3331697"/>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3061149"/>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533869"/>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2263321"/>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8" y="173078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46023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212167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eatures slide_6">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4"/>
            <a:ext cx="4249737" cy="27809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79282" y="667665"/>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79282" y="1971083"/>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79282" y="2622792"/>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79282" y="3274501"/>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79282" y="3926210"/>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2" name="Text Placeholder 16">
            <a:extLst>
              <a:ext uri="{FF2B5EF4-FFF2-40B4-BE49-F238E27FC236}">
                <a16:creationId xmlns:a16="http://schemas.microsoft.com/office/drawing/2014/main" id="{8C34FB47-767C-4F7E-9EF0-4D2C8B33FDA3}"/>
              </a:ext>
            </a:extLst>
          </p:cNvPr>
          <p:cNvSpPr>
            <a:spLocks noGrp="1"/>
          </p:cNvSpPr>
          <p:nvPr>
            <p:ph type="body" sz="quarter" idx="13"/>
          </p:nvPr>
        </p:nvSpPr>
        <p:spPr>
          <a:xfrm>
            <a:off x="4436928" y="4200014"/>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929466"/>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2897112"/>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626564"/>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245403"/>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197485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8" y="1594900"/>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324352"/>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8" name="Oval 17">
            <a:extLst>
              <a:ext uri="{FF2B5EF4-FFF2-40B4-BE49-F238E27FC236}">
                <a16:creationId xmlns:a16="http://schemas.microsoft.com/office/drawing/2014/main" id="{56B4B18E-E81E-4B22-91C3-3ACE136CCF4D}"/>
              </a:ext>
            </a:extLst>
          </p:cNvPr>
          <p:cNvSpPr/>
          <p:nvPr userDrawn="1"/>
        </p:nvSpPr>
        <p:spPr>
          <a:xfrm>
            <a:off x="3679282" y="1319374"/>
            <a:ext cx="548640" cy="548640"/>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7" name="Text Placeholder 16">
            <a:extLst>
              <a:ext uri="{FF2B5EF4-FFF2-40B4-BE49-F238E27FC236}">
                <a16:creationId xmlns:a16="http://schemas.microsoft.com/office/drawing/2014/main" id="{D7FE68BF-8120-4284-BE11-88CE22C8EA82}"/>
              </a:ext>
            </a:extLst>
          </p:cNvPr>
          <p:cNvSpPr>
            <a:spLocks noGrp="1"/>
          </p:cNvSpPr>
          <p:nvPr>
            <p:ph type="body" sz="quarter" idx="21"/>
          </p:nvPr>
        </p:nvSpPr>
        <p:spPr>
          <a:xfrm>
            <a:off x="4436928" y="3548821"/>
            <a:ext cx="4249737" cy="27432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8" name="Text Placeholder 14">
            <a:extLst>
              <a:ext uri="{FF2B5EF4-FFF2-40B4-BE49-F238E27FC236}">
                <a16:creationId xmlns:a16="http://schemas.microsoft.com/office/drawing/2014/main" id="{A7932C47-7D65-49F8-AD9D-A71CECF1B89B}"/>
              </a:ext>
            </a:extLst>
          </p:cNvPr>
          <p:cNvSpPr>
            <a:spLocks noGrp="1"/>
          </p:cNvSpPr>
          <p:nvPr>
            <p:ph type="body" sz="quarter" idx="22"/>
          </p:nvPr>
        </p:nvSpPr>
        <p:spPr>
          <a:xfrm>
            <a:off x="4436928" y="327827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67454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eatures slide with two features merged">
    <p:spTree>
      <p:nvGrpSpPr>
        <p:cNvPr id="1" name=""/>
        <p:cNvGrpSpPr/>
        <p:nvPr/>
      </p:nvGrpSpPr>
      <p:grpSpPr>
        <a:xfrm>
          <a:off x="0" y="0"/>
          <a:ext cx="0" cy="0"/>
          <a:chOff x="0" y="0"/>
          <a:chExt cx="0" cy="0"/>
        </a:xfrm>
      </p:grpSpPr>
      <p:sp>
        <p:nvSpPr>
          <p:cNvPr id="17" name="Text Placeholder 16">
            <a:extLst>
              <a:ext uri="{FF2B5EF4-FFF2-40B4-BE49-F238E27FC236}">
                <a16:creationId xmlns:a16="http://schemas.microsoft.com/office/drawing/2014/main" id="{E07024FD-8DE1-4568-A22E-E88AD56A68C8}"/>
              </a:ext>
            </a:extLst>
          </p:cNvPr>
          <p:cNvSpPr>
            <a:spLocks noGrp="1"/>
          </p:cNvSpPr>
          <p:nvPr>
            <p:ph type="body" sz="quarter" idx="12"/>
          </p:nvPr>
        </p:nvSpPr>
        <p:spPr>
          <a:xfrm>
            <a:off x="4436928" y="938213"/>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5"/>
            <a:ext cx="2876550" cy="1762125"/>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667665"/>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AC6DD706-AA44-4FDD-9429-122708671E07}"/>
              </a:ext>
            </a:extLst>
          </p:cNvPr>
          <p:cNvSpPr/>
          <p:nvPr userDrawn="1"/>
        </p:nvSpPr>
        <p:spPr>
          <a:xfrm>
            <a:off x="3645174" y="146549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699DED7E-93E2-446E-A829-1A7A8F4256C7}"/>
              </a:ext>
            </a:extLst>
          </p:cNvPr>
          <p:cNvSpPr/>
          <p:nvPr userDrawn="1"/>
        </p:nvSpPr>
        <p:spPr>
          <a:xfrm>
            <a:off x="3645174" y="2263321"/>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Rectangle: Rounded Corners 10">
            <a:extLst>
              <a:ext uri="{FF2B5EF4-FFF2-40B4-BE49-F238E27FC236}">
                <a16:creationId xmlns:a16="http://schemas.microsoft.com/office/drawing/2014/main" id="{EBF2FF24-4ED1-4DEB-9797-5CDAF495F5CD}"/>
              </a:ext>
            </a:extLst>
          </p:cNvPr>
          <p:cNvSpPr/>
          <p:nvPr userDrawn="1"/>
        </p:nvSpPr>
        <p:spPr>
          <a:xfrm>
            <a:off x="3645174" y="3061149"/>
            <a:ext cx="616857" cy="1414685"/>
          </a:xfrm>
          <a:prstGeom prst="roundRect">
            <a:avLst>
              <a:gd name="adj" fmla="val 50000"/>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667665"/>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E31F218A-0F33-4F51-9BFC-32D83C1858B1}"/>
              </a:ext>
            </a:extLst>
          </p:cNvPr>
          <p:cNvSpPr>
            <a:spLocks noGrp="1"/>
          </p:cNvSpPr>
          <p:nvPr>
            <p:ph type="body" sz="quarter" idx="15"/>
          </p:nvPr>
        </p:nvSpPr>
        <p:spPr>
          <a:xfrm>
            <a:off x="4436928" y="3331697"/>
            <a:ext cx="4249737" cy="1144137"/>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3061149"/>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91B61799-3117-49AE-900B-D080E9D5DFDF}"/>
              </a:ext>
            </a:extLst>
          </p:cNvPr>
          <p:cNvSpPr>
            <a:spLocks noGrp="1"/>
          </p:cNvSpPr>
          <p:nvPr>
            <p:ph type="body" sz="quarter" idx="17"/>
          </p:nvPr>
        </p:nvSpPr>
        <p:spPr>
          <a:xfrm>
            <a:off x="4436928" y="2533869"/>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6220B861-5CFA-4E32-9E48-7B9A02D59C7D}"/>
              </a:ext>
            </a:extLst>
          </p:cNvPr>
          <p:cNvSpPr>
            <a:spLocks noGrp="1"/>
          </p:cNvSpPr>
          <p:nvPr>
            <p:ph type="body" sz="quarter" idx="18"/>
          </p:nvPr>
        </p:nvSpPr>
        <p:spPr>
          <a:xfrm>
            <a:off x="4436928" y="2263321"/>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08774B1E-5A74-4C29-83F0-807AC20AD54F}"/>
              </a:ext>
            </a:extLst>
          </p:cNvPr>
          <p:cNvSpPr>
            <a:spLocks noGrp="1"/>
          </p:cNvSpPr>
          <p:nvPr>
            <p:ph type="body" sz="quarter" idx="19"/>
          </p:nvPr>
        </p:nvSpPr>
        <p:spPr>
          <a:xfrm>
            <a:off x="4436928" y="1730781"/>
            <a:ext cx="4249737"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7394A857-AA89-4316-B546-2C3DF2F9953B}"/>
              </a:ext>
            </a:extLst>
          </p:cNvPr>
          <p:cNvSpPr>
            <a:spLocks noGrp="1"/>
          </p:cNvSpPr>
          <p:nvPr>
            <p:ph type="body" sz="quarter" idx="20"/>
          </p:nvPr>
        </p:nvSpPr>
        <p:spPr>
          <a:xfrm>
            <a:off x="4436928" y="1460233"/>
            <a:ext cx="424987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40703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eatures slide arc_3">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199520" y="3581399"/>
            <a:ext cx="4568324" cy="9144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515884" y="2523446"/>
            <a:ext cx="4251960" cy="9144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439107" y="1465493"/>
            <a:ext cx="4328735" cy="9144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43" name="Oval 42">
            <a:extLst>
              <a:ext uri="{FF2B5EF4-FFF2-40B4-BE49-F238E27FC236}">
                <a16:creationId xmlns:a16="http://schemas.microsoft.com/office/drawing/2014/main" id="{FB8CCB04-25AE-4113-8B2F-40819BD6885A}"/>
              </a:ext>
            </a:extLst>
          </p:cNvPr>
          <p:cNvSpPr/>
          <p:nvPr/>
        </p:nvSpPr>
        <p:spPr>
          <a:xfrm>
            <a:off x="3829638" y="1614265"/>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3891090" y="2672218"/>
            <a:ext cx="616857" cy="616857"/>
          </a:xfrm>
          <a:prstGeom prst="ellipse">
            <a:avLst/>
          </a:prstGeom>
          <a:solidFill>
            <a:schemeClr val="bg2"/>
          </a:solidFill>
          <a:ln w="28575">
            <a:gradFill>
              <a:gsLst>
                <a:gs pos="0">
                  <a:srgbClr val="FF9900"/>
                </a:gs>
                <a:gs pos="100000">
                  <a:srgbClr val="FF7F22"/>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rot="1257466">
            <a:off x="3582661" y="3730171"/>
            <a:ext cx="616857" cy="616857"/>
          </a:xfrm>
          <a:prstGeom prst="ellipse">
            <a:avLst/>
          </a:prstGeom>
          <a:solidFill>
            <a:schemeClr val="bg2"/>
          </a:solidFill>
          <a:ln w="28575">
            <a:gradFill>
              <a:gsLst>
                <a:gs pos="0">
                  <a:srgbClr val="FF6E38"/>
                </a:gs>
                <a:gs pos="100000">
                  <a:srgbClr val="FF4B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356819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eatures slide arc_4">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4068200" y="3854041"/>
            <a:ext cx="4699644"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439108" y="3056214"/>
            <a:ext cx="4328735"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515884" y="2258386"/>
            <a:ext cx="4251960"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439107" y="1465493"/>
            <a:ext cx="4328735" cy="621792"/>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43" name="Oval 42">
            <a:extLst>
              <a:ext uri="{FF2B5EF4-FFF2-40B4-BE49-F238E27FC236}">
                <a16:creationId xmlns:a16="http://schemas.microsoft.com/office/drawing/2014/main" id="{FB8CCB04-25AE-4113-8B2F-40819BD6885A}"/>
              </a:ext>
            </a:extLst>
          </p:cNvPr>
          <p:cNvSpPr/>
          <p:nvPr/>
        </p:nvSpPr>
        <p:spPr>
          <a:xfrm>
            <a:off x="3829638"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7" name="Oval 76">
            <a:extLst>
              <a:ext uri="{FF2B5EF4-FFF2-40B4-BE49-F238E27FC236}">
                <a16:creationId xmlns:a16="http://schemas.microsoft.com/office/drawing/2014/main" id="{76870521-EB74-4AB9-8276-88A80A391BF7}"/>
              </a:ext>
            </a:extLst>
          </p:cNvPr>
          <p:cNvSpPr/>
          <p:nvPr/>
        </p:nvSpPr>
        <p:spPr>
          <a:xfrm>
            <a:off x="3906414"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1" name="Oval 90">
            <a:extLst>
              <a:ext uri="{FF2B5EF4-FFF2-40B4-BE49-F238E27FC236}">
                <a16:creationId xmlns:a16="http://schemas.microsoft.com/office/drawing/2014/main" id="{FF98F01D-57F0-434E-957B-2FF8D93E3EC2}"/>
              </a:ext>
            </a:extLst>
          </p:cNvPr>
          <p:cNvSpPr/>
          <p:nvPr userDrawn="1"/>
        </p:nvSpPr>
        <p:spPr>
          <a:xfrm>
            <a:off x="3829638"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0" name="Oval 99">
            <a:extLst>
              <a:ext uri="{FF2B5EF4-FFF2-40B4-BE49-F238E27FC236}">
                <a16:creationId xmlns:a16="http://schemas.microsoft.com/office/drawing/2014/main" id="{BA4783A7-ED88-4CCB-8975-0C59E22AE2BA}"/>
              </a:ext>
            </a:extLst>
          </p:cNvPr>
          <p:cNvSpPr/>
          <p:nvPr/>
        </p:nvSpPr>
        <p:spPr>
          <a:xfrm>
            <a:off x="3458729"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63541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457200" y="1009650"/>
            <a:ext cx="8229600" cy="34861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eatures slide arc_5">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3946962" y="3976395"/>
            <a:ext cx="4820882"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324791" y="3345472"/>
            <a:ext cx="4443053"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466366" y="2083624"/>
            <a:ext cx="4301478"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337963" y="1452701"/>
            <a:ext cx="4429881"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7" name="Freeform: Shape 16">
            <a:extLst>
              <a:ext uri="{FF2B5EF4-FFF2-40B4-BE49-F238E27FC236}">
                <a16:creationId xmlns:a16="http://schemas.microsoft.com/office/drawing/2014/main" id="{8FBCD0A4-9640-48A0-B372-9EA45E745028}"/>
              </a:ext>
            </a:extLst>
          </p:cNvPr>
          <p:cNvSpPr/>
          <p:nvPr/>
        </p:nvSpPr>
        <p:spPr>
          <a:xfrm>
            <a:off x="3805387" y="1452701"/>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BF277375-445B-4CEE-947A-9E04B973A48D}"/>
              </a:ext>
            </a:extLst>
          </p:cNvPr>
          <p:cNvSpPr/>
          <p:nvPr/>
        </p:nvSpPr>
        <p:spPr>
          <a:xfrm>
            <a:off x="3946962" y="2075803"/>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9" name="Freeform: Shape 18">
            <a:extLst>
              <a:ext uri="{FF2B5EF4-FFF2-40B4-BE49-F238E27FC236}">
                <a16:creationId xmlns:a16="http://schemas.microsoft.com/office/drawing/2014/main" id="{66253A3B-E8B2-444D-810A-D3EA7CDAF2D7}"/>
              </a:ext>
            </a:extLst>
          </p:cNvPr>
          <p:cNvSpPr/>
          <p:nvPr/>
        </p:nvSpPr>
        <p:spPr>
          <a:xfrm>
            <a:off x="3914051" y="2698905"/>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31D"/>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4860992E-9DAB-49A6-8347-5402F915DECE}"/>
              </a:ext>
            </a:extLst>
          </p:cNvPr>
          <p:cNvSpPr/>
          <p:nvPr/>
        </p:nvSpPr>
        <p:spPr>
          <a:xfrm rot="776387">
            <a:off x="3766999" y="3322007"/>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31D"/>
                </a:gs>
                <a:gs pos="10000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21426" tIns="121426" rIns="121426" bIns="121426" numCol="1" spcCol="1270" anchor="ctr" anchorCtr="0">
            <a:noAutofit/>
          </a:bodyPr>
          <a:lstStyle/>
          <a:p>
            <a:pPr marL="0" lvl="0" indent="0" algn="ctr" defTabSz="1377950">
              <a:lnSpc>
                <a:spcPct val="90000"/>
              </a:lnSpc>
              <a:spcBef>
                <a:spcPct val="0"/>
              </a:spcBef>
              <a:spcAft>
                <a:spcPct val="35000"/>
              </a:spcAft>
              <a:buNone/>
            </a:pPr>
            <a:endParaRPr lang="en-US" sz="3100" kern="1200"/>
          </a:p>
        </p:txBody>
      </p:sp>
      <p:sp>
        <p:nvSpPr>
          <p:cNvPr id="22" name="Freeform: Shape 21">
            <a:extLst>
              <a:ext uri="{FF2B5EF4-FFF2-40B4-BE49-F238E27FC236}">
                <a16:creationId xmlns:a16="http://schemas.microsoft.com/office/drawing/2014/main" id="{17F3873A-16C3-4D9A-9590-17C49A1A3F15}"/>
              </a:ext>
            </a:extLst>
          </p:cNvPr>
          <p:cNvSpPr/>
          <p:nvPr/>
        </p:nvSpPr>
        <p:spPr>
          <a:xfrm rot="1493911">
            <a:off x="3430768" y="3945110"/>
            <a:ext cx="519404" cy="519404"/>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100000">
                  <a:srgbClr val="FF4869"/>
                </a:gs>
                <a:gs pos="0">
                  <a:srgbClr val="FF624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spcFirstLastPara="0" vert="horz" wrap="square" lIns="121426" tIns="121426" rIns="121426" bIns="121426" numCol="1" spcCol="1270" anchor="ctr" anchorCtr="0">
            <a:noAutofit/>
          </a:bodyPr>
          <a:lstStyle/>
          <a:p>
            <a:pPr lvl="0" indent="0" algn="ctr" defTabSz="1377950">
              <a:lnSpc>
                <a:spcPct val="90000"/>
              </a:lnSpc>
              <a:spcBef>
                <a:spcPct val="0"/>
              </a:spcBef>
              <a:spcAft>
                <a:spcPct val="35000"/>
              </a:spcAft>
              <a:buNone/>
            </a:pPr>
            <a:endParaRPr lang="en-US" sz="3100"/>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4466366" y="2714548"/>
            <a:ext cx="4301478" cy="521208"/>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Tree>
    <p:extLst>
      <p:ext uri="{BB962C8B-B14F-4D97-AF65-F5344CB8AC3E}">
        <p14:creationId xmlns:p14="http://schemas.microsoft.com/office/powerpoint/2010/main" val="28298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eatures slide arc_6">
    <p:spTree>
      <p:nvGrpSpPr>
        <p:cNvPr id="1" name=""/>
        <p:cNvGrpSpPr/>
        <p:nvPr/>
      </p:nvGrpSpPr>
      <p:grpSpPr>
        <a:xfrm>
          <a:off x="0" y="0"/>
          <a:ext cx="0" cy="0"/>
          <a:chOff x="0" y="0"/>
          <a:chExt cx="0" cy="0"/>
        </a:xfrm>
      </p:grpSpPr>
      <p:sp>
        <p:nvSpPr>
          <p:cNvPr id="117" name="Text Placeholder 116">
            <a:extLst>
              <a:ext uri="{FF2B5EF4-FFF2-40B4-BE49-F238E27FC236}">
                <a16:creationId xmlns:a16="http://schemas.microsoft.com/office/drawing/2014/main" id="{B706FACE-61A5-4A81-AF93-DAA88B4519D1}"/>
              </a:ext>
            </a:extLst>
          </p:cNvPr>
          <p:cNvSpPr>
            <a:spLocks noGrp="1"/>
          </p:cNvSpPr>
          <p:nvPr>
            <p:ph type="body" sz="quarter" idx="11"/>
          </p:nvPr>
        </p:nvSpPr>
        <p:spPr>
          <a:xfrm>
            <a:off x="2773680" y="0"/>
            <a:ext cx="6370320" cy="1338946"/>
          </a:xfrm>
          <a:custGeom>
            <a:avLst/>
            <a:gdLst>
              <a:gd name="connsiteX0" fmla="*/ 0 w 6370320"/>
              <a:gd name="connsiteY0" fmla="*/ 0 h 1338946"/>
              <a:gd name="connsiteX1" fmla="*/ 6370320 w 6370320"/>
              <a:gd name="connsiteY1" fmla="*/ 0 h 1338946"/>
              <a:gd name="connsiteX2" fmla="*/ 6370320 w 6370320"/>
              <a:gd name="connsiteY2" fmla="*/ 1338946 h 1338946"/>
              <a:gd name="connsiteX3" fmla="*/ 1184173 w 6370320"/>
              <a:gd name="connsiteY3" fmla="*/ 1338946 h 1338946"/>
              <a:gd name="connsiteX4" fmla="*/ 1129501 w 6370320"/>
              <a:gd name="connsiteY4" fmla="*/ 1221187 h 1338946"/>
              <a:gd name="connsiteX5" fmla="*/ 116302 w 6370320"/>
              <a:gd name="connsiteY5" fmla="*/ 75039 h 1338946"/>
              <a:gd name="connsiteX6" fmla="*/ 0 w 6370320"/>
              <a:gd name="connsiteY6" fmla="*/ 2209 h 1338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0320" h="1338946">
                <a:moveTo>
                  <a:pt x="0" y="0"/>
                </a:moveTo>
                <a:lnTo>
                  <a:pt x="6370320" y="0"/>
                </a:lnTo>
                <a:lnTo>
                  <a:pt x="6370320" y="1338946"/>
                </a:lnTo>
                <a:lnTo>
                  <a:pt x="1184173" y="1338946"/>
                </a:lnTo>
                <a:lnTo>
                  <a:pt x="1129501" y="1221187"/>
                </a:lnTo>
                <a:cubicBezTo>
                  <a:pt x="895522" y="757508"/>
                  <a:pt x="544838" y="362900"/>
                  <a:pt x="116302" y="75039"/>
                </a:cubicBezTo>
                <a:lnTo>
                  <a:pt x="0" y="2209"/>
                </a:lnTo>
                <a:close/>
              </a:path>
            </a:pathLst>
          </a:custGeom>
          <a:solidFill>
            <a:schemeClr val="bg1">
              <a:lumMod val="90000"/>
              <a:lumOff val="10000"/>
            </a:schemeClr>
          </a:solidFill>
        </p:spPr>
        <p:txBody>
          <a:bodyPr wrap="square" lIns="1828800" rIns="548640" anchor="ctr" anchorCtr="0">
            <a:noAutofit/>
          </a:bodyPr>
          <a:lstStyle>
            <a:lvl1pPr>
              <a:defRPr lang="en-US" sz="1600" dirty="0" smtClean="0">
                <a:cs typeface="+mn-cs"/>
              </a:defRPr>
            </a:lvl1pPr>
          </a:lstStyle>
          <a:p>
            <a:pPr lvl="0"/>
            <a:r>
              <a:rPr lang="en-US" dirty="0"/>
              <a:t>Click to edit Master text styles</a:t>
            </a:r>
          </a:p>
        </p:txBody>
      </p:sp>
      <p:sp>
        <p:nvSpPr>
          <p:cNvPr id="114" name="Text Placeholder 20">
            <a:extLst>
              <a:ext uri="{FF2B5EF4-FFF2-40B4-BE49-F238E27FC236}">
                <a16:creationId xmlns:a16="http://schemas.microsoft.com/office/drawing/2014/main" id="{DC471321-957E-4378-B462-A6F8B10D7672}"/>
              </a:ext>
            </a:extLst>
          </p:cNvPr>
          <p:cNvSpPr>
            <a:spLocks noGrp="1"/>
          </p:cNvSpPr>
          <p:nvPr>
            <p:ph type="body" sz="quarter" idx="15"/>
          </p:nvPr>
        </p:nvSpPr>
        <p:spPr>
          <a:xfrm>
            <a:off x="3917950" y="4038599"/>
            <a:ext cx="4849893"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3" name="Text Placeholder 20">
            <a:extLst>
              <a:ext uri="{FF2B5EF4-FFF2-40B4-BE49-F238E27FC236}">
                <a16:creationId xmlns:a16="http://schemas.microsoft.com/office/drawing/2014/main" id="{475702AE-5A90-4E33-B877-E8C3F920BC7A}"/>
              </a:ext>
            </a:extLst>
          </p:cNvPr>
          <p:cNvSpPr>
            <a:spLocks noGrp="1"/>
          </p:cNvSpPr>
          <p:nvPr>
            <p:ph type="body" sz="quarter" idx="14"/>
          </p:nvPr>
        </p:nvSpPr>
        <p:spPr>
          <a:xfrm>
            <a:off x="4367213" y="2991541"/>
            <a:ext cx="4400631"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12" name="Text Placeholder 20">
            <a:extLst>
              <a:ext uri="{FF2B5EF4-FFF2-40B4-BE49-F238E27FC236}">
                <a16:creationId xmlns:a16="http://schemas.microsoft.com/office/drawing/2014/main" id="{3729A811-0F76-4D4D-8991-455D3CBCFA7D}"/>
              </a:ext>
            </a:extLst>
          </p:cNvPr>
          <p:cNvSpPr>
            <a:spLocks noGrp="1"/>
          </p:cNvSpPr>
          <p:nvPr>
            <p:ph type="body" sz="quarter" idx="13"/>
          </p:nvPr>
        </p:nvSpPr>
        <p:spPr>
          <a:xfrm>
            <a:off x="4426509" y="1944481"/>
            <a:ext cx="4341335"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1" name="Text Placeholder 20">
            <a:extLst>
              <a:ext uri="{FF2B5EF4-FFF2-40B4-BE49-F238E27FC236}">
                <a16:creationId xmlns:a16="http://schemas.microsoft.com/office/drawing/2014/main" id="{7645135C-9BB2-4971-9A6C-D9DC44040E9D}"/>
              </a:ext>
            </a:extLst>
          </p:cNvPr>
          <p:cNvSpPr>
            <a:spLocks noGrp="1"/>
          </p:cNvSpPr>
          <p:nvPr>
            <p:ph type="body" sz="quarter" idx="12"/>
          </p:nvPr>
        </p:nvSpPr>
        <p:spPr>
          <a:xfrm>
            <a:off x="4270375" y="1420951"/>
            <a:ext cx="4497470"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userDrawn="1">
            <p:ph type="title"/>
          </p:nvPr>
        </p:nvSpPr>
        <p:spPr>
          <a:xfrm>
            <a:off x="457201" y="2733675"/>
            <a:ext cx="3343026" cy="1070880"/>
          </a:xfrm>
          <a:prstGeom prst="rect">
            <a:avLst/>
          </a:prstGeom>
        </p:spPr>
        <p:txBody>
          <a:bodyPr vert="horz" lIns="0" tIns="0" rIns="182880" bIns="0" rtlCol="0" anchor="t" anchorCtr="0">
            <a:noAutofit/>
          </a:bodyPr>
          <a:lstStyle>
            <a:lvl1pPr marL="0" algn="l" defTabSz="457200" rtl="0" eaLnBrk="1" latinLnBrk="0" hangingPunct="1">
              <a:lnSpc>
                <a:spcPct val="90000"/>
              </a:lnSpc>
              <a:spcBef>
                <a:spcPts val="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userDrawn="1">
            <p:ph type="body" sz="quarter" idx="10"/>
          </p:nvPr>
        </p:nvSpPr>
        <p:spPr>
          <a:xfrm>
            <a:off x="457200" y="1009651"/>
            <a:ext cx="3343027" cy="1562100"/>
          </a:xfrm>
        </p:spPr>
        <p:txBody>
          <a:bodyPr rIns="182880" anchor="b" anchorCtr="0"/>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118" name="Rectangle: Top Corners Rounded 117">
            <a:extLst>
              <a:ext uri="{FF2B5EF4-FFF2-40B4-BE49-F238E27FC236}">
                <a16:creationId xmlns:a16="http://schemas.microsoft.com/office/drawing/2014/main" id="{EBC590EE-EDD3-4725-B200-1CE45176750F}"/>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19" name="Text Placeholder 18">
            <a:extLst>
              <a:ext uri="{FF2B5EF4-FFF2-40B4-BE49-F238E27FC236}">
                <a16:creationId xmlns:a16="http://schemas.microsoft.com/office/drawing/2014/main" id="{75C1C402-65B0-437C-8CC8-5791E655165D}"/>
              </a:ext>
            </a:extLst>
          </p:cNvPr>
          <p:cNvSpPr>
            <a:spLocks noGrp="1"/>
          </p:cNvSpPr>
          <p:nvPr>
            <p:ph type="body" sz="quarter" idx="16"/>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23" name="Text Placeholder 20">
            <a:extLst>
              <a:ext uri="{FF2B5EF4-FFF2-40B4-BE49-F238E27FC236}">
                <a16:creationId xmlns:a16="http://schemas.microsoft.com/office/drawing/2014/main" id="{0882D945-633A-448E-B7BF-3BE96C587BA3}"/>
              </a:ext>
            </a:extLst>
          </p:cNvPr>
          <p:cNvSpPr>
            <a:spLocks noGrp="1"/>
          </p:cNvSpPr>
          <p:nvPr>
            <p:ph type="body" sz="quarter" idx="17"/>
          </p:nvPr>
        </p:nvSpPr>
        <p:spPr>
          <a:xfrm>
            <a:off x="4452938" y="2468011"/>
            <a:ext cx="4314906"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24" name="Text Placeholder 20">
            <a:extLst>
              <a:ext uri="{FF2B5EF4-FFF2-40B4-BE49-F238E27FC236}">
                <a16:creationId xmlns:a16="http://schemas.microsoft.com/office/drawing/2014/main" id="{42D5A5B0-054F-4A97-A8F8-044886DE4F7B}"/>
              </a:ext>
            </a:extLst>
          </p:cNvPr>
          <p:cNvSpPr>
            <a:spLocks noGrp="1"/>
          </p:cNvSpPr>
          <p:nvPr>
            <p:ph type="body" sz="quarter" idx="18"/>
          </p:nvPr>
        </p:nvSpPr>
        <p:spPr>
          <a:xfrm>
            <a:off x="4230790" y="3515071"/>
            <a:ext cx="4537053" cy="457200"/>
          </a:xfrm>
        </p:spPr>
        <p:txBody>
          <a:bodyPr vert="horz" lIns="182880" tIns="0" rIns="0" bIns="0" rtlCol="0" anchor="ctr" anchorCtr="0">
            <a:noAutofit/>
          </a:bodyPr>
          <a:lstStyle>
            <a:lvl1pPr>
              <a:defRPr lang="en-US" sz="1400" dirty="0" smtClean="0"/>
            </a:lvl1pPr>
          </a:lstStyle>
          <a:p>
            <a:pPr lvl="0">
              <a:spcBef>
                <a:spcPts val="600"/>
              </a:spcBef>
            </a:pPr>
            <a:r>
              <a:rPr lang="en-US" dirty="0"/>
              <a:t>Click to edit Master text styles</a:t>
            </a:r>
          </a:p>
        </p:txBody>
      </p:sp>
      <p:sp>
        <p:nvSpPr>
          <p:cNvPr id="12" name="Freeform: Shape 11">
            <a:extLst>
              <a:ext uri="{FF2B5EF4-FFF2-40B4-BE49-F238E27FC236}">
                <a16:creationId xmlns:a16="http://schemas.microsoft.com/office/drawing/2014/main" id="{567E8F8E-C857-47E7-A6D2-4E1515F7C379}"/>
              </a:ext>
            </a:extLst>
          </p:cNvPr>
          <p:cNvSpPr/>
          <p:nvPr/>
        </p:nvSpPr>
        <p:spPr>
          <a:xfrm>
            <a:off x="3804955" y="142095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4" name="Freeform: Shape 13">
            <a:extLst>
              <a:ext uri="{FF2B5EF4-FFF2-40B4-BE49-F238E27FC236}">
                <a16:creationId xmlns:a16="http://schemas.microsoft.com/office/drawing/2014/main" id="{0AAD55F6-6902-4BA8-9070-FDBAF8903E26}"/>
              </a:ext>
            </a:extLst>
          </p:cNvPr>
          <p:cNvSpPr/>
          <p:nvPr/>
        </p:nvSpPr>
        <p:spPr>
          <a:xfrm>
            <a:off x="3946962" y="194448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A5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6" name="Freeform: Shape 15">
            <a:extLst>
              <a:ext uri="{FF2B5EF4-FFF2-40B4-BE49-F238E27FC236}">
                <a16:creationId xmlns:a16="http://schemas.microsoft.com/office/drawing/2014/main" id="{8FE5416D-1751-4D03-84B5-452C26493754}"/>
              </a:ext>
            </a:extLst>
          </p:cNvPr>
          <p:cNvSpPr/>
          <p:nvPr/>
        </p:nvSpPr>
        <p:spPr>
          <a:xfrm>
            <a:off x="3886958" y="299154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9900"/>
                </a:gs>
                <a:gs pos="100000">
                  <a:srgbClr val="FF861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7" name="Freeform: Shape 26">
            <a:extLst>
              <a:ext uri="{FF2B5EF4-FFF2-40B4-BE49-F238E27FC236}">
                <a16:creationId xmlns:a16="http://schemas.microsoft.com/office/drawing/2014/main" id="{325E75D6-5C4F-4A62-8ADC-ED5620F383A2}"/>
              </a:ext>
            </a:extLst>
          </p:cNvPr>
          <p:cNvSpPr/>
          <p:nvPr/>
        </p:nvSpPr>
        <p:spPr>
          <a:xfrm>
            <a:off x="3742319" y="351507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8618"/>
                </a:gs>
                <a:gs pos="100000">
                  <a:srgbClr val="FF6543"/>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8" name="Freeform: Shape 27">
            <a:extLst>
              <a:ext uri="{FF2B5EF4-FFF2-40B4-BE49-F238E27FC236}">
                <a16:creationId xmlns:a16="http://schemas.microsoft.com/office/drawing/2014/main" id="{93FDD7D3-B5E3-455C-A5DF-70F8E2AD254A}"/>
              </a:ext>
            </a:extLst>
          </p:cNvPr>
          <p:cNvSpPr/>
          <p:nvPr/>
        </p:nvSpPr>
        <p:spPr>
          <a:xfrm rot="1371074">
            <a:off x="3441275" y="402206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6543"/>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31" name="Freeform: Shape 30">
            <a:extLst>
              <a:ext uri="{FF2B5EF4-FFF2-40B4-BE49-F238E27FC236}">
                <a16:creationId xmlns:a16="http://schemas.microsoft.com/office/drawing/2014/main" id="{2445B85D-D208-41D7-97A2-744F6EDF9143}"/>
              </a:ext>
            </a:extLst>
          </p:cNvPr>
          <p:cNvSpPr/>
          <p:nvPr userDrawn="1"/>
        </p:nvSpPr>
        <p:spPr>
          <a:xfrm>
            <a:off x="3969309" y="2468011"/>
            <a:ext cx="457200" cy="457200"/>
          </a:xfrm>
          <a:custGeom>
            <a:avLst/>
            <a:gdLst>
              <a:gd name="connsiteX0" fmla="*/ 0 w 694729"/>
              <a:gd name="connsiteY0" fmla="*/ 347365 h 694729"/>
              <a:gd name="connsiteX1" fmla="*/ 347365 w 694729"/>
              <a:gd name="connsiteY1" fmla="*/ 0 h 694729"/>
              <a:gd name="connsiteX2" fmla="*/ 694730 w 694729"/>
              <a:gd name="connsiteY2" fmla="*/ 347365 h 694729"/>
              <a:gd name="connsiteX3" fmla="*/ 347365 w 694729"/>
              <a:gd name="connsiteY3" fmla="*/ 694730 h 694729"/>
              <a:gd name="connsiteX4" fmla="*/ 0 w 694729"/>
              <a:gd name="connsiteY4" fmla="*/ 347365 h 69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729" h="694729">
                <a:moveTo>
                  <a:pt x="0" y="347365"/>
                </a:moveTo>
                <a:cubicBezTo>
                  <a:pt x="0" y="155521"/>
                  <a:pt x="155521" y="0"/>
                  <a:pt x="347365" y="0"/>
                </a:cubicBezTo>
                <a:cubicBezTo>
                  <a:pt x="539209" y="0"/>
                  <a:pt x="694730" y="155521"/>
                  <a:pt x="694730" y="347365"/>
                </a:cubicBezTo>
                <a:cubicBezTo>
                  <a:pt x="694730" y="539209"/>
                  <a:pt x="539209" y="694730"/>
                  <a:pt x="347365" y="694730"/>
                </a:cubicBezTo>
                <a:cubicBezTo>
                  <a:pt x="155521" y="694730"/>
                  <a:pt x="0" y="539209"/>
                  <a:pt x="0" y="347365"/>
                </a:cubicBezTo>
                <a:close/>
              </a:path>
            </a:pathLst>
          </a:custGeom>
          <a:solidFill>
            <a:schemeClr val="bg2"/>
          </a:solidFill>
          <a:ln w="28575">
            <a:gradFill>
              <a:gsLst>
                <a:gs pos="0">
                  <a:srgbClr val="FFB600"/>
                </a:gs>
                <a:gs pos="100000">
                  <a:srgbClr val="FFA5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Tree>
    <p:extLst>
      <p:ext uri="{BB962C8B-B14F-4D97-AF65-F5344CB8AC3E}">
        <p14:creationId xmlns:p14="http://schemas.microsoft.com/office/powerpoint/2010/main" val="187032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eatures slide 3">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369969" y="1418147"/>
            <a:ext cx="4316830"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369968" y="1147599"/>
            <a:ext cx="4316829"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573303" y="2529675"/>
            <a:ext cx="411349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573302" y="2259127"/>
            <a:ext cx="4113495"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369968" y="3689082"/>
            <a:ext cx="4316831"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369968" y="3418534"/>
            <a:ext cx="4316829"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3609856" y="1089079"/>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3813508" y="2205990"/>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3609856" y="3359404"/>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Tree>
    <p:extLst>
      <p:ext uri="{BB962C8B-B14F-4D97-AF65-F5344CB8AC3E}">
        <p14:creationId xmlns:p14="http://schemas.microsoft.com/office/powerpoint/2010/main" val="371880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eatures slide 4">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90546" y="1004098"/>
            <a:ext cx="459625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90545" y="733550"/>
            <a:ext cx="459625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462983" y="1982557"/>
            <a:ext cx="424030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462982" y="1712009"/>
            <a:ext cx="424030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72001" y="2971783"/>
            <a:ext cx="4148568"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72000" y="2701235"/>
            <a:ext cx="414856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218116" y="3995712"/>
            <a:ext cx="4468681"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218116" y="3725164"/>
            <a:ext cx="4468681"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6" name="Freeform: Shape 15">
            <a:extLst>
              <a:ext uri="{FF2B5EF4-FFF2-40B4-BE49-F238E27FC236}">
                <a16:creationId xmlns:a16="http://schemas.microsoft.com/office/drawing/2014/main" id="{547C5297-956D-4005-A636-2EFB767AF8AE}"/>
              </a:ext>
            </a:extLst>
          </p:cNvPr>
          <p:cNvSpPr/>
          <p:nvPr/>
        </p:nvSpPr>
        <p:spPr>
          <a:xfrm>
            <a:off x="3360262" y="66766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3726509" y="1661378"/>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a:off x="3824193" y="2655091"/>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2" name="Freeform: Shape 21">
            <a:extLst>
              <a:ext uri="{FF2B5EF4-FFF2-40B4-BE49-F238E27FC236}">
                <a16:creationId xmlns:a16="http://schemas.microsoft.com/office/drawing/2014/main" id="{8483C8E9-82EE-434E-BB06-124DBB35DD4B}"/>
              </a:ext>
            </a:extLst>
          </p:cNvPr>
          <p:cNvSpPr/>
          <p:nvPr/>
        </p:nvSpPr>
        <p:spPr>
          <a:xfrm rot="1602374">
            <a:off x="3458433" y="364880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Tree>
    <p:extLst>
      <p:ext uri="{BB962C8B-B14F-4D97-AF65-F5344CB8AC3E}">
        <p14:creationId xmlns:p14="http://schemas.microsoft.com/office/powerpoint/2010/main" val="54388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eatures slide 5">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8729"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829638"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414"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829638"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90546" y="938213"/>
            <a:ext cx="459625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90545" y="667665"/>
            <a:ext cx="459625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446496" y="1736041"/>
            <a:ext cx="424030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446495" y="1465493"/>
            <a:ext cx="424030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38232" y="2533869"/>
            <a:ext cx="4148568"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38231" y="2263321"/>
            <a:ext cx="414856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6" y="3331697"/>
            <a:ext cx="420388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5" y="3061149"/>
            <a:ext cx="420388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090546" y="4129525"/>
            <a:ext cx="4596254"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090545" y="3858977"/>
            <a:ext cx="459625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Tree>
    <p:extLst>
      <p:ext uri="{BB962C8B-B14F-4D97-AF65-F5344CB8AC3E}">
        <p14:creationId xmlns:p14="http://schemas.microsoft.com/office/powerpoint/2010/main" val="1626380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eatures slide 6">
    <p:spTree>
      <p:nvGrpSpPr>
        <p:cNvPr id="1" name=""/>
        <p:cNvGrpSpPr/>
        <p:nvPr/>
      </p:nvGrpSpPr>
      <p:grpSpPr>
        <a:xfrm>
          <a:off x="0" y="0"/>
          <a:ext cx="0" cy="0"/>
          <a:chOff x="0" y="0"/>
          <a:chExt cx="0" cy="0"/>
        </a:xfrm>
      </p:grpSpPr>
      <p:sp>
        <p:nvSpPr>
          <p:cNvPr id="25" name="Graphic 6499">
            <a:extLst>
              <a:ext uri="{FF2B5EF4-FFF2-40B4-BE49-F238E27FC236}">
                <a16:creationId xmlns:a16="http://schemas.microsoft.com/office/drawing/2014/main" id="{02B31BF2-7B73-4FA9-A080-F0770B7A3CB1}"/>
              </a:ext>
            </a:extLst>
          </p:cNvPr>
          <p:cNvSpPr/>
          <p:nvPr userDrawn="1"/>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876550"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 name="Oval 1">
            <a:extLst>
              <a:ext uri="{FF2B5EF4-FFF2-40B4-BE49-F238E27FC236}">
                <a16:creationId xmlns:a16="http://schemas.microsoft.com/office/drawing/2014/main" id="{B3DC2EF4-4B7E-4AB1-9DC8-B277F18E3AD7}"/>
              </a:ext>
            </a:extLst>
          </p:cNvPr>
          <p:cNvSpPr/>
          <p:nvPr userDrawn="1"/>
        </p:nvSpPr>
        <p:spPr>
          <a:xfrm>
            <a:off x="3453464"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 name="Oval 3">
            <a:extLst>
              <a:ext uri="{FF2B5EF4-FFF2-40B4-BE49-F238E27FC236}">
                <a16:creationId xmlns:a16="http://schemas.microsoft.com/office/drawing/2014/main" id="{9AEF1163-FB46-414D-A249-F2A0448885CE}"/>
              </a:ext>
            </a:extLst>
          </p:cNvPr>
          <p:cNvSpPr/>
          <p:nvPr userDrawn="1"/>
        </p:nvSpPr>
        <p:spPr>
          <a:xfrm>
            <a:off x="3741500"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Oval 5">
            <a:extLst>
              <a:ext uri="{FF2B5EF4-FFF2-40B4-BE49-F238E27FC236}">
                <a16:creationId xmlns:a16="http://schemas.microsoft.com/office/drawing/2014/main" id="{C365E101-D8EF-4E59-8071-4030690D3F5A}"/>
              </a:ext>
            </a:extLst>
          </p:cNvPr>
          <p:cNvSpPr/>
          <p:nvPr userDrawn="1"/>
        </p:nvSpPr>
        <p:spPr>
          <a:xfrm>
            <a:off x="3906843"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AD174665-B2B8-4EC4-A2E0-CAD730C81D3F}"/>
              </a:ext>
            </a:extLst>
          </p:cNvPr>
          <p:cNvSpPr/>
          <p:nvPr userDrawn="1"/>
        </p:nvSpPr>
        <p:spPr>
          <a:xfrm>
            <a:off x="3752625"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 name="Oval 7">
            <a:extLst>
              <a:ext uri="{FF2B5EF4-FFF2-40B4-BE49-F238E27FC236}">
                <a16:creationId xmlns:a16="http://schemas.microsoft.com/office/drawing/2014/main" id="{260A40C1-BCD4-4750-8F53-5C620B79BBF2}"/>
              </a:ext>
            </a:extLst>
          </p:cNvPr>
          <p:cNvSpPr/>
          <p:nvPr userDrawn="1"/>
        </p:nvSpPr>
        <p:spPr>
          <a:xfrm>
            <a:off x="3458729"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4052889" y="938214"/>
            <a:ext cx="4633911" cy="305524"/>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4052889" y="667665"/>
            <a:ext cx="4633910"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355307" y="1557802"/>
            <a:ext cx="4331493"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355307" y="1283482"/>
            <a:ext cx="433149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507707" y="2193834"/>
            <a:ext cx="4179093"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507707" y="1919514"/>
            <a:ext cx="4179092"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2" name="Text Placeholder 16">
            <a:extLst>
              <a:ext uri="{FF2B5EF4-FFF2-40B4-BE49-F238E27FC236}">
                <a16:creationId xmlns:a16="http://schemas.microsoft.com/office/drawing/2014/main" id="{47B180E0-DAF5-4C60-98B7-B98B3784D638}"/>
              </a:ext>
            </a:extLst>
          </p:cNvPr>
          <p:cNvSpPr>
            <a:spLocks noGrp="1"/>
          </p:cNvSpPr>
          <p:nvPr>
            <p:ph type="body" sz="quarter" idx="18"/>
          </p:nvPr>
        </p:nvSpPr>
        <p:spPr>
          <a:xfrm>
            <a:off x="4482915" y="2870158"/>
            <a:ext cx="4203885"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3" name="Text Placeholder 14">
            <a:extLst>
              <a:ext uri="{FF2B5EF4-FFF2-40B4-BE49-F238E27FC236}">
                <a16:creationId xmlns:a16="http://schemas.microsoft.com/office/drawing/2014/main" id="{53AF73F2-46DE-4AE7-AEDE-DD8B9EFD8C77}"/>
              </a:ext>
            </a:extLst>
          </p:cNvPr>
          <p:cNvSpPr>
            <a:spLocks noGrp="1"/>
          </p:cNvSpPr>
          <p:nvPr>
            <p:ph type="body" sz="quarter" idx="19"/>
          </p:nvPr>
        </p:nvSpPr>
        <p:spPr>
          <a:xfrm>
            <a:off x="4482915" y="2595838"/>
            <a:ext cx="420388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4" name="Text Placeholder 16">
            <a:extLst>
              <a:ext uri="{FF2B5EF4-FFF2-40B4-BE49-F238E27FC236}">
                <a16:creationId xmlns:a16="http://schemas.microsoft.com/office/drawing/2014/main" id="{95959C1C-BCD1-45DB-BA40-08DBF1A2E429}"/>
              </a:ext>
            </a:extLst>
          </p:cNvPr>
          <p:cNvSpPr>
            <a:spLocks noGrp="1"/>
          </p:cNvSpPr>
          <p:nvPr>
            <p:ph type="body" sz="quarter" idx="20"/>
          </p:nvPr>
        </p:nvSpPr>
        <p:spPr>
          <a:xfrm>
            <a:off x="4328696" y="3546482"/>
            <a:ext cx="4358103"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BF1C3BC4-1A31-42E4-895D-94D93794E4F9}"/>
              </a:ext>
            </a:extLst>
          </p:cNvPr>
          <p:cNvSpPr>
            <a:spLocks noGrp="1"/>
          </p:cNvSpPr>
          <p:nvPr>
            <p:ph type="body" sz="quarter" idx="21"/>
          </p:nvPr>
        </p:nvSpPr>
        <p:spPr>
          <a:xfrm>
            <a:off x="4328695" y="3272162"/>
            <a:ext cx="435810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9" name="Freeform: Shape 18">
            <a:extLst>
              <a:ext uri="{FF2B5EF4-FFF2-40B4-BE49-F238E27FC236}">
                <a16:creationId xmlns:a16="http://schemas.microsoft.com/office/drawing/2014/main" id="{7D9133CA-4C72-458B-8126-2481F209CB70}"/>
              </a:ext>
            </a:extLst>
          </p:cNvPr>
          <p:cNvSpPr/>
          <p:nvPr/>
        </p:nvSpPr>
        <p:spPr>
          <a:xfrm>
            <a:off x="10117195" y="2666237"/>
            <a:ext cx="1950720" cy="1005840"/>
          </a:xfrm>
          <a:custGeom>
            <a:avLst/>
            <a:gdLst>
              <a:gd name="connsiteX0" fmla="*/ 0 w 1950720"/>
              <a:gd name="connsiteY0" fmla="*/ 0 h 1005840"/>
              <a:gd name="connsiteX1" fmla="*/ 1950720 w 1950720"/>
              <a:gd name="connsiteY1" fmla="*/ 0 h 1005840"/>
              <a:gd name="connsiteX2" fmla="*/ 1950720 w 1950720"/>
              <a:gd name="connsiteY2" fmla="*/ 1005840 h 1005840"/>
              <a:gd name="connsiteX3" fmla="*/ 0 w 1950720"/>
              <a:gd name="connsiteY3" fmla="*/ 1005840 h 1005840"/>
              <a:gd name="connsiteX4" fmla="*/ 0 w 1950720"/>
              <a:gd name="connsiteY4" fmla="*/ 0 h 1005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20" h="1005840">
                <a:moveTo>
                  <a:pt x="0" y="0"/>
                </a:moveTo>
                <a:lnTo>
                  <a:pt x="1950720" y="0"/>
                </a:lnTo>
                <a:lnTo>
                  <a:pt x="1950720" y="1005840"/>
                </a:lnTo>
                <a:lnTo>
                  <a:pt x="0" y="1005840"/>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lvl="0" indent="0" algn="ctr" defTabSz="2889250">
              <a:lnSpc>
                <a:spcPct val="90000"/>
              </a:lnSpc>
              <a:spcBef>
                <a:spcPct val="0"/>
              </a:spcBef>
              <a:spcAft>
                <a:spcPct val="35000"/>
              </a:spcAft>
              <a:buNone/>
            </a:pPr>
            <a:endParaRPr lang="en-US" sz="6500" kern="1200"/>
          </a:p>
        </p:txBody>
      </p:sp>
      <p:sp>
        <p:nvSpPr>
          <p:cNvPr id="45" name="Oval 44">
            <a:extLst>
              <a:ext uri="{FF2B5EF4-FFF2-40B4-BE49-F238E27FC236}">
                <a16:creationId xmlns:a16="http://schemas.microsoft.com/office/drawing/2014/main" id="{FE292ED3-8F76-42E9-807A-B6ED12A27412}"/>
              </a:ext>
            </a:extLst>
          </p:cNvPr>
          <p:cNvSpPr/>
          <p:nvPr userDrawn="1"/>
        </p:nvSpPr>
        <p:spPr>
          <a:xfrm>
            <a:off x="3897552"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46" name="Text Placeholder 14">
            <a:extLst>
              <a:ext uri="{FF2B5EF4-FFF2-40B4-BE49-F238E27FC236}">
                <a16:creationId xmlns:a16="http://schemas.microsoft.com/office/drawing/2014/main" id="{6FD64765-9F86-46A1-B6DD-E273A683E012}"/>
              </a:ext>
            </a:extLst>
          </p:cNvPr>
          <p:cNvSpPr>
            <a:spLocks noGrp="1"/>
          </p:cNvSpPr>
          <p:nvPr>
            <p:ph type="body" sz="quarter" idx="22"/>
          </p:nvPr>
        </p:nvSpPr>
        <p:spPr>
          <a:xfrm>
            <a:off x="4052889" y="3924046"/>
            <a:ext cx="4633909"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47" name="Text Placeholder 16">
            <a:extLst>
              <a:ext uri="{FF2B5EF4-FFF2-40B4-BE49-F238E27FC236}">
                <a16:creationId xmlns:a16="http://schemas.microsoft.com/office/drawing/2014/main" id="{3BC0624D-CAB3-497C-9066-B133059ED5F6}"/>
              </a:ext>
            </a:extLst>
          </p:cNvPr>
          <p:cNvSpPr>
            <a:spLocks noGrp="1"/>
          </p:cNvSpPr>
          <p:nvPr>
            <p:ph type="body" sz="quarter" idx="23"/>
          </p:nvPr>
        </p:nvSpPr>
        <p:spPr>
          <a:xfrm>
            <a:off x="4052889" y="4198366"/>
            <a:ext cx="4633909" cy="30175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232643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yle 1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228532"/>
            <a:ext cx="2705100" cy="686436"/>
          </a:xfrm>
          <a:prstGeom prst="rect">
            <a:avLst/>
          </a:prstGeom>
        </p:spPr>
        <p:txBody>
          <a:bodyPr vert="horz" lIns="0" tIns="0" rIns="0" bIns="0" rtlCol="0" anchor="ctr" anchorCtr="0">
            <a:noAutofit/>
          </a:bodyPr>
          <a:lstStyle/>
          <a:p>
            <a:r>
              <a:rPr lang="en-US" dirty="0"/>
              <a:t>Click to edit Master title style</a:t>
            </a:r>
          </a:p>
        </p:txBody>
      </p:sp>
      <p:sp>
        <p:nvSpPr>
          <p:cNvPr id="5" name="Rectangle 4">
            <a:extLst>
              <a:ext uri="{FF2B5EF4-FFF2-40B4-BE49-F238E27FC236}">
                <a16:creationId xmlns:a16="http://schemas.microsoft.com/office/drawing/2014/main" id="{58600BA1-1381-49FC-A828-42455276F2EB}"/>
              </a:ext>
            </a:extLst>
          </p:cNvPr>
          <p:cNvSpPr/>
          <p:nvPr userDrawn="1"/>
        </p:nvSpPr>
        <p:spPr>
          <a:xfrm>
            <a:off x="3419475" y="0"/>
            <a:ext cx="5724525"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Content Placeholder 5">
            <a:extLst>
              <a:ext uri="{FF2B5EF4-FFF2-40B4-BE49-F238E27FC236}">
                <a16:creationId xmlns:a16="http://schemas.microsoft.com/office/drawing/2014/main" id="{C2B77B8C-870F-4C6B-90AA-FAE68B86E707}"/>
              </a:ext>
            </a:extLst>
          </p:cNvPr>
          <p:cNvSpPr>
            <a:spLocks noGrp="1"/>
          </p:cNvSpPr>
          <p:nvPr>
            <p:ph sz="quarter" idx="10" hasCustomPrompt="1"/>
          </p:nvPr>
        </p:nvSpPr>
        <p:spPr>
          <a:xfrm>
            <a:off x="3705225" y="285750"/>
            <a:ext cx="4981575" cy="4210050"/>
          </a:xfrm>
          <a:noFill/>
        </p:spPr>
        <p:txBody>
          <a:bodyPr tIns="1097280"/>
          <a:lstStyle>
            <a:lvl1pPr algn="ctr">
              <a:defRPr sz="1800" baseline="0"/>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40575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5 0 L 8.33333E-7 0 " pathEditMode="relative" rAng="0" ptsTypes="AA">
                                      <p:cBhvr>
                                        <p:cTn id="8" dur="700" fill="hold"/>
                                        <p:tgtEl>
                                          <p:spTgt spid="5"/>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uiExpand="1">
        <p:tmplLst>
          <p:tmpl>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yle 2 short text + imag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457200" y="1347786"/>
            <a:ext cx="8229600" cy="295275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4182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eatures slide with CTA">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876550" cy="1562100"/>
          </a:xfrm>
          <a:prstGeom prst="rect">
            <a:avLst/>
          </a:prstGeom>
        </p:spPr>
        <p:txBody>
          <a:bodyPr vert="horz" lIns="0" tIns="0" rIns="0" bIns="0" rtlCol="0" anchor="b" anchorCtr="0">
            <a:noAutofit/>
          </a:bodyPr>
          <a:lstStyle>
            <a:lvl1pPr marL="0" algn="l" defTabSz="457200" rtl="0" eaLnBrk="1" latinLnBrk="0" hangingPunct="1">
              <a:lnSpc>
                <a:spcPct val="90000"/>
              </a:lnSpc>
              <a:spcBef>
                <a:spcPts val="0"/>
              </a:spcBef>
              <a:buNone/>
              <a:defRPr lang="en-US" sz="3200" b="1" i="0" kern="1200" dirty="0">
                <a:solidFill>
                  <a:schemeClr val="accent1"/>
                </a:solidFill>
                <a:latin typeface="+mj-lt"/>
                <a:ea typeface="+mj-ea"/>
                <a:cs typeface="Amazon Ember Regular"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C87C123F-7E2C-40FA-B21F-E40181C4DD95}"/>
              </a:ext>
            </a:extLst>
          </p:cNvPr>
          <p:cNvSpPr>
            <a:spLocks noGrp="1"/>
          </p:cNvSpPr>
          <p:nvPr>
            <p:ph type="body" sz="quarter" idx="10"/>
          </p:nvPr>
        </p:nvSpPr>
        <p:spPr>
          <a:xfrm>
            <a:off x="457201" y="2733676"/>
            <a:ext cx="2876550" cy="1023388"/>
          </a:xfrm>
        </p:spPr>
        <p:txBody>
          <a:bodyPr/>
          <a:lstStyle>
            <a:lvl1pPr marL="0" algn="l" defTabSz="457200" rtl="0" eaLnBrk="1" latinLnBrk="0" hangingPunct="1">
              <a:lnSpc>
                <a:spcPct val="90000"/>
              </a:lnSpc>
              <a:spcBef>
                <a:spcPts val="600"/>
              </a:spcBef>
              <a:buNone/>
              <a:defRPr lang="en-US" sz="24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E643FF89-C1AD-4D9D-92FB-F69733335D90}"/>
              </a:ext>
            </a:extLst>
          </p:cNvPr>
          <p:cNvSpPr/>
          <p:nvPr userDrawn="1"/>
        </p:nvSpPr>
        <p:spPr>
          <a:xfrm rot="16200000">
            <a:off x="1381852" y="2088424"/>
            <a:ext cx="5143500" cy="966652"/>
          </a:xfrm>
          <a:prstGeom prst="rect">
            <a:avLst/>
          </a:prstGeom>
          <a:gradFill>
            <a:gsLst>
              <a:gs pos="55000">
                <a:schemeClr val="accent2"/>
              </a:gs>
              <a:gs pos="45000">
                <a:schemeClr val="accent2"/>
              </a:gs>
              <a:gs pos="15000">
                <a:schemeClr val="accent3"/>
              </a:gs>
              <a:gs pos="85000">
                <a:schemeClr val="accent1"/>
              </a:gs>
            </a:gsLst>
            <a:lin ang="0" scaled="0"/>
          </a:gra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Oval 6">
            <a:extLst>
              <a:ext uri="{FF2B5EF4-FFF2-40B4-BE49-F238E27FC236}">
                <a16:creationId xmlns:a16="http://schemas.microsoft.com/office/drawing/2014/main" id="{CCB5CC1B-3774-4FC1-988F-F26F5A4E57D9}"/>
              </a:ext>
            </a:extLst>
          </p:cNvPr>
          <p:cNvSpPr/>
          <p:nvPr userDrawn="1"/>
        </p:nvSpPr>
        <p:spPr>
          <a:xfrm>
            <a:off x="3645174" y="917979"/>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F4225ED-67A1-4B74-91DF-FC9F49C9130A}"/>
              </a:ext>
            </a:extLst>
          </p:cNvPr>
          <p:cNvSpPr/>
          <p:nvPr userDrawn="1"/>
        </p:nvSpPr>
        <p:spPr>
          <a:xfrm>
            <a:off x="3645174" y="2215323"/>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EBF2FF24-4ED1-4DEB-9797-5CDAF495F5CD}"/>
              </a:ext>
            </a:extLst>
          </p:cNvPr>
          <p:cNvSpPr/>
          <p:nvPr userDrawn="1"/>
        </p:nvSpPr>
        <p:spPr>
          <a:xfrm>
            <a:off x="3645174" y="3512667"/>
            <a:ext cx="616857" cy="616857"/>
          </a:xfrm>
          <a:prstGeom prst="ellipse">
            <a:avLst/>
          </a:prstGeom>
          <a:solidFill>
            <a:schemeClr val="bg2"/>
          </a:solidFill>
          <a:ln>
            <a:no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5" name="Text Placeholder 14">
            <a:extLst>
              <a:ext uri="{FF2B5EF4-FFF2-40B4-BE49-F238E27FC236}">
                <a16:creationId xmlns:a16="http://schemas.microsoft.com/office/drawing/2014/main" id="{30BCCDBB-7981-41C3-BB48-1665E4084DD9}"/>
              </a:ext>
            </a:extLst>
          </p:cNvPr>
          <p:cNvSpPr>
            <a:spLocks noGrp="1"/>
          </p:cNvSpPr>
          <p:nvPr>
            <p:ph type="body" sz="quarter" idx="11"/>
          </p:nvPr>
        </p:nvSpPr>
        <p:spPr>
          <a:xfrm>
            <a:off x="4436928" y="1103718"/>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23" name="Text Placeholder 14">
            <a:extLst>
              <a:ext uri="{FF2B5EF4-FFF2-40B4-BE49-F238E27FC236}">
                <a16:creationId xmlns:a16="http://schemas.microsoft.com/office/drawing/2014/main" id="{3D241DF9-5CDD-40C5-80FF-C6FF44465639}"/>
              </a:ext>
            </a:extLst>
          </p:cNvPr>
          <p:cNvSpPr>
            <a:spLocks noGrp="1"/>
          </p:cNvSpPr>
          <p:nvPr>
            <p:ph type="body" sz="quarter" idx="14"/>
          </p:nvPr>
        </p:nvSpPr>
        <p:spPr>
          <a:xfrm>
            <a:off x="4436928" y="3698406"/>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31" name="Text Placeholder 14">
            <a:extLst>
              <a:ext uri="{FF2B5EF4-FFF2-40B4-BE49-F238E27FC236}">
                <a16:creationId xmlns:a16="http://schemas.microsoft.com/office/drawing/2014/main" id="{1CCAB414-0CCA-483B-BE67-AEEFCFD00D01}"/>
              </a:ext>
            </a:extLst>
          </p:cNvPr>
          <p:cNvSpPr>
            <a:spLocks noGrp="1"/>
          </p:cNvSpPr>
          <p:nvPr>
            <p:ph type="body" sz="quarter" idx="16"/>
          </p:nvPr>
        </p:nvSpPr>
        <p:spPr>
          <a:xfrm>
            <a:off x="4436928" y="2401062"/>
            <a:ext cx="4249872" cy="245379"/>
          </a:xfrm>
        </p:spPr>
        <p:txBody>
          <a:bodyPr lIns="182880" tIns="0" anchor="ctr" anchorCtr="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 Master text style</a:t>
            </a:r>
          </a:p>
        </p:txBody>
      </p:sp>
      <p:sp>
        <p:nvSpPr>
          <p:cNvPr id="14" name="Rectangle: Top Corners Rounded 13">
            <a:extLst>
              <a:ext uri="{FF2B5EF4-FFF2-40B4-BE49-F238E27FC236}">
                <a16:creationId xmlns:a16="http://schemas.microsoft.com/office/drawing/2014/main" id="{48F1C8D8-5E6F-43DD-83C9-6B3F39EEF18D}"/>
              </a:ext>
            </a:extLst>
          </p:cNvPr>
          <p:cNvSpPr/>
          <p:nvPr userDrawn="1"/>
        </p:nvSpPr>
        <p:spPr>
          <a:xfrm rot="16200000" flipV="1">
            <a:off x="1243328" y="2630168"/>
            <a:ext cx="622302" cy="3108960"/>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6" name="Text Placeholder 18">
            <a:extLst>
              <a:ext uri="{FF2B5EF4-FFF2-40B4-BE49-F238E27FC236}">
                <a16:creationId xmlns:a16="http://schemas.microsoft.com/office/drawing/2014/main" id="{AD93428C-E14F-41B7-84DB-9A05673711CF}"/>
              </a:ext>
            </a:extLst>
          </p:cNvPr>
          <p:cNvSpPr>
            <a:spLocks noGrp="1"/>
          </p:cNvSpPr>
          <p:nvPr>
            <p:ph type="body" sz="quarter" idx="17"/>
          </p:nvPr>
        </p:nvSpPr>
        <p:spPr>
          <a:xfrm>
            <a:off x="457200" y="3998117"/>
            <a:ext cx="25050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62517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ow it work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457200" y="1347786"/>
            <a:ext cx="8229600" cy="2952750"/>
          </a:xfrm>
        </p:spPr>
        <p:txBody>
          <a:bodyPr tIns="54864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429087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eference archite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2560D13-8614-49B1-9C9B-DCCEDD7F8DE9}"/>
              </a:ext>
            </a:extLst>
          </p:cNvPr>
          <p:cNvSpPr>
            <a:spLocks noGrp="1"/>
          </p:cNvSpPr>
          <p:nvPr>
            <p:ph type="pic" sz="quarter" idx="11" hasCustomPrompt="1"/>
          </p:nvPr>
        </p:nvSpPr>
        <p:spPr>
          <a:xfrm>
            <a:off x="457200" y="1011936"/>
            <a:ext cx="8229600" cy="3483864"/>
          </a:xfrm>
        </p:spPr>
        <p:txBody>
          <a:bodyPr tIns="914400" anchor="t" anchorCtr="0"/>
          <a:lstStyle>
            <a:lvl1pPr algn="ctr">
              <a:defRPr/>
            </a:lvl1pPr>
          </a:lstStyle>
          <a:p>
            <a:r>
              <a:rPr lang="en-US" dirty="0"/>
              <a:t>Insert reference architecture diagram</a:t>
            </a:r>
          </a:p>
        </p:txBody>
      </p:sp>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202376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eature detail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p:nvPr>
        </p:nvSpPr>
        <p:spPr>
          <a:xfrm>
            <a:off x="457200" y="1347786"/>
            <a:ext cx="8229600" cy="2952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840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er solution architectur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1284194" y="285750"/>
            <a:ext cx="7402606" cy="686436"/>
          </a:xfrm>
          <a:prstGeom prst="rect">
            <a:avLst/>
          </a:prstGeom>
        </p:spPr>
        <p:txBody>
          <a:bodyPr vert="horz" lIns="0" tIns="0" rIns="0" bIns="0" rtlCol="0" anchor="t" anchorCtr="0">
            <a:noAutofit/>
          </a:bodyPr>
          <a:lstStyle/>
          <a:p>
            <a:r>
              <a:rPr lang="en-US"/>
              <a:t>Click to edit Master title style</a:t>
            </a:r>
            <a:endParaRPr lang="en-US" dirty="0"/>
          </a:p>
        </p:txBody>
      </p:sp>
      <p:sp>
        <p:nvSpPr>
          <p:cNvPr id="4" name="Rectangle 3">
            <a:extLst>
              <a:ext uri="{FF2B5EF4-FFF2-40B4-BE49-F238E27FC236}">
                <a16:creationId xmlns:a16="http://schemas.microsoft.com/office/drawing/2014/main" id="{43166D1E-9A58-48B2-B529-BE7AF42DB0BF}"/>
              </a:ext>
            </a:extLst>
          </p:cNvPr>
          <p:cNvSpPr/>
          <p:nvPr userDrawn="1"/>
        </p:nvSpPr>
        <p:spPr>
          <a:xfrm>
            <a:off x="1" y="1152524"/>
            <a:ext cx="9144000" cy="3343275"/>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 name="Content Placeholder 4">
            <a:extLst>
              <a:ext uri="{FF2B5EF4-FFF2-40B4-BE49-F238E27FC236}">
                <a16:creationId xmlns:a16="http://schemas.microsoft.com/office/drawing/2014/main" id="{0C219D96-022C-442C-B6D9-647DB4D1D790}"/>
              </a:ext>
            </a:extLst>
          </p:cNvPr>
          <p:cNvSpPr>
            <a:spLocks noGrp="1"/>
          </p:cNvSpPr>
          <p:nvPr>
            <p:ph sz="quarter" idx="10" hasCustomPrompt="1"/>
          </p:nvPr>
        </p:nvSpPr>
        <p:spPr>
          <a:xfrm>
            <a:off x="5915029" y="1347786"/>
            <a:ext cx="2771770" cy="2952750"/>
          </a:xfrm>
        </p:spPr>
        <p:txBody>
          <a:bodyPr tIns="182880" anchor="t" anchorCtr="0"/>
          <a:lstStyle>
            <a:lvl1pPr algn="ctr">
              <a:defRPr sz="1600"/>
            </a:lvl1pPr>
            <a:lvl2pPr>
              <a:defRPr sz="1400"/>
            </a:lvl2pPr>
            <a:lvl3pPr>
              <a:defRPr sz="1200"/>
            </a:lvl3pPr>
            <a:lvl4pPr>
              <a:defRPr sz="1100"/>
            </a:lvl4pPr>
            <a:lvl5pPr>
              <a:defRPr sz="1100"/>
            </a:lvl5pPr>
          </a:lstStyle>
          <a:p>
            <a:pPr lvl="0"/>
            <a:r>
              <a:rPr lang="en-US" dirty="0"/>
              <a:t>Brief description</a:t>
            </a:r>
          </a:p>
        </p:txBody>
      </p:sp>
      <p:sp>
        <p:nvSpPr>
          <p:cNvPr id="6" name="Picture Placeholder 5">
            <a:extLst>
              <a:ext uri="{FF2B5EF4-FFF2-40B4-BE49-F238E27FC236}">
                <a16:creationId xmlns:a16="http://schemas.microsoft.com/office/drawing/2014/main" id="{F12783F2-70EE-4F9A-9EE2-E0A3CE0F7751}"/>
              </a:ext>
            </a:extLst>
          </p:cNvPr>
          <p:cNvSpPr>
            <a:spLocks noGrp="1"/>
          </p:cNvSpPr>
          <p:nvPr>
            <p:ph type="pic" sz="quarter" idx="11" hasCustomPrompt="1"/>
          </p:nvPr>
        </p:nvSpPr>
        <p:spPr>
          <a:xfrm>
            <a:off x="457200" y="285750"/>
            <a:ext cx="712788" cy="686436"/>
          </a:xfrm>
        </p:spPr>
        <p:txBody>
          <a:bodyPr tIns="91440"/>
          <a:lstStyle>
            <a:lvl1pPr algn="ctr">
              <a:defRPr sz="1400"/>
            </a:lvl1pPr>
          </a:lstStyle>
          <a:p>
            <a:r>
              <a:rPr lang="en-US" dirty="0"/>
              <a:t>Logo</a:t>
            </a:r>
          </a:p>
        </p:txBody>
      </p:sp>
      <p:sp>
        <p:nvSpPr>
          <p:cNvPr id="8" name="Picture Placeholder 7">
            <a:extLst>
              <a:ext uri="{FF2B5EF4-FFF2-40B4-BE49-F238E27FC236}">
                <a16:creationId xmlns:a16="http://schemas.microsoft.com/office/drawing/2014/main" id="{7DF6C517-B5CA-467F-B729-3A17BDF4D9D9}"/>
              </a:ext>
            </a:extLst>
          </p:cNvPr>
          <p:cNvSpPr>
            <a:spLocks noGrp="1"/>
          </p:cNvSpPr>
          <p:nvPr>
            <p:ph type="pic" sz="quarter" idx="12" hasCustomPrompt="1"/>
          </p:nvPr>
        </p:nvSpPr>
        <p:spPr>
          <a:xfrm>
            <a:off x="304799" y="1347787"/>
            <a:ext cx="4954707" cy="2952748"/>
          </a:xfrm>
        </p:spPr>
        <p:txBody>
          <a:bodyPr tIns="182880"/>
          <a:lstStyle>
            <a:lvl1pPr algn="ctr">
              <a:defRPr/>
            </a:lvl1pPr>
          </a:lstStyle>
          <a:p>
            <a:r>
              <a:rPr lang="en-US" dirty="0"/>
              <a:t>Insert diagram of customer solution architecture</a:t>
            </a:r>
          </a:p>
        </p:txBody>
      </p:sp>
      <p:cxnSp>
        <p:nvCxnSpPr>
          <p:cNvPr id="10" name="Straight Connector 9">
            <a:extLst>
              <a:ext uri="{FF2B5EF4-FFF2-40B4-BE49-F238E27FC236}">
                <a16:creationId xmlns:a16="http://schemas.microsoft.com/office/drawing/2014/main" id="{DC767FEE-3864-4F42-A000-91B3C885F47F}"/>
              </a:ext>
            </a:extLst>
          </p:cNvPr>
          <p:cNvCxnSpPr>
            <a:cxnSpLocks/>
          </p:cNvCxnSpPr>
          <p:nvPr userDrawn="1"/>
        </p:nvCxnSpPr>
        <p:spPr>
          <a:xfrm>
            <a:off x="5587272" y="1563051"/>
            <a:ext cx="0" cy="2522220"/>
          </a:xfrm>
          <a:prstGeom prst="line">
            <a:avLst/>
          </a:prstGeom>
          <a:ln w="12700">
            <a:solidFill>
              <a:schemeClr val="tx1">
                <a:lumMod val="50000"/>
              </a:schemeClr>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3898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42" presetClass="path" presetSubtype="0" decel="100000" fill="hold" grpId="1" nodeType="withEffect">
                                  <p:stCondLst>
                                    <p:cond delay="0"/>
                                  </p:stCondLst>
                                  <p:childTnLst>
                                    <p:animMotion origin="layout" path="M 0.63056 -4.07407E-6 L 0 -4.07407E-6 " pathEditMode="relative" rAng="0" ptsTypes="AA">
                                      <p:cBhvr>
                                        <p:cTn id="8" dur="700" fill="hold"/>
                                        <p:tgtEl>
                                          <p:spTgt spid="4"/>
                                        </p:tgtEl>
                                        <p:attrNameLst>
                                          <p:attrName>ppt_x</p:attrName>
                                          <p:attrName>ppt_y</p:attrName>
                                        </p:attrNameLst>
                                      </p:cBhvr>
                                      <p:rCtr x="-31528" y="0"/>
                                    </p:animMotion>
                                  </p:childTnLst>
                                </p:cTn>
                              </p:par>
                            </p:childTnLst>
                          </p:cTn>
                        </p:par>
                        <p:par>
                          <p:cTn id="9" fill="hold">
                            <p:stCondLst>
                              <p:cond delay="700"/>
                            </p:stCondLst>
                            <p:childTnLst>
                              <p:par>
                                <p:cTn id="10" presetID="10"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200"/>
                            </p:stCondLst>
                            <p:childTnLst>
                              <p:par>
                                <p:cTn id="14" presetID="16" presetClass="entr" presetSubtype="42"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out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tmplLst>
          <p:tmpl>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enefi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BFD859-0ED0-4858-B68C-90D92FB4931F}"/>
              </a:ext>
            </a:extLst>
          </p:cNvPr>
          <p:cNvSpPr/>
          <p:nvPr userDrawn="1"/>
        </p:nvSpPr>
        <p:spPr>
          <a:xfrm>
            <a:off x="0" y="0"/>
            <a:ext cx="3818656"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b" anchorCtr="0"/>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672065"/>
            <a:ext cx="3162300" cy="686436"/>
          </a:xfrm>
          <a:prstGeom prst="rect">
            <a:avLst/>
          </a:prstGeom>
        </p:spPr>
        <p:txBody>
          <a:bodyPr vert="horz" lIns="0" tIns="0" rIns="0" bIns="0" rtlCol="0" anchor="ctr" anchorCtr="0">
            <a:noAutofit/>
          </a:bodyPr>
          <a:lstStyle>
            <a:lvl1pPr marL="0" algn="l" defTabSz="457200" rtl="0" eaLnBrk="1" latinLnBrk="0" hangingPunct="1">
              <a:lnSpc>
                <a:spcPct val="90000"/>
              </a:lnSpc>
              <a:spcBef>
                <a:spcPts val="600"/>
              </a:spcBef>
              <a:buNone/>
              <a:defRPr lang="en-US" sz="2400" b="1" i="0" kern="1200" dirty="0">
                <a:solidFill>
                  <a:schemeClr val="accent1"/>
                </a:solidFill>
                <a:latin typeface="+mj-lt"/>
                <a:ea typeface="+mj-ea"/>
                <a:cs typeface="Amazon Ember Regular" charset="0"/>
              </a:defRPr>
            </a:lvl1pPr>
          </a:lstStyle>
          <a:p>
            <a:r>
              <a:rPr lang="en-US" dirty="0"/>
              <a:t>Click to edit Master title style</a:t>
            </a:r>
          </a:p>
        </p:txBody>
      </p:sp>
      <p:cxnSp>
        <p:nvCxnSpPr>
          <p:cNvPr id="8" name="Straight Connector 7">
            <a:extLst>
              <a:ext uri="{FF2B5EF4-FFF2-40B4-BE49-F238E27FC236}">
                <a16:creationId xmlns:a16="http://schemas.microsoft.com/office/drawing/2014/main" id="{F564BA58-4DE4-4A69-A322-B67BEE410B96}"/>
              </a:ext>
            </a:extLst>
          </p:cNvPr>
          <p:cNvCxnSpPr>
            <a:cxnSpLocks/>
          </p:cNvCxnSpPr>
          <p:nvPr userDrawn="1"/>
        </p:nvCxnSpPr>
        <p:spPr>
          <a:xfrm>
            <a:off x="462650" y="2516960"/>
            <a:ext cx="3163824"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9" name="Text Placeholder 8">
            <a:extLst>
              <a:ext uri="{FF2B5EF4-FFF2-40B4-BE49-F238E27FC236}">
                <a16:creationId xmlns:a16="http://schemas.microsoft.com/office/drawing/2014/main" id="{532DF06D-A57A-4849-A316-E569B8942B28}"/>
              </a:ext>
            </a:extLst>
          </p:cNvPr>
          <p:cNvSpPr>
            <a:spLocks noGrp="1"/>
          </p:cNvSpPr>
          <p:nvPr>
            <p:ph type="body" sz="quarter" idx="10"/>
          </p:nvPr>
        </p:nvSpPr>
        <p:spPr>
          <a:xfrm>
            <a:off x="457200" y="1517015"/>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1" name="Rectangle: Top Corners Rounded 10">
            <a:extLst>
              <a:ext uri="{FF2B5EF4-FFF2-40B4-BE49-F238E27FC236}">
                <a16:creationId xmlns:a16="http://schemas.microsoft.com/office/drawing/2014/main" id="{FC800BA6-874D-4C06-8BC8-53EACE5DC063}"/>
              </a:ext>
            </a:extLst>
          </p:cNvPr>
          <p:cNvSpPr/>
          <p:nvPr userDrawn="1"/>
        </p:nvSpPr>
        <p:spPr>
          <a:xfrm rot="16200000" flipV="1">
            <a:off x="1498598" y="2374898"/>
            <a:ext cx="622302" cy="3619501"/>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endParaRPr lang="en-US" sz="1000" b="1" dirty="0">
              <a:solidFill>
                <a:schemeClr val="bg1"/>
              </a:solidFill>
            </a:endParaRPr>
          </a:p>
        </p:txBody>
      </p:sp>
      <p:sp>
        <p:nvSpPr>
          <p:cNvPr id="13" name="Text Placeholder 12">
            <a:extLst>
              <a:ext uri="{FF2B5EF4-FFF2-40B4-BE49-F238E27FC236}">
                <a16:creationId xmlns:a16="http://schemas.microsoft.com/office/drawing/2014/main" id="{49049526-C721-4A40-9D97-E68C5D2FC517}"/>
              </a:ext>
            </a:extLst>
          </p:cNvPr>
          <p:cNvSpPr>
            <a:spLocks noGrp="1"/>
          </p:cNvSpPr>
          <p:nvPr>
            <p:ph type="body" sz="quarter" idx="11"/>
          </p:nvPr>
        </p:nvSpPr>
        <p:spPr>
          <a:xfrm>
            <a:off x="457200" y="1854200"/>
            <a:ext cx="3162300" cy="496007"/>
          </a:xfrm>
        </p:spPr>
        <p:txBody>
          <a:bodyPr/>
          <a:lstStyle>
            <a:lvl1pPr>
              <a:defRPr sz="3200" b="1">
                <a:solidFill>
                  <a:schemeClr val="accent1"/>
                </a:solidFill>
              </a:defRPr>
            </a:lvl1pPr>
            <a:lvl2pPr marL="457200" indent="0">
              <a:buNone/>
              <a:defRPr/>
            </a:lvl2pPr>
          </a:lstStyle>
          <a:p>
            <a:pPr lvl="0"/>
            <a:r>
              <a:rPr lang="en-US" dirty="0"/>
              <a:t>Click to edit</a:t>
            </a:r>
          </a:p>
        </p:txBody>
      </p:sp>
      <p:sp>
        <p:nvSpPr>
          <p:cNvPr id="16" name="Text Placeholder 8">
            <a:extLst>
              <a:ext uri="{FF2B5EF4-FFF2-40B4-BE49-F238E27FC236}">
                <a16:creationId xmlns:a16="http://schemas.microsoft.com/office/drawing/2014/main" id="{4861ED52-5A2E-4BDB-A864-CFA7234C489A}"/>
              </a:ext>
            </a:extLst>
          </p:cNvPr>
          <p:cNvSpPr>
            <a:spLocks noGrp="1"/>
          </p:cNvSpPr>
          <p:nvPr>
            <p:ph type="body" sz="quarter" idx="12"/>
          </p:nvPr>
        </p:nvSpPr>
        <p:spPr>
          <a:xfrm>
            <a:off x="457200" y="2683712"/>
            <a:ext cx="3162300" cy="258763"/>
          </a:xfrm>
        </p:spPr>
        <p:txBody>
          <a:bodyPr vert="horz" lIns="0" tIns="0" rIns="91440" bIns="0" rtlCol="0" anchor="ctr" anchorCtr="0">
            <a:noAutofit/>
          </a:bodyPr>
          <a:lstStyle>
            <a:lvl1pPr>
              <a:defRPr lang="en-US" sz="1400" dirty="0" smtClean="0"/>
            </a:lvl1pPr>
          </a:lstStyle>
          <a:p>
            <a:pPr lvl="0">
              <a:spcAft>
                <a:spcPts val="600"/>
              </a:spcAft>
            </a:pPr>
            <a:r>
              <a:rPr lang="en-US" dirty="0"/>
              <a:t>Click to edit Master text styles</a:t>
            </a:r>
          </a:p>
        </p:txBody>
      </p:sp>
      <p:sp>
        <p:nvSpPr>
          <p:cNvPr id="17" name="Text Placeholder 12">
            <a:extLst>
              <a:ext uri="{FF2B5EF4-FFF2-40B4-BE49-F238E27FC236}">
                <a16:creationId xmlns:a16="http://schemas.microsoft.com/office/drawing/2014/main" id="{7F684E30-D1F4-456E-A4F1-E8A22DD8B178}"/>
              </a:ext>
            </a:extLst>
          </p:cNvPr>
          <p:cNvSpPr>
            <a:spLocks noGrp="1"/>
          </p:cNvSpPr>
          <p:nvPr>
            <p:ph type="body" sz="quarter" idx="13"/>
          </p:nvPr>
        </p:nvSpPr>
        <p:spPr>
          <a:xfrm>
            <a:off x="457200" y="3020897"/>
            <a:ext cx="3162300" cy="496007"/>
          </a:xfrm>
        </p:spPr>
        <p:txBody>
          <a:bodyPr/>
          <a:lstStyle>
            <a:lvl1pPr>
              <a:defRPr sz="3200" b="1">
                <a:solidFill>
                  <a:schemeClr val="accent1"/>
                </a:solidFill>
              </a:defRPr>
            </a:lvl1pPr>
            <a:lvl2pPr marL="457200" indent="0">
              <a:buNone/>
              <a:defRPr/>
            </a:lvl2pPr>
          </a:lstStyle>
          <a:p>
            <a:pPr lvl="0"/>
            <a:r>
              <a:rPr lang="en-US" dirty="0"/>
              <a:t>Click to edit</a:t>
            </a:r>
          </a:p>
        </p:txBody>
      </p:sp>
      <p:sp>
        <p:nvSpPr>
          <p:cNvPr id="19" name="Text Placeholder 18">
            <a:extLst>
              <a:ext uri="{FF2B5EF4-FFF2-40B4-BE49-F238E27FC236}">
                <a16:creationId xmlns:a16="http://schemas.microsoft.com/office/drawing/2014/main" id="{9A88729D-7E4E-407B-AC75-1ED86F7D70F1}"/>
              </a:ext>
            </a:extLst>
          </p:cNvPr>
          <p:cNvSpPr>
            <a:spLocks noGrp="1"/>
          </p:cNvSpPr>
          <p:nvPr>
            <p:ph type="body" sz="quarter" idx="14"/>
          </p:nvPr>
        </p:nvSpPr>
        <p:spPr>
          <a:xfrm>
            <a:off x="457200" y="3998117"/>
            <a:ext cx="3063875" cy="373062"/>
          </a:xfrm>
        </p:spPr>
        <p:txBody>
          <a:bodyPr rIns="18288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21" name="Content Placeholder 20">
            <a:extLst>
              <a:ext uri="{FF2B5EF4-FFF2-40B4-BE49-F238E27FC236}">
                <a16:creationId xmlns:a16="http://schemas.microsoft.com/office/drawing/2014/main" id="{9621B9E1-E047-47F4-95CC-01C589CC6D91}"/>
              </a:ext>
            </a:extLst>
          </p:cNvPr>
          <p:cNvSpPr>
            <a:spLocks noGrp="1"/>
          </p:cNvSpPr>
          <p:nvPr>
            <p:ph sz="quarter" idx="15" hasCustomPrompt="1"/>
          </p:nvPr>
        </p:nvSpPr>
        <p:spPr>
          <a:xfrm>
            <a:off x="4178300" y="285750"/>
            <a:ext cx="4508500" cy="4210050"/>
          </a:xfrm>
        </p:spPr>
        <p:txBody>
          <a:bodyPr tIns="914400"/>
          <a:lstStyle>
            <a:lvl1pPr algn="ctr">
              <a:defRPr/>
            </a:lvl1pPr>
          </a:lstStyle>
          <a:p>
            <a:pPr lvl="0"/>
            <a:r>
              <a:rPr lang="en-US" dirty="0"/>
              <a:t>Click or tap icon below to insert: Table, Chart, Graphic, Image, Video, etc.</a:t>
            </a:r>
          </a:p>
        </p:txBody>
      </p:sp>
    </p:spTree>
    <p:extLst>
      <p:ext uri="{BB962C8B-B14F-4D97-AF65-F5344CB8AC3E}">
        <p14:creationId xmlns:p14="http://schemas.microsoft.com/office/powerpoint/2010/main" val="238642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eatures slide: circle 4">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2478809" y="3039099"/>
            <a:ext cx="616857" cy="616857"/>
          </a:xfrm>
          <a:prstGeom prst="ellipse">
            <a:avLst/>
          </a:prstGeom>
          <a:solidFill>
            <a:schemeClr val="bg2"/>
          </a:solidFill>
          <a:ln w="28575">
            <a:gradFill flip="none" rotWithShape="1">
              <a:gsLst>
                <a:gs pos="0">
                  <a:srgbClr val="FF4C64"/>
                </a:gs>
                <a:gs pos="100000">
                  <a:srgbClr val="FF5A52"/>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6095828" y="3039099"/>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2567564" y="980900"/>
            <a:ext cx="616857" cy="616857"/>
          </a:xfrm>
          <a:prstGeom prst="ellipse">
            <a:avLst/>
          </a:prstGeom>
          <a:solidFill>
            <a:schemeClr val="bg2"/>
          </a:solidFill>
          <a:ln w="28575">
            <a:gradFill>
              <a:gsLst>
                <a:gs pos="100000">
                  <a:srgbClr val="FF4E61"/>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5959580" y="980900"/>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576437" y="975965"/>
            <a:ext cx="2110362"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712685" y="3039098"/>
            <a:ext cx="1974115"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1011970"/>
            <a:ext cx="2076450"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200" y="3070169"/>
            <a:ext cx="2021609" cy="585787"/>
          </a:xfrm>
        </p:spPr>
        <p:txBody>
          <a:bodyPr lIns="0" rIns="182880" anchor="ctr" anchorCtr="0"/>
          <a:lstStyle>
            <a:lvl1pPr algn="r">
              <a:defRPr sz="1400"/>
            </a:lvl1pPr>
          </a:lstStyle>
          <a:p>
            <a:pPr lvl="0"/>
            <a:r>
              <a:rPr lang="en-US" dirty="0"/>
              <a:t>Click to edit Master text styles</a:t>
            </a:r>
          </a:p>
        </p:txBody>
      </p:sp>
    </p:spTree>
    <p:extLst>
      <p:ext uri="{BB962C8B-B14F-4D97-AF65-F5344CB8AC3E}">
        <p14:creationId xmlns:p14="http://schemas.microsoft.com/office/powerpoint/2010/main" val="6540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eatures slide: circle 5">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2238035" y="21109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6164663" y="2794769"/>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6164663" y="1423446"/>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781519" y="1418511"/>
            <a:ext cx="1905280"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781520" y="2794769"/>
            <a:ext cx="1905280"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200" y="2141991"/>
            <a:ext cx="1759736"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Tree>
    <p:extLst>
      <p:ext uri="{BB962C8B-B14F-4D97-AF65-F5344CB8AC3E}">
        <p14:creationId xmlns:p14="http://schemas.microsoft.com/office/powerpoint/2010/main" val="125334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eatures slide: circle 6">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A4B62218-79FF-44EE-B106-57783084CBBD}"/>
              </a:ext>
            </a:extLst>
          </p:cNvPr>
          <p:cNvSpPr/>
          <p:nvPr userDrawn="1"/>
        </p:nvSpPr>
        <p:spPr>
          <a:xfrm flipH="1">
            <a:off x="2238035" y="21109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9EF4D2F3-F414-42FC-8DFC-5A6B24CEE394}"/>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2" name="Oval 11">
            <a:extLst>
              <a:ext uri="{FF2B5EF4-FFF2-40B4-BE49-F238E27FC236}">
                <a16:creationId xmlns:a16="http://schemas.microsoft.com/office/drawing/2014/main" id="{A21D3B63-4AC0-4F49-A7F9-593F49463F34}"/>
              </a:ext>
            </a:extLst>
          </p:cNvPr>
          <p:cNvSpPr/>
          <p:nvPr userDrawn="1"/>
        </p:nvSpPr>
        <p:spPr>
          <a:xfrm>
            <a:off x="5719749" y="3485872"/>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Oval 13">
            <a:extLst>
              <a:ext uri="{FF2B5EF4-FFF2-40B4-BE49-F238E27FC236}">
                <a16:creationId xmlns:a16="http://schemas.microsoft.com/office/drawing/2014/main" id="{09BF63CD-8F10-4033-9667-A64E5564B6AE}"/>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5" name="Oval 14">
            <a:extLst>
              <a:ext uri="{FF2B5EF4-FFF2-40B4-BE49-F238E27FC236}">
                <a16:creationId xmlns:a16="http://schemas.microsoft.com/office/drawing/2014/main" id="{041C49F2-7D53-4BEB-9818-343923B7C5C1}"/>
              </a:ext>
            </a:extLst>
          </p:cNvPr>
          <p:cNvSpPr/>
          <p:nvPr userDrawn="1"/>
        </p:nvSpPr>
        <p:spPr>
          <a:xfrm>
            <a:off x="5719749" y="73597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356760" y="767041"/>
            <a:ext cx="2330039"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356760" y="3480937"/>
            <a:ext cx="2330040"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200" y="2141991"/>
            <a:ext cx="1759736"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
        <p:nvSpPr>
          <p:cNvPr id="3" name="Oval 2">
            <a:extLst>
              <a:ext uri="{FF2B5EF4-FFF2-40B4-BE49-F238E27FC236}">
                <a16:creationId xmlns:a16="http://schemas.microsoft.com/office/drawing/2014/main" id="{B538B3FB-96DC-4AAF-A1F4-39A80B297E6E}"/>
              </a:ext>
            </a:extLst>
          </p:cNvPr>
          <p:cNvSpPr/>
          <p:nvPr userDrawn="1"/>
        </p:nvSpPr>
        <p:spPr>
          <a:xfrm>
            <a:off x="6301921" y="211092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8" name="Text Placeholder 25">
            <a:extLst>
              <a:ext uri="{FF2B5EF4-FFF2-40B4-BE49-F238E27FC236}">
                <a16:creationId xmlns:a16="http://schemas.microsoft.com/office/drawing/2014/main" id="{CB67FD96-4B29-464F-BB9D-EB87F32A051C}"/>
              </a:ext>
            </a:extLst>
          </p:cNvPr>
          <p:cNvSpPr>
            <a:spLocks noGrp="1"/>
          </p:cNvSpPr>
          <p:nvPr>
            <p:ph type="body" sz="quarter" idx="19"/>
          </p:nvPr>
        </p:nvSpPr>
        <p:spPr>
          <a:xfrm>
            <a:off x="6927064" y="2110921"/>
            <a:ext cx="1759735" cy="621792"/>
          </a:xfrm>
        </p:spPr>
        <p:txBody>
          <a:bodyPr lIns="182880" anchor="ctr" anchorCtr="0"/>
          <a:lstStyle>
            <a:lvl1pPr>
              <a:spcBef>
                <a:spcPts val="0"/>
              </a:spcBef>
              <a:defRPr sz="1400"/>
            </a:lvl1pPr>
          </a:lstStyle>
          <a:p>
            <a:pPr lvl="0"/>
            <a:r>
              <a:rPr lang="en-US" dirty="0"/>
              <a:t>Click to edit Master text styles</a:t>
            </a:r>
          </a:p>
        </p:txBody>
      </p:sp>
    </p:spTree>
    <p:extLst>
      <p:ext uri="{BB962C8B-B14F-4D97-AF65-F5344CB8AC3E}">
        <p14:creationId xmlns:p14="http://schemas.microsoft.com/office/powerpoint/2010/main" val="3182932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eatures slide: circle 7">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380647" y="731036"/>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6905965" y="2567594"/>
            <a:ext cx="1780836"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380647" y="3485871"/>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200" y="2141991"/>
            <a:ext cx="1759736"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5758855" y="731036"/>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6258589" y="1649315"/>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6258589" y="2567594"/>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5719751" y="3485872"/>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2238035" y="21109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6905965" y="1649315"/>
            <a:ext cx="1780836" cy="621792"/>
          </a:xfrm>
        </p:spPr>
        <p:txBody>
          <a:bodyPr lIns="182880" anchor="ctr" anchorCtr="0"/>
          <a:lstStyle>
            <a:lvl1pPr>
              <a:spcBef>
                <a:spcPts val="0"/>
              </a:spcBef>
              <a:defRPr sz="1400"/>
            </a:lvl1pPr>
          </a:lstStyle>
          <a:p>
            <a:pPr lvl="0"/>
            <a:r>
              <a:rPr lang="en-US" dirty="0"/>
              <a:t>Click to edit Master text styles</a:t>
            </a:r>
          </a:p>
        </p:txBody>
      </p:sp>
    </p:spTree>
    <p:extLst>
      <p:ext uri="{BB962C8B-B14F-4D97-AF65-F5344CB8AC3E}">
        <p14:creationId xmlns:p14="http://schemas.microsoft.com/office/powerpoint/2010/main" val="401923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eatures slide: circle 8">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F0A6CE1-C2D5-4C46-BE0B-38FD01C23166}"/>
              </a:ext>
            </a:extLst>
          </p:cNvPr>
          <p:cNvSpPr/>
          <p:nvPr userDrawn="1"/>
        </p:nvSpPr>
        <p:spPr>
          <a:xfrm>
            <a:off x="2533650" y="381000"/>
            <a:ext cx="4076700" cy="4076700"/>
          </a:xfrm>
          <a:prstGeom prst="ellipse">
            <a:avLst/>
          </a:prstGeom>
          <a:ln w="31750">
            <a:gradFill>
              <a:gsLst>
                <a:gs pos="50000">
                  <a:schemeClr val="accent2"/>
                </a:gs>
                <a:gs pos="0">
                  <a:schemeClr val="accent3"/>
                </a:gs>
                <a:gs pos="100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dirty="0" err="1">
              <a:solidFill>
                <a:schemeClr val="tx1"/>
              </a:solidFill>
            </a:endParaRPr>
          </a:p>
        </p:txBody>
      </p:sp>
      <p:sp>
        <p:nvSpPr>
          <p:cNvPr id="16" name="Title 15">
            <a:extLst>
              <a:ext uri="{FF2B5EF4-FFF2-40B4-BE49-F238E27FC236}">
                <a16:creationId xmlns:a16="http://schemas.microsoft.com/office/drawing/2014/main" id="{248A57EA-70A4-4847-B050-C591E3692C96}"/>
              </a:ext>
            </a:extLst>
          </p:cNvPr>
          <p:cNvSpPr>
            <a:spLocks noGrp="1"/>
          </p:cNvSpPr>
          <p:nvPr>
            <p:ph type="title"/>
          </p:nvPr>
        </p:nvSpPr>
        <p:spPr>
          <a:xfrm>
            <a:off x="2875991" y="1352828"/>
            <a:ext cx="3392018" cy="2133044"/>
          </a:xfrm>
        </p:spPr>
        <p:txBody>
          <a:bodyPr lIns="182880" tIns="91440" rIns="182880" bIns="91440" anchor="ctr" anchorCtr="0"/>
          <a:lstStyle>
            <a:lvl1pPr algn="ctr">
              <a:defRPr b="1">
                <a:solidFill>
                  <a:schemeClr val="accent1"/>
                </a:solidFill>
              </a:defRPr>
            </a:lvl1pPr>
          </a:lstStyle>
          <a:p>
            <a:r>
              <a:rPr lang="en-US" dirty="0"/>
              <a:t>Click to edit Master title style</a:t>
            </a:r>
          </a:p>
        </p:txBody>
      </p:sp>
      <p:sp>
        <p:nvSpPr>
          <p:cNvPr id="26" name="Text Placeholder 25">
            <a:extLst>
              <a:ext uri="{FF2B5EF4-FFF2-40B4-BE49-F238E27FC236}">
                <a16:creationId xmlns:a16="http://schemas.microsoft.com/office/drawing/2014/main" id="{FF3803D8-EFD7-4664-BED7-B01D332ABA73}"/>
              </a:ext>
            </a:extLst>
          </p:cNvPr>
          <p:cNvSpPr>
            <a:spLocks noGrp="1"/>
          </p:cNvSpPr>
          <p:nvPr>
            <p:ph type="body" sz="quarter" idx="13"/>
          </p:nvPr>
        </p:nvSpPr>
        <p:spPr>
          <a:xfrm>
            <a:off x="6380647" y="731036"/>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27" name="Text Placeholder 25">
            <a:extLst>
              <a:ext uri="{FF2B5EF4-FFF2-40B4-BE49-F238E27FC236}">
                <a16:creationId xmlns:a16="http://schemas.microsoft.com/office/drawing/2014/main" id="{3029AFEF-D187-4326-8AF5-24BDD0463A1C}"/>
              </a:ext>
            </a:extLst>
          </p:cNvPr>
          <p:cNvSpPr>
            <a:spLocks noGrp="1"/>
          </p:cNvSpPr>
          <p:nvPr>
            <p:ph type="body" sz="quarter" idx="14"/>
          </p:nvPr>
        </p:nvSpPr>
        <p:spPr>
          <a:xfrm>
            <a:off x="6905965" y="2567594"/>
            <a:ext cx="1780836" cy="621792"/>
          </a:xfrm>
        </p:spPr>
        <p:txBody>
          <a:bodyPr lIns="182880" anchor="ctr" anchorCtr="0"/>
          <a:lstStyle>
            <a:lvl1pPr>
              <a:spcBef>
                <a:spcPts val="0"/>
              </a:spcBef>
              <a:defRPr sz="1400"/>
            </a:lvl1pPr>
          </a:lstStyle>
          <a:p>
            <a:pPr lvl="0"/>
            <a:r>
              <a:rPr lang="en-US" dirty="0"/>
              <a:t>Click to edit Master text styles</a:t>
            </a:r>
          </a:p>
        </p:txBody>
      </p:sp>
      <p:sp>
        <p:nvSpPr>
          <p:cNvPr id="28" name="Text Placeholder 25">
            <a:extLst>
              <a:ext uri="{FF2B5EF4-FFF2-40B4-BE49-F238E27FC236}">
                <a16:creationId xmlns:a16="http://schemas.microsoft.com/office/drawing/2014/main" id="{C3320548-235D-4FF0-B95C-CEEE06BEA405}"/>
              </a:ext>
            </a:extLst>
          </p:cNvPr>
          <p:cNvSpPr>
            <a:spLocks noGrp="1"/>
          </p:cNvSpPr>
          <p:nvPr>
            <p:ph type="body" sz="quarter" idx="15"/>
          </p:nvPr>
        </p:nvSpPr>
        <p:spPr>
          <a:xfrm>
            <a:off x="6380647" y="3485871"/>
            <a:ext cx="2306153" cy="621792"/>
          </a:xfrm>
        </p:spPr>
        <p:txBody>
          <a:bodyPr lIns="182880" anchor="ctr" anchorCtr="0"/>
          <a:lstStyle>
            <a:lvl1pPr>
              <a:spcBef>
                <a:spcPts val="0"/>
              </a:spcBef>
              <a:defRPr sz="1400"/>
            </a:lvl1pPr>
          </a:lstStyle>
          <a:p>
            <a:pPr lvl="0"/>
            <a:r>
              <a:rPr lang="en-US" dirty="0"/>
              <a:t>Click to edit Master text styles</a:t>
            </a:r>
          </a:p>
        </p:txBody>
      </p:sp>
      <p:sp>
        <p:nvSpPr>
          <p:cNvPr id="30" name="Text Placeholder 29">
            <a:extLst>
              <a:ext uri="{FF2B5EF4-FFF2-40B4-BE49-F238E27FC236}">
                <a16:creationId xmlns:a16="http://schemas.microsoft.com/office/drawing/2014/main" id="{4209D429-0D93-4CBA-94C7-3D264E95F47D}"/>
              </a:ext>
            </a:extLst>
          </p:cNvPr>
          <p:cNvSpPr>
            <a:spLocks noGrp="1"/>
          </p:cNvSpPr>
          <p:nvPr>
            <p:ph type="body" sz="quarter" idx="16"/>
          </p:nvPr>
        </p:nvSpPr>
        <p:spPr>
          <a:xfrm>
            <a:off x="457200" y="767041"/>
            <a:ext cx="2330040" cy="585787"/>
          </a:xfrm>
        </p:spPr>
        <p:txBody>
          <a:bodyPr lIns="0" rIns="182880" anchor="ctr" anchorCtr="0"/>
          <a:lstStyle>
            <a:lvl1pPr algn="r">
              <a:defRPr sz="1400"/>
            </a:lvl1pPr>
          </a:lstStyle>
          <a:p>
            <a:pPr lvl="0"/>
            <a:r>
              <a:rPr lang="en-US" dirty="0"/>
              <a:t>Click to edit Master text styles</a:t>
            </a:r>
          </a:p>
        </p:txBody>
      </p:sp>
      <p:sp>
        <p:nvSpPr>
          <p:cNvPr id="31" name="Text Placeholder 29">
            <a:extLst>
              <a:ext uri="{FF2B5EF4-FFF2-40B4-BE49-F238E27FC236}">
                <a16:creationId xmlns:a16="http://schemas.microsoft.com/office/drawing/2014/main" id="{C42C84C5-DFD7-42F1-9C5A-1DAC75FE5C7C}"/>
              </a:ext>
            </a:extLst>
          </p:cNvPr>
          <p:cNvSpPr>
            <a:spLocks noGrp="1"/>
          </p:cNvSpPr>
          <p:nvPr>
            <p:ph type="body" sz="quarter" idx="17"/>
          </p:nvPr>
        </p:nvSpPr>
        <p:spPr>
          <a:xfrm>
            <a:off x="457199" y="1649315"/>
            <a:ext cx="1780835" cy="585787"/>
          </a:xfrm>
        </p:spPr>
        <p:txBody>
          <a:bodyPr lIns="0" rIns="182880" anchor="ctr" anchorCtr="0"/>
          <a:lstStyle>
            <a:lvl1pPr algn="r">
              <a:defRPr sz="1400"/>
            </a:lvl1pPr>
          </a:lstStyle>
          <a:p>
            <a:pPr lvl="0"/>
            <a:r>
              <a:rPr lang="en-US" dirty="0"/>
              <a:t>Click to edit Master text styles</a:t>
            </a:r>
          </a:p>
        </p:txBody>
      </p:sp>
      <p:sp>
        <p:nvSpPr>
          <p:cNvPr id="32" name="Text Placeholder 29">
            <a:extLst>
              <a:ext uri="{FF2B5EF4-FFF2-40B4-BE49-F238E27FC236}">
                <a16:creationId xmlns:a16="http://schemas.microsoft.com/office/drawing/2014/main" id="{42DDEEF9-D764-4E0B-937C-C0B430875CA9}"/>
              </a:ext>
            </a:extLst>
          </p:cNvPr>
          <p:cNvSpPr>
            <a:spLocks noGrp="1"/>
          </p:cNvSpPr>
          <p:nvPr>
            <p:ph type="body" sz="quarter" idx="18"/>
          </p:nvPr>
        </p:nvSpPr>
        <p:spPr>
          <a:xfrm>
            <a:off x="457199" y="3516942"/>
            <a:ext cx="2330039" cy="585787"/>
          </a:xfrm>
        </p:spPr>
        <p:txBody>
          <a:bodyPr lIns="0" rIns="182880" anchor="ctr" anchorCtr="0"/>
          <a:lstStyle>
            <a:lvl1pPr algn="r">
              <a:defRPr sz="1400"/>
            </a:lvl1pPr>
          </a:lstStyle>
          <a:p>
            <a:pPr lvl="0"/>
            <a:r>
              <a:rPr lang="en-US" dirty="0"/>
              <a:t>Click to edit Master text styles</a:t>
            </a:r>
          </a:p>
        </p:txBody>
      </p:sp>
      <p:sp>
        <p:nvSpPr>
          <p:cNvPr id="42" name="Freeform: Shape 41">
            <a:extLst>
              <a:ext uri="{FF2B5EF4-FFF2-40B4-BE49-F238E27FC236}">
                <a16:creationId xmlns:a16="http://schemas.microsoft.com/office/drawing/2014/main" id="{125E90AE-23C9-4610-9F18-F42AB90D5310}"/>
              </a:ext>
            </a:extLst>
          </p:cNvPr>
          <p:cNvSpPr/>
          <p:nvPr/>
        </p:nvSpPr>
        <p:spPr>
          <a:xfrm>
            <a:off x="5758855" y="731036"/>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800"/>
                </a:gs>
                <a:gs pos="100000">
                  <a:srgbClr val="FFC4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4" name="Freeform: Shape 43">
            <a:extLst>
              <a:ext uri="{FF2B5EF4-FFF2-40B4-BE49-F238E27FC236}">
                <a16:creationId xmlns:a16="http://schemas.microsoft.com/office/drawing/2014/main" id="{1DC35CC0-11B9-4378-A837-1FE60FBB49AA}"/>
              </a:ext>
            </a:extLst>
          </p:cNvPr>
          <p:cNvSpPr/>
          <p:nvPr/>
        </p:nvSpPr>
        <p:spPr>
          <a:xfrm>
            <a:off x="6258589" y="1649315"/>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800"/>
                </a:gs>
                <a:gs pos="100000">
                  <a:srgbClr val="FFCC00"/>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6" name="Freeform: Shape 45">
            <a:extLst>
              <a:ext uri="{FF2B5EF4-FFF2-40B4-BE49-F238E27FC236}">
                <a16:creationId xmlns:a16="http://schemas.microsoft.com/office/drawing/2014/main" id="{9ECA0CB6-D5BD-45C1-84CA-817B94362368}"/>
              </a:ext>
            </a:extLst>
          </p:cNvPr>
          <p:cNvSpPr/>
          <p:nvPr/>
        </p:nvSpPr>
        <p:spPr>
          <a:xfrm>
            <a:off x="6258589" y="2567594"/>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100000">
                  <a:srgbClr val="FFC800"/>
                </a:gs>
                <a:gs pos="0">
                  <a:srgbClr val="FFCC00"/>
                </a:gs>
              </a:gsLst>
              <a:lin ang="54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8" name="Freeform: Shape 47">
            <a:extLst>
              <a:ext uri="{FF2B5EF4-FFF2-40B4-BE49-F238E27FC236}">
                <a16:creationId xmlns:a16="http://schemas.microsoft.com/office/drawing/2014/main" id="{05BC20D0-E68B-4122-8D45-DEAC57D690AE}"/>
              </a:ext>
            </a:extLst>
          </p:cNvPr>
          <p:cNvSpPr/>
          <p:nvPr/>
        </p:nvSpPr>
        <p:spPr>
          <a:xfrm>
            <a:off x="5719751" y="3485872"/>
            <a:ext cx="621792" cy="621792"/>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C300"/>
                </a:gs>
                <a:gs pos="100000">
                  <a:srgbClr val="FFB700"/>
                </a:gs>
              </a:gsLst>
              <a:lin ang="72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4" name="Oval 23">
            <a:extLst>
              <a:ext uri="{FF2B5EF4-FFF2-40B4-BE49-F238E27FC236}">
                <a16:creationId xmlns:a16="http://schemas.microsoft.com/office/drawing/2014/main" id="{CD2999C9-D10A-43FC-AC16-FDC3AA0FBD81}"/>
              </a:ext>
            </a:extLst>
          </p:cNvPr>
          <p:cNvSpPr/>
          <p:nvPr userDrawn="1"/>
        </p:nvSpPr>
        <p:spPr>
          <a:xfrm flipH="1">
            <a:off x="2268555" y="2572529"/>
            <a:ext cx="616857" cy="616857"/>
          </a:xfrm>
          <a:prstGeom prst="ellipse">
            <a:avLst/>
          </a:prstGeom>
          <a:solidFill>
            <a:schemeClr val="bg2"/>
          </a:solidFill>
          <a:ln w="28575">
            <a:gradFill>
              <a:gsLst>
                <a:gs pos="0">
                  <a:srgbClr val="FF4968"/>
                </a:gs>
                <a:gs pos="100000">
                  <a:srgbClr val="FF4F6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855CBFA7-2512-4A37-B453-87F15A6D7F0B}"/>
              </a:ext>
            </a:extLst>
          </p:cNvPr>
          <p:cNvSpPr/>
          <p:nvPr userDrawn="1"/>
        </p:nvSpPr>
        <p:spPr>
          <a:xfrm flipH="1">
            <a:off x="2807394" y="3485872"/>
            <a:ext cx="616857" cy="616857"/>
          </a:xfrm>
          <a:prstGeom prst="ellipse">
            <a:avLst/>
          </a:prstGeom>
          <a:solidFill>
            <a:schemeClr val="bg2"/>
          </a:solidFill>
          <a:ln w="28575">
            <a:gradFill flip="none" rotWithShape="1">
              <a:gsLst>
                <a:gs pos="0">
                  <a:srgbClr val="FF5657"/>
                </a:gs>
                <a:gs pos="100000">
                  <a:srgbClr val="FF693E"/>
                </a:gs>
              </a:gsLst>
              <a:lin ang="7800000" scaled="0"/>
              <a:tileRect/>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9" name="Oval 28">
            <a:extLst>
              <a:ext uri="{FF2B5EF4-FFF2-40B4-BE49-F238E27FC236}">
                <a16:creationId xmlns:a16="http://schemas.microsoft.com/office/drawing/2014/main" id="{6B130BA6-B040-4786-91B1-FF96D4F391AF}"/>
              </a:ext>
            </a:extLst>
          </p:cNvPr>
          <p:cNvSpPr/>
          <p:nvPr userDrawn="1"/>
        </p:nvSpPr>
        <p:spPr>
          <a:xfrm flipH="1">
            <a:off x="2807394" y="735971"/>
            <a:ext cx="616857" cy="616857"/>
          </a:xfrm>
          <a:prstGeom prst="ellipse">
            <a:avLst/>
          </a:prstGeom>
          <a:solidFill>
            <a:schemeClr val="bg2"/>
          </a:solidFill>
          <a:ln w="28575">
            <a:gradFill>
              <a:gsLst>
                <a:gs pos="100000">
                  <a:srgbClr val="FF5657"/>
                </a:gs>
                <a:gs pos="0">
                  <a:srgbClr val="FF693E"/>
                </a:gs>
              </a:gsLst>
              <a:lin ang="360000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51" name="Text Placeholder 25">
            <a:extLst>
              <a:ext uri="{FF2B5EF4-FFF2-40B4-BE49-F238E27FC236}">
                <a16:creationId xmlns:a16="http://schemas.microsoft.com/office/drawing/2014/main" id="{A9C67F07-AB5B-47A2-8143-DF08CFE18818}"/>
              </a:ext>
            </a:extLst>
          </p:cNvPr>
          <p:cNvSpPr>
            <a:spLocks noGrp="1"/>
          </p:cNvSpPr>
          <p:nvPr>
            <p:ph type="body" sz="quarter" idx="19"/>
          </p:nvPr>
        </p:nvSpPr>
        <p:spPr>
          <a:xfrm>
            <a:off x="6905965" y="1649315"/>
            <a:ext cx="1780836" cy="621792"/>
          </a:xfrm>
        </p:spPr>
        <p:txBody>
          <a:bodyPr lIns="182880" anchor="ctr" anchorCtr="0"/>
          <a:lstStyle>
            <a:lvl1pPr>
              <a:spcBef>
                <a:spcPts val="0"/>
              </a:spcBef>
              <a:defRPr sz="1400"/>
            </a:lvl1pPr>
          </a:lstStyle>
          <a:p>
            <a:pPr lvl="0"/>
            <a:r>
              <a:rPr lang="en-US" dirty="0"/>
              <a:t>Click to edit Master text styles</a:t>
            </a:r>
          </a:p>
        </p:txBody>
      </p:sp>
      <p:sp>
        <p:nvSpPr>
          <p:cNvPr id="3" name="Oval 2">
            <a:extLst>
              <a:ext uri="{FF2B5EF4-FFF2-40B4-BE49-F238E27FC236}">
                <a16:creationId xmlns:a16="http://schemas.microsoft.com/office/drawing/2014/main" id="{9B506D8F-FB13-474C-835B-0F44919C231C}"/>
              </a:ext>
            </a:extLst>
          </p:cNvPr>
          <p:cNvSpPr/>
          <p:nvPr userDrawn="1"/>
        </p:nvSpPr>
        <p:spPr>
          <a:xfrm flipH="1">
            <a:off x="2268555" y="1649315"/>
            <a:ext cx="616857" cy="616857"/>
          </a:xfrm>
          <a:prstGeom prst="ellipse">
            <a:avLst/>
          </a:prstGeom>
          <a:solidFill>
            <a:schemeClr val="bg2"/>
          </a:solidFill>
          <a:ln w="28575">
            <a:gradFill>
              <a:gsLst>
                <a:gs pos="0">
                  <a:srgbClr val="FF4F60"/>
                </a:gs>
                <a:gs pos="100000">
                  <a:srgbClr val="FF4968"/>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20" name="Text Placeholder 29">
            <a:extLst>
              <a:ext uri="{FF2B5EF4-FFF2-40B4-BE49-F238E27FC236}">
                <a16:creationId xmlns:a16="http://schemas.microsoft.com/office/drawing/2014/main" id="{23F74EDE-119B-4C91-A82A-B1B7CC805939}"/>
              </a:ext>
            </a:extLst>
          </p:cNvPr>
          <p:cNvSpPr>
            <a:spLocks noGrp="1"/>
          </p:cNvSpPr>
          <p:nvPr>
            <p:ph type="body" sz="quarter" idx="20"/>
          </p:nvPr>
        </p:nvSpPr>
        <p:spPr>
          <a:xfrm>
            <a:off x="457199" y="2603599"/>
            <a:ext cx="1780835" cy="585787"/>
          </a:xfrm>
        </p:spPr>
        <p:txBody>
          <a:bodyPr lIns="0" rIns="182880" anchor="ctr" anchorCtr="0"/>
          <a:lstStyle>
            <a:lvl1pPr algn="r">
              <a:defRPr sz="1400"/>
            </a:lvl1pPr>
          </a:lstStyle>
          <a:p>
            <a:pPr lvl="0"/>
            <a:r>
              <a:rPr lang="en-US" dirty="0"/>
              <a:t>Click to edit Master text styles</a:t>
            </a:r>
          </a:p>
        </p:txBody>
      </p:sp>
    </p:spTree>
    <p:extLst>
      <p:ext uri="{BB962C8B-B14F-4D97-AF65-F5344CB8AC3E}">
        <p14:creationId xmlns:p14="http://schemas.microsoft.com/office/powerpoint/2010/main" val="1469664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enefits slide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Graphic 6499">
            <a:extLst>
              <a:ext uri="{FF2B5EF4-FFF2-40B4-BE49-F238E27FC236}">
                <a16:creationId xmlns:a16="http://schemas.microsoft.com/office/drawing/2014/main" id="{02B31BF2-7B73-4FA9-A080-F0770B7A3CB1}"/>
              </a:ext>
            </a:extLst>
          </p:cNvPr>
          <p:cNvSpPr/>
          <p:nvPr userDrawn="1"/>
        </p:nvSpPr>
        <p:spPr>
          <a:xfrm>
            <a:off x="2193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861969" y="1418147"/>
            <a:ext cx="2770812"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861968" y="1147599"/>
            <a:ext cx="2770811"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4065303" y="2529675"/>
            <a:ext cx="2567476"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4065302" y="2259127"/>
            <a:ext cx="256747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3861969" y="3689082"/>
            <a:ext cx="2770812" cy="34630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3861968" y="3418534"/>
            <a:ext cx="2770811"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16" name="Freeform: Shape 15">
            <a:extLst>
              <a:ext uri="{FF2B5EF4-FFF2-40B4-BE49-F238E27FC236}">
                <a16:creationId xmlns:a16="http://schemas.microsoft.com/office/drawing/2014/main" id="{547C5297-956D-4005-A636-2EFB767AF8AE}"/>
              </a:ext>
            </a:extLst>
          </p:cNvPr>
          <p:cNvSpPr/>
          <p:nvPr/>
        </p:nvSpPr>
        <p:spPr>
          <a:xfrm>
            <a:off x="3101856" y="1089079"/>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A8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8" name="Freeform: Shape 17">
            <a:extLst>
              <a:ext uri="{FF2B5EF4-FFF2-40B4-BE49-F238E27FC236}">
                <a16:creationId xmlns:a16="http://schemas.microsoft.com/office/drawing/2014/main" id="{95CED757-FA83-4BB8-99E4-EE0FC1E30F72}"/>
              </a:ext>
            </a:extLst>
          </p:cNvPr>
          <p:cNvSpPr/>
          <p:nvPr/>
        </p:nvSpPr>
        <p:spPr>
          <a:xfrm>
            <a:off x="3305508" y="2205990"/>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00B"/>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20" name="Freeform: Shape 19">
            <a:extLst>
              <a:ext uri="{FF2B5EF4-FFF2-40B4-BE49-F238E27FC236}">
                <a16:creationId xmlns:a16="http://schemas.microsoft.com/office/drawing/2014/main" id="{FE63B4AD-D78F-4266-9CDB-20848DC8B6BA}"/>
              </a:ext>
            </a:extLst>
          </p:cNvPr>
          <p:cNvSpPr/>
          <p:nvPr/>
        </p:nvSpPr>
        <p:spPr>
          <a:xfrm rot="840482">
            <a:off x="3101856" y="3359404"/>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811F"/>
                </a:gs>
                <a:gs pos="100000">
                  <a:srgbClr val="FF575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cxnSp>
        <p:nvCxnSpPr>
          <p:cNvPr id="21" name="Straight Connector 20">
            <a:extLst>
              <a:ext uri="{FF2B5EF4-FFF2-40B4-BE49-F238E27FC236}">
                <a16:creationId xmlns:a16="http://schemas.microsoft.com/office/drawing/2014/main" id="{CECA44E6-8D8A-4EB6-B74F-F37A65513B8E}"/>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19" name="Text Placeholder 16">
            <a:extLst>
              <a:ext uri="{FF2B5EF4-FFF2-40B4-BE49-F238E27FC236}">
                <a16:creationId xmlns:a16="http://schemas.microsoft.com/office/drawing/2014/main" id="{D05DCA11-8A7C-47BA-BE29-DA9627DD935B}"/>
              </a:ext>
            </a:extLst>
          </p:cNvPr>
          <p:cNvSpPr>
            <a:spLocks noGrp="1"/>
          </p:cNvSpPr>
          <p:nvPr>
            <p:ph type="body" sz="quarter" idx="18"/>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2" name="Text Placeholder 16">
            <a:extLst>
              <a:ext uri="{FF2B5EF4-FFF2-40B4-BE49-F238E27FC236}">
                <a16:creationId xmlns:a16="http://schemas.microsoft.com/office/drawing/2014/main" id="{CB5440BE-FA24-4D66-98FD-29694908061D}"/>
              </a:ext>
            </a:extLst>
          </p:cNvPr>
          <p:cNvSpPr>
            <a:spLocks noGrp="1"/>
          </p:cNvSpPr>
          <p:nvPr>
            <p:ph type="body" sz="quarter" idx="19"/>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3" name="Text Placeholder 16">
            <a:extLst>
              <a:ext uri="{FF2B5EF4-FFF2-40B4-BE49-F238E27FC236}">
                <a16:creationId xmlns:a16="http://schemas.microsoft.com/office/drawing/2014/main" id="{9B80B5F5-8F19-473F-B1FA-707256E4C869}"/>
              </a:ext>
            </a:extLst>
          </p:cNvPr>
          <p:cNvSpPr>
            <a:spLocks noGrp="1"/>
          </p:cNvSpPr>
          <p:nvPr>
            <p:ph type="body" sz="quarter" idx="20"/>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ADABBB0F-FCF7-42D3-8DC1-FE8AD3B30369}"/>
              </a:ext>
            </a:extLst>
          </p:cNvPr>
          <p:cNvSpPr>
            <a:spLocks noGrp="1"/>
          </p:cNvSpPr>
          <p:nvPr>
            <p:ph type="body" sz="quarter" idx="21"/>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2" name="Straight Connector 31">
            <a:extLst>
              <a:ext uri="{FF2B5EF4-FFF2-40B4-BE49-F238E27FC236}">
                <a16:creationId xmlns:a16="http://schemas.microsoft.com/office/drawing/2014/main" id="{36B2F88B-2E11-4503-BD02-A811525598BE}"/>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C527063-D8DD-42A8-B024-F297DA2A234D}"/>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622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enefits slide 4">
    <p:spTree>
      <p:nvGrpSpPr>
        <p:cNvPr id="1" name=""/>
        <p:cNvGrpSpPr/>
        <p:nvPr/>
      </p:nvGrpSpPr>
      <p:grpSpPr>
        <a:xfrm>
          <a:off x="0" y="0"/>
          <a:ext cx="0" cy="0"/>
          <a:chOff x="0" y="0"/>
          <a:chExt cx="0" cy="0"/>
        </a:xfrm>
      </p:grpSpPr>
      <p:sp>
        <p:nvSpPr>
          <p:cNvPr id="7" name="Graphic 6499">
            <a:extLst>
              <a:ext uri="{FF2B5EF4-FFF2-40B4-BE49-F238E27FC236}">
                <a16:creationId xmlns:a16="http://schemas.microsoft.com/office/drawing/2014/main" id="{83B77FF3-5744-4899-BB53-2C7F1DC60BEB}"/>
              </a:ext>
            </a:extLst>
          </p:cNvPr>
          <p:cNvSpPr/>
          <p:nvPr userDrawn="1"/>
        </p:nvSpPr>
        <p:spPr>
          <a:xfrm>
            <a:off x="220138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591235" y="937972"/>
            <a:ext cx="3041543" cy="46950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591235" y="667424"/>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3957482" y="1931926"/>
            <a:ext cx="2675297" cy="460972"/>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3957482" y="1661378"/>
            <a:ext cx="267529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057752" y="2925880"/>
            <a:ext cx="2575026" cy="460731"/>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057752" y="2655332"/>
            <a:ext cx="257502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sp>
        <p:nvSpPr>
          <p:cNvPr id="8" name="Freeform: Shape 7">
            <a:extLst>
              <a:ext uri="{FF2B5EF4-FFF2-40B4-BE49-F238E27FC236}">
                <a16:creationId xmlns:a16="http://schemas.microsoft.com/office/drawing/2014/main" id="{4986EFF3-610F-4123-8772-5A6014BD8ACA}"/>
              </a:ext>
            </a:extLst>
          </p:cNvPr>
          <p:cNvSpPr/>
          <p:nvPr userDrawn="1"/>
        </p:nvSpPr>
        <p:spPr>
          <a:xfrm>
            <a:off x="2859715" y="66766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9" name="Freeform: Shape 8">
            <a:extLst>
              <a:ext uri="{FF2B5EF4-FFF2-40B4-BE49-F238E27FC236}">
                <a16:creationId xmlns:a16="http://schemas.microsoft.com/office/drawing/2014/main" id="{1B651A3E-ECF5-475F-A6C2-57EC42037792}"/>
              </a:ext>
            </a:extLst>
          </p:cNvPr>
          <p:cNvSpPr/>
          <p:nvPr userDrawn="1"/>
        </p:nvSpPr>
        <p:spPr>
          <a:xfrm>
            <a:off x="3225962" y="1661378"/>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B000"/>
                </a:gs>
                <a:gs pos="100000">
                  <a:srgbClr val="FF99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0" name="Freeform: Shape 9">
            <a:extLst>
              <a:ext uri="{FF2B5EF4-FFF2-40B4-BE49-F238E27FC236}">
                <a16:creationId xmlns:a16="http://schemas.microsoft.com/office/drawing/2014/main" id="{5D8FEB43-ED5C-40F8-9FAE-0D68573F0DFE}"/>
              </a:ext>
            </a:extLst>
          </p:cNvPr>
          <p:cNvSpPr/>
          <p:nvPr userDrawn="1"/>
        </p:nvSpPr>
        <p:spPr>
          <a:xfrm>
            <a:off x="3323646" y="2655091"/>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9900"/>
                </a:gs>
                <a:gs pos="100000">
                  <a:srgbClr val="FF7B27"/>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11" name="Freeform: Shape 10">
            <a:extLst>
              <a:ext uri="{FF2B5EF4-FFF2-40B4-BE49-F238E27FC236}">
                <a16:creationId xmlns:a16="http://schemas.microsoft.com/office/drawing/2014/main" id="{0AE9E33A-FCE8-44DB-B63A-2C0ABE3F242A}"/>
              </a:ext>
            </a:extLst>
          </p:cNvPr>
          <p:cNvSpPr/>
          <p:nvPr userDrawn="1"/>
        </p:nvSpPr>
        <p:spPr>
          <a:xfrm rot="1602374">
            <a:off x="2957886" y="3648805"/>
            <a:ext cx="731520" cy="731520"/>
          </a:xfrm>
          <a:custGeom>
            <a:avLst/>
            <a:gdLst>
              <a:gd name="connsiteX0" fmla="*/ 0 w 898326"/>
              <a:gd name="connsiteY0" fmla="*/ 449163 h 898326"/>
              <a:gd name="connsiteX1" fmla="*/ 449163 w 898326"/>
              <a:gd name="connsiteY1" fmla="*/ 0 h 898326"/>
              <a:gd name="connsiteX2" fmla="*/ 898326 w 898326"/>
              <a:gd name="connsiteY2" fmla="*/ 449163 h 898326"/>
              <a:gd name="connsiteX3" fmla="*/ 449163 w 898326"/>
              <a:gd name="connsiteY3" fmla="*/ 898326 h 898326"/>
              <a:gd name="connsiteX4" fmla="*/ 0 w 898326"/>
              <a:gd name="connsiteY4" fmla="*/ 449163 h 89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326" h="898326">
                <a:moveTo>
                  <a:pt x="0" y="449163"/>
                </a:moveTo>
                <a:cubicBezTo>
                  <a:pt x="0" y="201097"/>
                  <a:pt x="201097" y="0"/>
                  <a:pt x="449163" y="0"/>
                </a:cubicBezTo>
                <a:cubicBezTo>
                  <a:pt x="697229" y="0"/>
                  <a:pt x="898326" y="201097"/>
                  <a:pt x="898326" y="449163"/>
                </a:cubicBezTo>
                <a:cubicBezTo>
                  <a:pt x="898326" y="697229"/>
                  <a:pt x="697229" y="898326"/>
                  <a:pt x="449163" y="898326"/>
                </a:cubicBezTo>
                <a:cubicBezTo>
                  <a:pt x="201097" y="898326"/>
                  <a:pt x="0" y="697229"/>
                  <a:pt x="0" y="449163"/>
                </a:cubicBezTo>
                <a:close/>
              </a:path>
            </a:pathLst>
          </a:custGeom>
          <a:solidFill>
            <a:schemeClr val="bg2"/>
          </a:solidFill>
          <a:ln w="28575">
            <a:gradFill>
              <a:gsLst>
                <a:gs pos="0">
                  <a:srgbClr val="FF7B27"/>
                </a:gs>
                <a:gs pos="100000">
                  <a:srgbClr val="FF4A6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a:solidFill>
                <a:schemeClr val="tx1"/>
              </a:solidFill>
            </a:endParaRP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3698972" y="3922924"/>
            <a:ext cx="2933806" cy="460731"/>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3698972" y="3652376"/>
            <a:ext cx="293380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22" name="Straight Connector 21">
            <a:extLst>
              <a:ext uri="{FF2B5EF4-FFF2-40B4-BE49-F238E27FC236}">
                <a16:creationId xmlns:a16="http://schemas.microsoft.com/office/drawing/2014/main" id="{88F5BC43-F3EF-49DF-AAD1-6B79017F4987}"/>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3" name="Text Placeholder 16">
            <a:extLst>
              <a:ext uri="{FF2B5EF4-FFF2-40B4-BE49-F238E27FC236}">
                <a16:creationId xmlns:a16="http://schemas.microsoft.com/office/drawing/2014/main" id="{527CEED7-7994-4AC6-92DE-8CC4EBF61CC9}"/>
              </a:ext>
            </a:extLst>
          </p:cNvPr>
          <p:cNvSpPr>
            <a:spLocks noGrp="1"/>
          </p:cNvSpPr>
          <p:nvPr>
            <p:ph type="body" sz="quarter" idx="20"/>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4" name="Text Placeholder 16">
            <a:extLst>
              <a:ext uri="{FF2B5EF4-FFF2-40B4-BE49-F238E27FC236}">
                <a16:creationId xmlns:a16="http://schemas.microsoft.com/office/drawing/2014/main" id="{8F3A8E6B-FE54-46C4-81BC-A6C50DC1A448}"/>
              </a:ext>
            </a:extLst>
          </p:cNvPr>
          <p:cNvSpPr>
            <a:spLocks noGrp="1"/>
          </p:cNvSpPr>
          <p:nvPr>
            <p:ph type="body" sz="quarter" idx="21"/>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5" name="Text Placeholder 16">
            <a:extLst>
              <a:ext uri="{FF2B5EF4-FFF2-40B4-BE49-F238E27FC236}">
                <a16:creationId xmlns:a16="http://schemas.microsoft.com/office/drawing/2014/main" id="{1508FC8C-AC83-401C-A3D8-7D3EF48AE704}"/>
              </a:ext>
            </a:extLst>
          </p:cNvPr>
          <p:cNvSpPr>
            <a:spLocks noGrp="1"/>
          </p:cNvSpPr>
          <p:nvPr>
            <p:ph type="body" sz="quarter" idx="22"/>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2" name="Text Placeholder 16">
            <a:extLst>
              <a:ext uri="{FF2B5EF4-FFF2-40B4-BE49-F238E27FC236}">
                <a16:creationId xmlns:a16="http://schemas.microsoft.com/office/drawing/2014/main" id="{8DF4FC13-2DF3-4DEA-9BF8-C883DF85547D}"/>
              </a:ext>
            </a:extLst>
          </p:cNvPr>
          <p:cNvSpPr>
            <a:spLocks noGrp="1"/>
          </p:cNvSpPr>
          <p:nvPr>
            <p:ph type="body" sz="quarter" idx="23"/>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3" name="Straight Connector 32">
            <a:extLst>
              <a:ext uri="{FF2B5EF4-FFF2-40B4-BE49-F238E27FC236}">
                <a16:creationId xmlns:a16="http://schemas.microsoft.com/office/drawing/2014/main" id="{43377790-17E3-4733-9356-A54B469170B6}"/>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22FE3A66-F47B-401F-AA51-87DFCA9AF73F}"/>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603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Option 1">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3" name="Picture 12">
            <a:extLst>
              <a:ext uri="{FF2B5EF4-FFF2-40B4-BE49-F238E27FC236}">
                <a16:creationId xmlns:a16="http://schemas.microsoft.com/office/drawing/2014/main" id="{960B1472-202D-440E-B13B-4021116B2ED6}"/>
              </a:ext>
            </a:extLst>
          </p:cNvPr>
          <p:cNvPicPr>
            <a:picLocks noChangeAspect="1"/>
          </p:cNvPicPr>
          <p:nvPr userDrawn="1"/>
        </p:nvPicPr>
        <p:blipFill rotWithShape="1">
          <a:blip r:embed="rId2"/>
          <a:srcRect t="2464" r="14292" b="2464"/>
          <a:stretch/>
        </p:blipFill>
        <p:spPr>
          <a:xfrm>
            <a:off x="5830959" y="0"/>
            <a:ext cx="3313041" cy="5143500"/>
          </a:xfrm>
          <a:prstGeom prst="rect">
            <a:avLst/>
          </a:prstGeom>
        </p:spPr>
      </p:pic>
      <p:sp>
        <p:nvSpPr>
          <p:cNvPr id="85" name="Rectangle 84">
            <a:extLst>
              <a:ext uri="{FF2B5EF4-FFF2-40B4-BE49-F238E27FC236}">
                <a16:creationId xmlns:a16="http://schemas.microsoft.com/office/drawing/2014/main" id="{3AF2D64E-7699-4B5F-988B-3F2116A9E197}"/>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87" name="TextBox 86">
            <a:extLst>
              <a:ext uri="{FF2B5EF4-FFF2-40B4-BE49-F238E27FC236}">
                <a16:creationId xmlns:a16="http://schemas.microsoft.com/office/drawing/2014/main" id="{BE52B3DC-95D4-43F4-835D-BF10B7DDD102}"/>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enefits slide 5">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220138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591235" y="937972"/>
            <a:ext cx="3041543" cy="34655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591235" y="667424"/>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3957482" y="1730970"/>
            <a:ext cx="2675297" cy="346550"/>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3957482" y="1460422"/>
            <a:ext cx="267529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057752" y="2530393"/>
            <a:ext cx="2575026" cy="349786"/>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057752" y="2259844"/>
            <a:ext cx="257502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3976255" y="3326867"/>
            <a:ext cx="2656523" cy="35113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3976255" y="3056319"/>
            <a:ext cx="265652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0" name="Oval 19">
            <a:extLst>
              <a:ext uri="{FF2B5EF4-FFF2-40B4-BE49-F238E27FC236}">
                <a16:creationId xmlns:a16="http://schemas.microsoft.com/office/drawing/2014/main" id="{6E7AB566-09A6-41D7-9BFA-2DDE47E10FE0}"/>
              </a:ext>
            </a:extLst>
          </p:cNvPr>
          <p:cNvSpPr/>
          <p:nvPr userDrawn="1"/>
        </p:nvSpPr>
        <p:spPr>
          <a:xfrm>
            <a:off x="2958182" y="3858976"/>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 name="Oval 22">
            <a:extLst>
              <a:ext uri="{FF2B5EF4-FFF2-40B4-BE49-F238E27FC236}">
                <a16:creationId xmlns:a16="http://schemas.microsoft.com/office/drawing/2014/main" id="{EBB76E71-A941-4F99-ABE8-523A59D6499F}"/>
              </a:ext>
            </a:extLst>
          </p:cNvPr>
          <p:cNvSpPr/>
          <p:nvPr userDrawn="1"/>
        </p:nvSpPr>
        <p:spPr>
          <a:xfrm>
            <a:off x="3329091" y="3061149"/>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5" name="Oval 24">
            <a:extLst>
              <a:ext uri="{FF2B5EF4-FFF2-40B4-BE49-F238E27FC236}">
                <a16:creationId xmlns:a16="http://schemas.microsoft.com/office/drawing/2014/main" id="{275D4F21-5D83-4C23-8175-EF7037ACD42D}"/>
              </a:ext>
            </a:extLst>
          </p:cNvPr>
          <p:cNvSpPr/>
          <p:nvPr userDrawn="1"/>
        </p:nvSpPr>
        <p:spPr>
          <a:xfrm>
            <a:off x="3405867" y="2263321"/>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3" name="Oval 42">
            <a:extLst>
              <a:ext uri="{FF2B5EF4-FFF2-40B4-BE49-F238E27FC236}">
                <a16:creationId xmlns:a16="http://schemas.microsoft.com/office/drawing/2014/main" id="{067AE95E-7F87-4F8D-9108-9400D9477DF3}"/>
              </a:ext>
            </a:extLst>
          </p:cNvPr>
          <p:cNvSpPr/>
          <p:nvPr userDrawn="1"/>
        </p:nvSpPr>
        <p:spPr>
          <a:xfrm>
            <a:off x="3329091"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5" name="Oval 44">
            <a:extLst>
              <a:ext uri="{FF2B5EF4-FFF2-40B4-BE49-F238E27FC236}">
                <a16:creationId xmlns:a16="http://schemas.microsoft.com/office/drawing/2014/main" id="{F0EB2D9E-9772-44A8-A794-3ECC1651262B}"/>
              </a:ext>
            </a:extLst>
          </p:cNvPr>
          <p:cNvSpPr/>
          <p:nvPr userDrawn="1"/>
        </p:nvSpPr>
        <p:spPr>
          <a:xfrm>
            <a:off x="2958182" y="667665"/>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3591235" y="4126971"/>
            <a:ext cx="3041543" cy="35113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3591235" y="3856423"/>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00C3CAAB-5148-4D88-B655-CB67D1430966}"/>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A231C31F-6534-4F1F-AE38-0822A0841C32}"/>
              </a:ext>
            </a:extLst>
          </p:cNvPr>
          <p:cNvSpPr>
            <a:spLocks noGrp="1"/>
          </p:cNvSpPr>
          <p:nvPr>
            <p:ph type="body" sz="quarter" idx="22"/>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CF210E85-9D78-45C9-95AB-12BDBA04703F}"/>
              </a:ext>
            </a:extLst>
          </p:cNvPr>
          <p:cNvSpPr>
            <a:spLocks noGrp="1"/>
          </p:cNvSpPr>
          <p:nvPr>
            <p:ph type="body" sz="quarter" idx="23"/>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C0920432-6C5D-42ED-B7F9-1EE2B6FB38B1}"/>
              </a:ext>
            </a:extLst>
          </p:cNvPr>
          <p:cNvSpPr>
            <a:spLocks noGrp="1"/>
          </p:cNvSpPr>
          <p:nvPr>
            <p:ph type="body" sz="quarter" idx="24"/>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66E36372-CD2E-4C39-BA6C-FB7A62E6C2CB}"/>
              </a:ext>
            </a:extLst>
          </p:cNvPr>
          <p:cNvSpPr>
            <a:spLocks noGrp="1"/>
          </p:cNvSpPr>
          <p:nvPr>
            <p:ph type="body" sz="quarter" idx="25"/>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269C1A40-1017-4586-BCB4-B6F7E62F7F0D}"/>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3C54C0B-E725-482B-9EAE-504F434E6567}"/>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889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enefits slide 6">
    <p:spTree>
      <p:nvGrpSpPr>
        <p:cNvPr id="1" name=""/>
        <p:cNvGrpSpPr/>
        <p:nvPr/>
      </p:nvGrpSpPr>
      <p:grpSpPr>
        <a:xfrm>
          <a:off x="0" y="0"/>
          <a:ext cx="0" cy="0"/>
          <a:chOff x="0" y="0"/>
          <a:chExt cx="0" cy="0"/>
        </a:xfrm>
      </p:grpSpPr>
      <p:sp>
        <p:nvSpPr>
          <p:cNvPr id="19" name="Graphic 6499">
            <a:extLst>
              <a:ext uri="{FF2B5EF4-FFF2-40B4-BE49-F238E27FC236}">
                <a16:creationId xmlns:a16="http://schemas.microsoft.com/office/drawing/2014/main" id="{114E0040-9E57-4157-A4A2-C9D320EB8D69}"/>
              </a:ext>
            </a:extLst>
          </p:cNvPr>
          <p:cNvSpPr/>
          <p:nvPr userDrawn="1"/>
        </p:nvSpPr>
        <p:spPr>
          <a:xfrm>
            <a:off x="2201387"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a:p>
        </p:txBody>
      </p:sp>
      <p:sp>
        <p:nvSpPr>
          <p:cNvPr id="6" name="Rectangle 5">
            <a:extLst>
              <a:ext uri="{FF2B5EF4-FFF2-40B4-BE49-F238E27FC236}">
                <a16:creationId xmlns:a16="http://schemas.microsoft.com/office/drawing/2014/main" id="{C5446F0A-4348-40C7-9D3A-05FC75052F21}"/>
              </a:ext>
            </a:extLst>
          </p:cNvPr>
          <p:cNvSpPr/>
          <p:nvPr userDrawn="1"/>
        </p:nvSpPr>
        <p:spPr>
          <a:xfrm>
            <a:off x="4716780" y="4530062"/>
            <a:ext cx="2770811" cy="3184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Rectangle 1">
            <a:extLst>
              <a:ext uri="{FF2B5EF4-FFF2-40B4-BE49-F238E27FC236}">
                <a16:creationId xmlns:a16="http://schemas.microsoft.com/office/drawing/2014/main" id="{1DF1A174-E4BE-40BF-A013-8E5411C828B1}"/>
              </a:ext>
            </a:extLst>
          </p:cNvPr>
          <p:cNvSpPr/>
          <p:nvPr userDrawn="1"/>
        </p:nvSpPr>
        <p:spPr>
          <a:xfrm>
            <a:off x="6803227" y="0"/>
            <a:ext cx="2340771" cy="5143500"/>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1" y="1009650"/>
            <a:ext cx="2566996" cy="1562100"/>
          </a:xfrm>
          <a:prstGeom prst="rect">
            <a:avLst/>
          </a:prstGeom>
        </p:spPr>
        <p:txBody>
          <a:bodyPr vert="horz" lIns="0" tIns="0" rIns="0" bIns="0" rtlCol="0" anchor="b" anchorCtr="0">
            <a:noAutofit/>
          </a:bodyPr>
          <a:lstStyle>
            <a:lvl1pPr>
              <a:defRPr lang="en-US" sz="3200" b="1" dirty="0">
                <a:solidFill>
                  <a:schemeClr val="accent1"/>
                </a:solidFill>
              </a:defRPr>
            </a:lvl1pPr>
          </a:lstStyle>
          <a:p>
            <a:pPr marL="0" lvl="0">
              <a:spcBef>
                <a:spcPts val="0"/>
              </a:spcBef>
            </a:pPr>
            <a:r>
              <a:rPr lang="en-US" dirty="0"/>
              <a:t>Click to edit Master title style</a:t>
            </a:r>
          </a:p>
        </p:txBody>
      </p:sp>
      <p:sp>
        <p:nvSpPr>
          <p:cNvPr id="15" name="Text Placeholder 4">
            <a:extLst>
              <a:ext uri="{FF2B5EF4-FFF2-40B4-BE49-F238E27FC236}">
                <a16:creationId xmlns:a16="http://schemas.microsoft.com/office/drawing/2014/main" id="{05BFF795-ED48-424F-9967-2D4B37667939}"/>
              </a:ext>
            </a:extLst>
          </p:cNvPr>
          <p:cNvSpPr>
            <a:spLocks noGrp="1"/>
          </p:cNvSpPr>
          <p:nvPr>
            <p:ph type="body" sz="quarter" idx="11"/>
          </p:nvPr>
        </p:nvSpPr>
        <p:spPr>
          <a:xfrm>
            <a:off x="457201" y="2733675"/>
            <a:ext cx="2566996" cy="1762125"/>
          </a:xfrm>
        </p:spPr>
        <p:txBody>
          <a:bodyPr/>
          <a:lstStyle>
            <a:lvl1pPr marL="0" algn="l" defTabSz="457200" rtl="0" eaLnBrk="1" latinLnBrk="0" hangingPunct="1">
              <a:lnSpc>
                <a:spcPct val="90000"/>
              </a:lnSpc>
              <a:spcBef>
                <a:spcPts val="600"/>
              </a:spcBef>
              <a:buNone/>
              <a:defRPr lang="en-US" sz="2000" b="0" i="0" kern="1200" dirty="0" smtClean="0">
                <a:solidFill>
                  <a:schemeClr val="tx1"/>
                </a:solidFill>
                <a:latin typeface="+mj-lt"/>
                <a:ea typeface="+mj-ea"/>
                <a:cs typeface="Amazon Ember Regular" charset="0"/>
              </a:defRPr>
            </a:lvl1pPr>
            <a:lvl2pPr marL="457200" indent="0">
              <a:buNone/>
              <a:defRPr/>
            </a:lvl2pPr>
          </a:lstStyle>
          <a:p>
            <a:pPr lvl="0"/>
            <a:r>
              <a:rPr lang="en-US" dirty="0"/>
              <a:t>Click to edit Master text styles</a:t>
            </a:r>
          </a:p>
        </p:txBody>
      </p:sp>
      <p:sp>
        <p:nvSpPr>
          <p:cNvPr id="26" name="Text Placeholder 16">
            <a:extLst>
              <a:ext uri="{FF2B5EF4-FFF2-40B4-BE49-F238E27FC236}">
                <a16:creationId xmlns:a16="http://schemas.microsoft.com/office/drawing/2014/main" id="{FE0FA12F-B74E-452A-A485-D8B0B91D2283}"/>
              </a:ext>
            </a:extLst>
          </p:cNvPr>
          <p:cNvSpPr>
            <a:spLocks noGrp="1"/>
          </p:cNvSpPr>
          <p:nvPr>
            <p:ph type="body" sz="quarter" idx="12"/>
          </p:nvPr>
        </p:nvSpPr>
        <p:spPr>
          <a:xfrm>
            <a:off x="3591235" y="937972"/>
            <a:ext cx="3041543" cy="30576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7" name="Text Placeholder 14">
            <a:extLst>
              <a:ext uri="{FF2B5EF4-FFF2-40B4-BE49-F238E27FC236}">
                <a16:creationId xmlns:a16="http://schemas.microsoft.com/office/drawing/2014/main" id="{7796576D-D464-469B-BACF-F0E85FF64402}"/>
              </a:ext>
            </a:extLst>
          </p:cNvPr>
          <p:cNvSpPr>
            <a:spLocks noGrp="1"/>
          </p:cNvSpPr>
          <p:nvPr>
            <p:ph type="body" sz="quarter" idx="13"/>
          </p:nvPr>
        </p:nvSpPr>
        <p:spPr>
          <a:xfrm>
            <a:off x="3591235" y="667424"/>
            <a:ext cx="304154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28" name="Text Placeholder 16">
            <a:extLst>
              <a:ext uri="{FF2B5EF4-FFF2-40B4-BE49-F238E27FC236}">
                <a16:creationId xmlns:a16="http://schemas.microsoft.com/office/drawing/2014/main" id="{32CBFD9D-7533-4783-8159-EE601946B063}"/>
              </a:ext>
            </a:extLst>
          </p:cNvPr>
          <p:cNvSpPr>
            <a:spLocks noGrp="1"/>
          </p:cNvSpPr>
          <p:nvPr>
            <p:ph type="body" sz="quarter" idx="14"/>
          </p:nvPr>
        </p:nvSpPr>
        <p:spPr>
          <a:xfrm>
            <a:off x="3869421" y="1547794"/>
            <a:ext cx="2763356" cy="30576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29" name="Text Placeholder 14">
            <a:extLst>
              <a:ext uri="{FF2B5EF4-FFF2-40B4-BE49-F238E27FC236}">
                <a16:creationId xmlns:a16="http://schemas.microsoft.com/office/drawing/2014/main" id="{1D31B3D9-01F1-4F43-B225-2B1060139F03}"/>
              </a:ext>
            </a:extLst>
          </p:cNvPr>
          <p:cNvSpPr>
            <a:spLocks noGrp="1"/>
          </p:cNvSpPr>
          <p:nvPr>
            <p:ph type="body" sz="quarter" idx="15"/>
          </p:nvPr>
        </p:nvSpPr>
        <p:spPr>
          <a:xfrm>
            <a:off x="3869420" y="1277246"/>
            <a:ext cx="276335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30" name="Text Placeholder 16">
            <a:extLst>
              <a:ext uri="{FF2B5EF4-FFF2-40B4-BE49-F238E27FC236}">
                <a16:creationId xmlns:a16="http://schemas.microsoft.com/office/drawing/2014/main" id="{A9AB1286-D906-488B-8C3C-ECDACFEF62A4}"/>
              </a:ext>
            </a:extLst>
          </p:cNvPr>
          <p:cNvSpPr>
            <a:spLocks noGrp="1"/>
          </p:cNvSpPr>
          <p:nvPr>
            <p:ph type="body" sz="quarter" idx="16"/>
          </p:nvPr>
        </p:nvSpPr>
        <p:spPr>
          <a:xfrm>
            <a:off x="4057752" y="2190063"/>
            <a:ext cx="2575026" cy="305523"/>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1" name="Text Placeholder 14">
            <a:extLst>
              <a:ext uri="{FF2B5EF4-FFF2-40B4-BE49-F238E27FC236}">
                <a16:creationId xmlns:a16="http://schemas.microsoft.com/office/drawing/2014/main" id="{EED10809-08D8-4D93-A2CA-2A6BFBDEF7FF}"/>
              </a:ext>
            </a:extLst>
          </p:cNvPr>
          <p:cNvSpPr>
            <a:spLocks noGrp="1"/>
          </p:cNvSpPr>
          <p:nvPr>
            <p:ph type="body" sz="quarter" idx="17"/>
          </p:nvPr>
        </p:nvSpPr>
        <p:spPr>
          <a:xfrm>
            <a:off x="4057752" y="1919514"/>
            <a:ext cx="257502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 name="TextBox 3">
            <a:extLst>
              <a:ext uri="{FF2B5EF4-FFF2-40B4-BE49-F238E27FC236}">
                <a16:creationId xmlns:a16="http://schemas.microsoft.com/office/drawing/2014/main" id="{8C0EF7C8-1496-4415-8514-F6AD470C8460}"/>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5" name="TextBox 4">
            <a:extLst>
              <a:ext uri="{FF2B5EF4-FFF2-40B4-BE49-F238E27FC236}">
                <a16:creationId xmlns:a16="http://schemas.microsoft.com/office/drawing/2014/main" id="{168C580F-A60E-4566-AE06-16D04F60F1F5}"/>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sp>
        <p:nvSpPr>
          <p:cNvPr id="34" name="Text Placeholder 16">
            <a:extLst>
              <a:ext uri="{FF2B5EF4-FFF2-40B4-BE49-F238E27FC236}">
                <a16:creationId xmlns:a16="http://schemas.microsoft.com/office/drawing/2014/main" id="{B0B47E73-B405-44DE-8C95-D60E6F75C56C}"/>
              </a:ext>
            </a:extLst>
          </p:cNvPr>
          <p:cNvSpPr>
            <a:spLocks noGrp="1"/>
          </p:cNvSpPr>
          <p:nvPr>
            <p:ph type="body" sz="quarter" idx="18"/>
          </p:nvPr>
        </p:nvSpPr>
        <p:spPr>
          <a:xfrm>
            <a:off x="3976255" y="2863016"/>
            <a:ext cx="2656523" cy="300185"/>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5" name="Text Placeholder 14">
            <a:extLst>
              <a:ext uri="{FF2B5EF4-FFF2-40B4-BE49-F238E27FC236}">
                <a16:creationId xmlns:a16="http://schemas.microsoft.com/office/drawing/2014/main" id="{C75E3B05-7581-4710-845C-FBC109B33EB4}"/>
              </a:ext>
            </a:extLst>
          </p:cNvPr>
          <p:cNvSpPr>
            <a:spLocks noGrp="1"/>
          </p:cNvSpPr>
          <p:nvPr>
            <p:ph type="body" sz="quarter" idx="19"/>
          </p:nvPr>
        </p:nvSpPr>
        <p:spPr>
          <a:xfrm>
            <a:off x="3976255" y="2592468"/>
            <a:ext cx="2656523"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46" name="Text Placeholder 16">
            <a:extLst>
              <a:ext uri="{FF2B5EF4-FFF2-40B4-BE49-F238E27FC236}">
                <a16:creationId xmlns:a16="http://schemas.microsoft.com/office/drawing/2014/main" id="{4169CE3A-F0AA-4651-8D32-B5AF90884663}"/>
              </a:ext>
            </a:extLst>
          </p:cNvPr>
          <p:cNvSpPr>
            <a:spLocks noGrp="1"/>
          </p:cNvSpPr>
          <p:nvPr>
            <p:ph type="body" sz="quarter" idx="20"/>
          </p:nvPr>
        </p:nvSpPr>
        <p:spPr>
          <a:xfrm>
            <a:off x="3858350" y="3536655"/>
            <a:ext cx="2788826" cy="31157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47" name="Text Placeholder 14">
            <a:extLst>
              <a:ext uri="{FF2B5EF4-FFF2-40B4-BE49-F238E27FC236}">
                <a16:creationId xmlns:a16="http://schemas.microsoft.com/office/drawing/2014/main" id="{7FF3588F-1F8F-46E2-AA30-3C2E9CED78A9}"/>
              </a:ext>
            </a:extLst>
          </p:cNvPr>
          <p:cNvSpPr>
            <a:spLocks noGrp="1"/>
          </p:cNvSpPr>
          <p:nvPr>
            <p:ph type="body" sz="quarter" idx="21"/>
          </p:nvPr>
        </p:nvSpPr>
        <p:spPr>
          <a:xfrm>
            <a:off x="3858348" y="3266107"/>
            <a:ext cx="2788827"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sp>
        <p:nvSpPr>
          <p:cNvPr id="8" name="Oval 7">
            <a:extLst>
              <a:ext uri="{FF2B5EF4-FFF2-40B4-BE49-F238E27FC236}">
                <a16:creationId xmlns:a16="http://schemas.microsoft.com/office/drawing/2014/main" id="{2DCE4CE0-A953-4DBC-84EB-859B9AB94EDF}"/>
              </a:ext>
            </a:extLst>
          </p:cNvPr>
          <p:cNvSpPr/>
          <p:nvPr userDrawn="1"/>
        </p:nvSpPr>
        <p:spPr>
          <a:xfrm>
            <a:off x="2958308" y="3924046"/>
            <a:ext cx="576072" cy="576072"/>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Oval 8">
            <a:extLst>
              <a:ext uri="{FF2B5EF4-FFF2-40B4-BE49-F238E27FC236}">
                <a16:creationId xmlns:a16="http://schemas.microsoft.com/office/drawing/2014/main" id="{B4B1827F-4EBB-442F-9ED7-984D838E56B4}"/>
              </a:ext>
            </a:extLst>
          </p:cNvPr>
          <p:cNvSpPr/>
          <p:nvPr userDrawn="1"/>
        </p:nvSpPr>
        <p:spPr>
          <a:xfrm>
            <a:off x="3246344" y="3272162"/>
            <a:ext cx="576072" cy="576072"/>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Oval 9">
            <a:extLst>
              <a:ext uri="{FF2B5EF4-FFF2-40B4-BE49-F238E27FC236}">
                <a16:creationId xmlns:a16="http://schemas.microsoft.com/office/drawing/2014/main" id="{5289BB13-18F8-4E1C-BAB9-832E970F2551}"/>
              </a:ext>
            </a:extLst>
          </p:cNvPr>
          <p:cNvSpPr/>
          <p:nvPr userDrawn="1"/>
        </p:nvSpPr>
        <p:spPr>
          <a:xfrm>
            <a:off x="3411687" y="1919514"/>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Oval 10">
            <a:extLst>
              <a:ext uri="{FF2B5EF4-FFF2-40B4-BE49-F238E27FC236}">
                <a16:creationId xmlns:a16="http://schemas.microsoft.com/office/drawing/2014/main" id="{F48B2FB9-296D-4BA2-BFE9-EBA4C7022BB8}"/>
              </a:ext>
            </a:extLst>
          </p:cNvPr>
          <p:cNvSpPr/>
          <p:nvPr userDrawn="1"/>
        </p:nvSpPr>
        <p:spPr>
          <a:xfrm>
            <a:off x="3257469" y="1283482"/>
            <a:ext cx="576072" cy="576072"/>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Oval 11">
            <a:extLst>
              <a:ext uri="{FF2B5EF4-FFF2-40B4-BE49-F238E27FC236}">
                <a16:creationId xmlns:a16="http://schemas.microsoft.com/office/drawing/2014/main" id="{BC1FC956-C879-4087-996E-9A999887F050}"/>
              </a:ext>
            </a:extLst>
          </p:cNvPr>
          <p:cNvSpPr/>
          <p:nvPr userDrawn="1"/>
        </p:nvSpPr>
        <p:spPr>
          <a:xfrm>
            <a:off x="2963573" y="667665"/>
            <a:ext cx="576072" cy="576072"/>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3" name="Oval 12">
            <a:extLst>
              <a:ext uri="{FF2B5EF4-FFF2-40B4-BE49-F238E27FC236}">
                <a16:creationId xmlns:a16="http://schemas.microsoft.com/office/drawing/2014/main" id="{AA5519D5-F29B-4AD7-B935-A2B3ECD065C9}"/>
              </a:ext>
            </a:extLst>
          </p:cNvPr>
          <p:cNvSpPr/>
          <p:nvPr userDrawn="1"/>
        </p:nvSpPr>
        <p:spPr>
          <a:xfrm>
            <a:off x="3402396" y="2595838"/>
            <a:ext cx="576072" cy="576072"/>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41" name="Text Placeholder 16">
            <a:extLst>
              <a:ext uri="{FF2B5EF4-FFF2-40B4-BE49-F238E27FC236}">
                <a16:creationId xmlns:a16="http://schemas.microsoft.com/office/drawing/2014/main" id="{736E0F4B-048B-459F-A081-335223243109}"/>
              </a:ext>
            </a:extLst>
          </p:cNvPr>
          <p:cNvSpPr>
            <a:spLocks noGrp="1"/>
          </p:cNvSpPr>
          <p:nvPr>
            <p:ph type="body" sz="quarter" idx="22"/>
          </p:nvPr>
        </p:nvSpPr>
        <p:spPr>
          <a:xfrm>
            <a:off x="3548830" y="4198349"/>
            <a:ext cx="3098345" cy="311579"/>
          </a:xfrm>
        </p:spPr>
        <p:txBody>
          <a:bodyPr lIns="182880" tIns="4572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42" name="Text Placeholder 14">
            <a:extLst>
              <a:ext uri="{FF2B5EF4-FFF2-40B4-BE49-F238E27FC236}">
                <a16:creationId xmlns:a16="http://schemas.microsoft.com/office/drawing/2014/main" id="{2BC37F62-0F89-43B0-8DFE-386775CE0579}"/>
              </a:ext>
            </a:extLst>
          </p:cNvPr>
          <p:cNvSpPr>
            <a:spLocks noGrp="1"/>
          </p:cNvSpPr>
          <p:nvPr>
            <p:ph type="body" sz="quarter" idx="23"/>
          </p:nvPr>
        </p:nvSpPr>
        <p:spPr>
          <a:xfrm>
            <a:off x="3548829" y="3927801"/>
            <a:ext cx="3098346" cy="245379"/>
          </a:xfrm>
        </p:spPr>
        <p:txBody>
          <a:bodyPr lIns="182880" tIns="91440"/>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stStyle>
          <a:p>
            <a:pPr lvl="0"/>
            <a:r>
              <a:rPr lang="en-US" dirty="0"/>
              <a:t>Click to edit</a:t>
            </a:r>
          </a:p>
        </p:txBody>
      </p:sp>
      <p:cxnSp>
        <p:nvCxnSpPr>
          <p:cNvPr id="32" name="Straight Connector 31">
            <a:extLst>
              <a:ext uri="{FF2B5EF4-FFF2-40B4-BE49-F238E27FC236}">
                <a16:creationId xmlns:a16="http://schemas.microsoft.com/office/drawing/2014/main" id="{71EA8482-F287-47F3-8C15-54B7DAB1F973}"/>
              </a:ext>
            </a:extLst>
          </p:cNvPr>
          <p:cNvCxnSpPr>
            <a:cxnSpLocks/>
          </p:cNvCxnSpPr>
          <p:nvPr userDrawn="1"/>
        </p:nvCxnSpPr>
        <p:spPr>
          <a:xfrm>
            <a:off x="6878484" y="1467091"/>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33" name="Text Placeholder 16">
            <a:extLst>
              <a:ext uri="{FF2B5EF4-FFF2-40B4-BE49-F238E27FC236}">
                <a16:creationId xmlns:a16="http://schemas.microsoft.com/office/drawing/2014/main" id="{190BF909-907E-4F00-A3B1-1094B9783EE0}"/>
              </a:ext>
            </a:extLst>
          </p:cNvPr>
          <p:cNvSpPr>
            <a:spLocks noGrp="1"/>
          </p:cNvSpPr>
          <p:nvPr>
            <p:ph type="body" sz="quarter" idx="24"/>
          </p:nvPr>
        </p:nvSpPr>
        <p:spPr>
          <a:xfrm>
            <a:off x="6878484" y="540628"/>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6" name="Text Placeholder 16">
            <a:extLst>
              <a:ext uri="{FF2B5EF4-FFF2-40B4-BE49-F238E27FC236}">
                <a16:creationId xmlns:a16="http://schemas.microsoft.com/office/drawing/2014/main" id="{6B279F09-3895-4D03-B83C-9D1C7FF73BA9}"/>
              </a:ext>
            </a:extLst>
          </p:cNvPr>
          <p:cNvSpPr>
            <a:spLocks noGrp="1"/>
          </p:cNvSpPr>
          <p:nvPr>
            <p:ph type="body" sz="quarter" idx="25"/>
          </p:nvPr>
        </p:nvSpPr>
        <p:spPr>
          <a:xfrm>
            <a:off x="6878483" y="1531709"/>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7" name="Text Placeholder 16">
            <a:extLst>
              <a:ext uri="{FF2B5EF4-FFF2-40B4-BE49-F238E27FC236}">
                <a16:creationId xmlns:a16="http://schemas.microsoft.com/office/drawing/2014/main" id="{04D2CF98-695B-4276-ACC3-E83085DAC839}"/>
              </a:ext>
            </a:extLst>
          </p:cNvPr>
          <p:cNvSpPr>
            <a:spLocks noGrp="1"/>
          </p:cNvSpPr>
          <p:nvPr>
            <p:ph type="body" sz="quarter" idx="26"/>
          </p:nvPr>
        </p:nvSpPr>
        <p:spPr>
          <a:xfrm>
            <a:off x="6878483" y="2515232"/>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sp>
        <p:nvSpPr>
          <p:cNvPr id="38" name="Text Placeholder 16">
            <a:extLst>
              <a:ext uri="{FF2B5EF4-FFF2-40B4-BE49-F238E27FC236}">
                <a16:creationId xmlns:a16="http://schemas.microsoft.com/office/drawing/2014/main" id="{FE0C7F26-73AC-4D91-A5D1-D3D41EDA4B27}"/>
              </a:ext>
            </a:extLst>
          </p:cNvPr>
          <p:cNvSpPr>
            <a:spLocks noGrp="1"/>
          </p:cNvSpPr>
          <p:nvPr>
            <p:ph type="body" sz="quarter" idx="27"/>
          </p:nvPr>
        </p:nvSpPr>
        <p:spPr>
          <a:xfrm>
            <a:off x="6878483" y="3506313"/>
            <a:ext cx="1808316" cy="861844"/>
          </a:xfrm>
        </p:spPr>
        <p:txBody>
          <a:bodyPr lIns="91440" tIns="45720" rIns="91440" anchor="ctr" anchorCtr="0"/>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buNone/>
              <a:defRPr/>
            </a:lvl2pPr>
          </a:lstStyle>
          <a:p>
            <a:pPr lvl="0"/>
            <a:r>
              <a:rPr lang="en-US" dirty="0"/>
              <a:t>Click to edit Master text styles</a:t>
            </a:r>
          </a:p>
        </p:txBody>
      </p:sp>
      <p:cxnSp>
        <p:nvCxnSpPr>
          <p:cNvPr id="39" name="Straight Connector 38">
            <a:extLst>
              <a:ext uri="{FF2B5EF4-FFF2-40B4-BE49-F238E27FC236}">
                <a16:creationId xmlns:a16="http://schemas.microsoft.com/office/drawing/2014/main" id="{81CA9E5E-E172-4CFB-B1ED-33621455CE85}"/>
              </a:ext>
            </a:extLst>
          </p:cNvPr>
          <p:cNvCxnSpPr>
            <a:cxnSpLocks/>
          </p:cNvCxnSpPr>
          <p:nvPr userDrawn="1"/>
        </p:nvCxnSpPr>
        <p:spPr>
          <a:xfrm>
            <a:off x="6878483" y="2454393"/>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5F9B9F2-5B2C-444F-B21A-02C8E377B2C0}"/>
              </a:ext>
            </a:extLst>
          </p:cNvPr>
          <p:cNvCxnSpPr>
            <a:cxnSpLocks/>
          </p:cNvCxnSpPr>
          <p:nvPr userDrawn="1"/>
        </p:nvCxnSpPr>
        <p:spPr>
          <a:xfrm>
            <a:off x="6878483" y="3441695"/>
            <a:ext cx="2014780" cy="0"/>
          </a:xfrm>
          <a:prstGeom prst="line">
            <a:avLst/>
          </a:prstGeom>
          <a:ln w="12700" cap="rnd">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946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16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FD2386-D015-4C4C-84BF-0FFA3521BAA2}"/>
              </a:ext>
            </a:extLst>
          </p:cNvPr>
          <p:cNvSpPr/>
          <p:nvPr userDrawn="1"/>
        </p:nvSpPr>
        <p:spPr bwMode="white">
          <a:xfrm>
            <a:off x="0" y="4495800"/>
            <a:ext cx="9144000" cy="6477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047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etting started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624840"/>
            <a:ext cx="8229600" cy="347346"/>
          </a:xfrm>
          <a:prstGeom prst="rect">
            <a:avLst/>
          </a:prstGeom>
        </p:spPr>
        <p:txBody>
          <a:bodyPr vert="horz" lIns="0" tIns="0" rIns="0" bIns="0" rtlCol="0" anchor="t" anchorCtr="0">
            <a:noAutofit/>
          </a:bodyPr>
          <a:lstStyle>
            <a:lvl1pPr>
              <a:defRPr b="1">
                <a:solidFill>
                  <a:schemeClr val="accent1"/>
                </a:solidFill>
              </a:defRPr>
            </a:lvl1pPr>
          </a:lstStyle>
          <a:p>
            <a:r>
              <a:rPr lang="en-US" dirty="0"/>
              <a:t>Click to edit Master title style</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457200" y="239118"/>
            <a:ext cx="4572000" cy="369332"/>
          </a:xfrm>
          <a:prstGeom prst="rect">
            <a:avLst/>
          </a:prstGeom>
          <a:noFill/>
        </p:spPr>
        <p:txBody>
          <a:bodyPr wrap="square" lIns="0">
            <a:spAutoFit/>
          </a:bodyPr>
          <a:lstStyle/>
          <a:p>
            <a:r>
              <a:rPr lang="en-US" sz="1800" dirty="0"/>
              <a:t>Get started with</a:t>
            </a:r>
            <a:endParaRPr lang="en-US" dirty="0"/>
          </a:p>
        </p:txBody>
      </p:sp>
      <p:sp>
        <p:nvSpPr>
          <p:cNvPr id="5" name="Rectangle 4">
            <a:extLst>
              <a:ext uri="{FF2B5EF4-FFF2-40B4-BE49-F238E27FC236}">
                <a16:creationId xmlns:a16="http://schemas.microsoft.com/office/drawing/2014/main" id="{4B850409-BF62-4543-8318-C1979F79B13F}"/>
              </a:ext>
            </a:extLst>
          </p:cNvPr>
          <p:cNvSpPr/>
          <p:nvPr userDrawn="1"/>
        </p:nvSpPr>
        <p:spPr>
          <a:xfrm>
            <a:off x="45719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1484935" y="2684957"/>
            <a:ext cx="549420"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457200"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3238105"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4265841" y="2684957"/>
            <a:ext cx="549420"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182880" rtlCol="0" anchor="ctr"/>
          <a:lstStyle/>
          <a:p>
            <a:endParaRPr lang="en-US" sz="110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3238105"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601900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7046751" y="2684957"/>
            <a:ext cx="549421"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6019009"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457200" y="3800879"/>
            <a:ext cx="2505075" cy="373062"/>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3238097" y="3800879"/>
            <a:ext cx="2505075" cy="373062"/>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6019008" y="3800879"/>
            <a:ext cx="2505075" cy="373062"/>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457200"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3238105"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6019009"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368926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ch resources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hasCustomPrompt="1"/>
          </p:nvPr>
        </p:nvSpPr>
        <p:spPr>
          <a:xfrm>
            <a:off x="457200" y="624840"/>
            <a:ext cx="8229600" cy="347346"/>
          </a:xfrm>
          <a:prstGeom prst="rect">
            <a:avLst/>
          </a:prstGeom>
        </p:spPr>
        <p:txBody>
          <a:bodyPr vert="horz" lIns="0" tIns="0" rIns="0" bIns="0" rtlCol="0" anchor="t" anchorCtr="0">
            <a:noAutofit/>
          </a:bodyPr>
          <a:lstStyle>
            <a:lvl1pPr>
              <a:defRPr b="1">
                <a:solidFill>
                  <a:schemeClr val="accent1"/>
                </a:solidFill>
              </a:defRPr>
            </a:lvl1pPr>
          </a:lstStyle>
          <a:p>
            <a:r>
              <a:rPr lang="en-US" dirty="0"/>
              <a:t>Videos and tutorials</a:t>
            </a:r>
          </a:p>
        </p:txBody>
      </p:sp>
      <p:sp>
        <p:nvSpPr>
          <p:cNvPr id="4" name="TextBox 3">
            <a:extLst>
              <a:ext uri="{FF2B5EF4-FFF2-40B4-BE49-F238E27FC236}">
                <a16:creationId xmlns:a16="http://schemas.microsoft.com/office/drawing/2014/main" id="{4596BBD0-D83B-47B8-8DDA-DC0BD36D1B06}"/>
              </a:ext>
            </a:extLst>
          </p:cNvPr>
          <p:cNvSpPr txBox="1"/>
          <p:nvPr userDrawn="1"/>
        </p:nvSpPr>
        <p:spPr>
          <a:xfrm>
            <a:off x="457200" y="239118"/>
            <a:ext cx="4572000" cy="369332"/>
          </a:xfrm>
          <a:prstGeom prst="rect">
            <a:avLst/>
          </a:prstGeom>
          <a:noFill/>
        </p:spPr>
        <p:txBody>
          <a:bodyPr wrap="square" lIns="0">
            <a:spAutoFit/>
          </a:bodyPr>
          <a:lstStyle/>
          <a:p>
            <a:r>
              <a:rPr lang="en-US" dirty="0"/>
              <a:t>Resources</a:t>
            </a:r>
          </a:p>
        </p:txBody>
      </p:sp>
      <p:sp>
        <p:nvSpPr>
          <p:cNvPr id="5" name="Rectangle 4">
            <a:extLst>
              <a:ext uri="{FF2B5EF4-FFF2-40B4-BE49-F238E27FC236}">
                <a16:creationId xmlns:a16="http://schemas.microsoft.com/office/drawing/2014/main" id="{4B850409-BF62-4543-8318-C1979F79B13F}"/>
              </a:ext>
            </a:extLst>
          </p:cNvPr>
          <p:cNvSpPr/>
          <p:nvPr userDrawn="1"/>
        </p:nvSpPr>
        <p:spPr>
          <a:xfrm>
            <a:off x="45719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6" name="Rectangle: Top Corners Rounded 5">
            <a:extLst>
              <a:ext uri="{FF2B5EF4-FFF2-40B4-BE49-F238E27FC236}">
                <a16:creationId xmlns:a16="http://schemas.microsoft.com/office/drawing/2014/main" id="{330AEFEE-62B3-46E1-80D0-0263A0B7516E}"/>
              </a:ext>
            </a:extLst>
          </p:cNvPr>
          <p:cNvSpPr/>
          <p:nvPr userDrawn="1"/>
        </p:nvSpPr>
        <p:spPr>
          <a:xfrm rot="5400000">
            <a:off x="1314511" y="2514534"/>
            <a:ext cx="890267"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1"/>
              </a:solidFill>
            </a:endParaRPr>
          </a:p>
        </p:txBody>
      </p:sp>
      <p:cxnSp>
        <p:nvCxnSpPr>
          <p:cNvPr id="7" name="Straight Connector 6">
            <a:extLst>
              <a:ext uri="{FF2B5EF4-FFF2-40B4-BE49-F238E27FC236}">
                <a16:creationId xmlns:a16="http://schemas.microsoft.com/office/drawing/2014/main" id="{9DC3A552-7C92-4E42-B7F2-E627716D995C}"/>
              </a:ext>
            </a:extLst>
          </p:cNvPr>
          <p:cNvCxnSpPr>
            <a:cxnSpLocks/>
          </p:cNvCxnSpPr>
          <p:nvPr userDrawn="1"/>
        </p:nvCxnSpPr>
        <p:spPr>
          <a:xfrm>
            <a:off x="457200"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8A0AFDEE-8656-408D-BCF8-70EBB93AA2E4}"/>
              </a:ext>
            </a:extLst>
          </p:cNvPr>
          <p:cNvSpPr/>
          <p:nvPr userDrawn="1"/>
        </p:nvSpPr>
        <p:spPr>
          <a:xfrm>
            <a:off x="3238105"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9" name="Rectangle: Top Corners Rounded 8">
            <a:extLst>
              <a:ext uri="{FF2B5EF4-FFF2-40B4-BE49-F238E27FC236}">
                <a16:creationId xmlns:a16="http://schemas.microsoft.com/office/drawing/2014/main" id="{6BA23079-F323-41D7-990D-E2ECAE226343}"/>
              </a:ext>
            </a:extLst>
          </p:cNvPr>
          <p:cNvSpPr/>
          <p:nvPr userDrawn="1"/>
        </p:nvSpPr>
        <p:spPr>
          <a:xfrm rot="5400000">
            <a:off x="4095416" y="2514533"/>
            <a:ext cx="890269"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0" rIns="0" bIns="182880" rtlCol="0" anchor="ctr"/>
          <a:lstStyle/>
          <a:p>
            <a:endParaRPr lang="en-US" sz="1100" b="1" dirty="0">
              <a:solidFill>
                <a:schemeClr val="bg2"/>
              </a:solidFill>
            </a:endParaRPr>
          </a:p>
        </p:txBody>
      </p:sp>
      <p:cxnSp>
        <p:nvCxnSpPr>
          <p:cNvPr id="10" name="Straight Connector 9">
            <a:extLst>
              <a:ext uri="{FF2B5EF4-FFF2-40B4-BE49-F238E27FC236}">
                <a16:creationId xmlns:a16="http://schemas.microsoft.com/office/drawing/2014/main" id="{7BA2AD22-D1ED-4504-A42C-EC3A46D26D41}"/>
              </a:ext>
            </a:extLst>
          </p:cNvPr>
          <p:cNvCxnSpPr>
            <a:cxnSpLocks/>
          </p:cNvCxnSpPr>
          <p:nvPr userDrawn="1"/>
        </p:nvCxnSpPr>
        <p:spPr>
          <a:xfrm>
            <a:off x="3238105"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F1426D48-7040-4422-9D4E-6219C857164A}"/>
              </a:ext>
            </a:extLst>
          </p:cNvPr>
          <p:cNvSpPr/>
          <p:nvPr userDrawn="1"/>
        </p:nvSpPr>
        <p:spPr>
          <a:xfrm>
            <a:off x="6019009" y="1074420"/>
            <a:ext cx="2667791" cy="3421379"/>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Top Corners Rounded 11">
            <a:extLst>
              <a:ext uri="{FF2B5EF4-FFF2-40B4-BE49-F238E27FC236}">
                <a16:creationId xmlns:a16="http://schemas.microsoft.com/office/drawing/2014/main" id="{9415E5A6-7CAE-441A-AF09-880F7AFCD4AE}"/>
              </a:ext>
            </a:extLst>
          </p:cNvPr>
          <p:cNvSpPr/>
          <p:nvPr userDrawn="1"/>
        </p:nvSpPr>
        <p:spPr>
          <a:xfrm rot="5400000">
            <a:off x="6876325" y="2514532"/>
            <a:ext cx="890271" cy="2604907"/>
          </a:xfrm>
          <a:prstGeom prst="round2SameRect">
            <a:avLst>
              <a:gd name="adj1" fmla="val 50000"/>
              <a:gd name="adj2"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vert="vert270" lIns="0" tIns="91440" rIns="0" bIns="182880" rtlCol="0" anchor="ctr"/>
          <a:lstStyle/>
          <a:p>
            <a:endParaRPr lang="en-US" sz="1100" b="1" dirty="0">
              <a:solidFill>
                <a:schemeClr val="bg2"/>
              </a:solidFill>
            </a:endParaRPr>
          </a:p>
        </p:txBody>
      </p:sp>
      <p:cxnSp>
        <p:nvCxnSpPr>
          <p:cNvPr id="13" name="Straight Connector 12">
            <a:extLst>
              <a:ext uri="{FF2B5EF4-FFF2-40B4-BE49-F238E27FC236}">
                <a16:creationId xmlns:a16="http://schemas.microsoft.com/office/drawing/2014/main" id="{F1C20AEB-5E8B-4F93-9A42-B473EC3A115E}"/>
              </a:ext>
            </a:extLst>
          </p:cNvPr>
          <p:cNvCxnSpPr>
            <a:cxnSpLocks/>
          </p:cNvCxnSpPr>
          <p:nvPr userDrawn="1"/>
        </p:nvCxnSpPr>
        <p:spPr>
          <a:xfrm>
            <a:off x="6019009" y="1074420"/>
            <a:ext cx="0" cy="3421379"/>
          </a:xfrm>
          <a:prstGeom prst="line">
            <a:avLst/>
          </a:prstGeom>
          <a:ln w="31750">
            <a:solidFill>
              <a:schemeClr val="tx1"/>
            </a:solidFill>
            <a:tailEnd type="none"/>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4" name="Text Placeholder 18">
            <a:extLst>
              <a:ext uri="{FF2B5EF4-FFF2-40B4-BE49-F238E27FC236}">
                <a16:creationId xmlns:a16="http://schemas.microsoft.com/office/drawing/2014/main" id="{1702F772-2B28-4666-8993-2DC4DBB705B3}"/>
              </a:ext>
            </a:extLst>
          </p:cNvPr>
          <p:cNvSpPr>
            <a:spLocks noGrp="1"/>
          </p:cNvSpPr>
          <p:nvPr>
            <p:ph type="body" sz="quarter" idx="16"/>
          </p:nvPr>
        </p:nvSpPr>
        <p:spPr>
          <a:xfrm>
            <a:off x="457200" y="3449279"/>
            <a:ext cx="2505075" cy="735416"/>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5" name="Text Placeholder 18">
            <a:extLst>
              <a:ext uri="{FF2B5EF4-FFF2-40B4-BE49-F238E27FC236}">
                <a16:creationId xmlns:a16="http://schemas.microsoft.com/office/drawing/2014/main" id="{C2917758-9D21-415E-A760-3DD627335D55}"/>
              </a:ext>
            </a:extLst>
          </p:cNvPr>
          <p:cNvSpPr>
            <a:spLocks noGrp="1"/>
          </p:cNvSpPr>
          <p:nvPr>
            <p:ph type="body" sz="quarter" idx="17"/>
          </p:nvPr>
        </p:nvSpPr>
        <p:spPr>
          <a:xfrm>
            <a:off x="3238097" y="3449279"/>
            <a:ext cx="2505075" cy="735416"/>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6" name="Text Placeholder 18">
            <a:extLst>
              <a:ext uri="{FF2B5EF4-FFF2-40B4-BE49-F238E27FC236}">
                <a16:creationId xmlns:a16="http://schemas.microsoft.com/office/drawing/2014/main" id="{114BBB85-BC10-4FC0-A2EB-FBF622D8735C}"/>
              </a:ext>
            </a:extLst>
          </p:cNvPr>
          <p:cNvSpPr>
            <a:spLocks noGrp="1"/>
          </p:cNvSpPr>
          <p:nvPr>
            <p:ph type="body" sz="quarter" idx="18"/>
          </p:nvPr>
        </p:nvSpPr>
        <p:spPr>
          <a:xfrm>
            <a:off x="6019008" y="3449279"/>
            <a:ext cx="2505075" cy="735416"/>
          </a:xfrm>
        </p:spPr>
        <p:txBody>
          <a:bodyPr lIns="91440" rIns="91440" anchor="ctr" anchorCtr="0"/>
          <a:lstStyle>
            <a:lvl1pPr marL="0" algn="l" defTabSz="457200" rtl="0" eaLnBrk="1" latinLnBrk="0" hangingPunct="1">
              <a:defRPr lang="en-US" sz="1200" kern="1200" dirty="0" smtClean="0">
                <a:solidFill>
                  <a:schemeClr val="bg1"/>
                </a:solidFill>
                <a:latin typeface="+mn-lt"/>
                <a:ea typeface="+mn-ea"/>
                <a:cs typeface="+mn-cs"/>
              </a:defRPr>
            </a:lvl1pPr>
          </a:lstStyle>
          <a:p>
            <a:pPr lvl="0"/>
            <a:r>
              <a:rPr lang="en-US" dirty="0"/>
              <a:t>Click to edit Master text styles</a:t>
            </a:r>
          </a:p>
        </p:txBody>
      </p:sp>
      <p:sp>
        <p:nvSpPr>
          <p:cNvPr id="18" name="Text Placeholder 17">
            <a:extLst>
              <a:ext uri="{FF2B5EF4-FFF2-40B4-BE49-F238E27FC236}">
                <a16:creationId xmlns:a16="http://schemas.microsoft.com/office/drawing/2014/main" id="{B14475F4-1D4D-4F32-BEEF-25087D1B2A16}"/>
              </a:ext>
            </a:extLst>
          </p:cNvPr>
          <p:cNvSpPr>
            <a:spLocks noGrp="1"/>
          </p:cNvSpPr>
          <p:nvPr>
            <p:ph type="body" sz="quarter" idx="19" hasCustomPrompt="1"/>
          </p:nvPr>
        </p:nvSpPr>
        <p:spPr>
          <a:xfrm>
            <a:off x="457200"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19" name="Text Placeholder 17">
            <a:extLst>
              <a:ext uri="{FF2B5EF4-FFF2-40B4-BE49-F238E27FC236}">
                <a16:creationId xmlns:a16="http://schemas.microsoft.com/office/drawing/2014/main" id="{96D3F435-2E53-437D-BF99-8B6C184E6A10}"/>
              </a:ext>
            </a:extLst>
          </p:cNvPr>
          <p:cNvSpPr>
            <a:spLocks noGrp="1"/>
          </p:cNvSpPr>
          <p:nvPr>
            <p:ph type="body" sz="quarter" idx="20" hasCustomPrompt="1"/>
          </p:nvPr>
        </p:nvSpPr>
        <p:spPr>
          <a:xfrm>
            <a:off x="3238105"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
        <p:nvSpPr>
          <p:cNvPr id="20" name="Text Placeholder 17">
            <a:extLst>
              <a:ext uri="{FF2B5EF4-FFF2-40B4-BE49-F238E27FC236}">
                <a16:creationId xmlns:a16="http://schemas.microsoft.com/office/drawing/2014/main" id="{9F666226-016A-4FF0-BBA6-2E25330D7BF2}"/>
              </a:ext>
            </a:extLst>
          </p:cNvPr>
          <p:cNvSpPr>
            <a:spLocks noGrp="1"/>
          </p:cNvSpPr>
          <p:nvPr>
            <p:ph type="body" sz="quarter" idx="21" hasCustomPrompt="1"/>
          </p:nvPr>
        </p:nvSpPr>
        <p:spPr>
          <a:xfrm>
            <a:off x="6019009" y="1189038"/>
            <a:ext cx="2667000" cy="426402"/>
          </a:xfrm>
        </p:spPr>
        <p:txBody>
          <a:bodyPr lIns="91440" rIns="91440"/>
          <a:lstStyle>
            <a:lvl1pPr marL="0" algn="l" defTabSz="457200" rtl="0" eaLnBrk="1" latinLnBrk="0" hangingPunct="1">
              <a:lnSpc>
                <a:spcPct val="90000"/>
              </a:lnSpc>
              <a:spcBef>
                <a:spcPct val="20000"/>
              </a:spcBef>
              <a:defRPr lang="en-US" sz="1400" b="1" kern="1200" dirty="0" smtClean="0">
                <a:solidFill>
                  <a:schemeClr val="tx1"/>
                </a:solidFill>
                <a:latin typeface="+mn-lt"/>
                <a:ea typeface="+mn-ea"/>
                <a:cs typeface="+mn-cs"/>
              </a:defRPr>
            </a:lvl1pPr>
          </a:lstStyle>
          <a:p>
            <a:pPr lvl="0"/>
            <a:r>
              <a:rPr lang="en-US" dirty="0"/>
              <a:t>CLICK TO EDIT MASTER</a:t>
            </a:r>
          </a:p>
        </p:txBody>
      </p:sp>
    </p:spTree>
    <p:extLst>
      <p:ext uri="{BB962C8B-B14F-4D97-AF65-F5344CB8AC3E}">
        <p14:creationId xmlns:p14="http://schemas.microsoft.com/office/powerpoint/2010/main" val="27164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ank you">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05A7E07-9535-4968-8DDC-FFBE2E906191}"/>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2" name="Title 1"/>
          <p:cNvSpPr>
            <a:spLocks noGrp="1"/>
          </p:cNvSpPr>
          <p:nvPr>
            <p:ph type="title" hasCustomPrompt="1"/>
          </p:nvPr>
        </p:nvSpPr>
        <p:spPr>
          <a:xfrm>
            <a:off x="457201" y="1781175"/>
            <a:ext cx="5295899" cy="1021556"/>
          </a:xfrm>
        </p:spPr>
        <p:txBody>
          <a:bodyPr anchor="b" anchorCtr="0">
            <a:noAutofit/>
          </a:bodyPr>
          <a:lstStyle>
            <a:lvl1pPr algn="l">
              <a:defRPr sz="4000" b="0" cap="none">
                <a:solidFill>
                  <a:schemeClr val="tx1"/>
                </a:solidFill>
                <a:latin typeface="Proxima Nova Extrabold" panose="02000506030000020004" pitchFamily="50" charset="0"/>
              </a:defRPr>
            </a:lvl1pPr>
          </a:lstStyle>
          <a:p>
            <a:r>
              <a:rPr lang="en-US" dirty="0"/>
              <a:t>Thank you!</a:t>
            </a:r>
          </a:p>
        </p:txBody>
      </p:sp>
      <p:sp>
        <p:nvSpPr>
          <p:cNvPr id="9" name="Rectangle 8">
            <a:extLst>
              <a:ext uri="{FF2B5EF4-FFF2-40B4-BE49-F238E27FC236}">
                <a16:creationId xmlns:a16="http://schemas.microsoft.com/office/drawing/2014/main" id="{202B2C28-18EE-4988-A108-8753DDFA91EB}"/>
              </a:ext>
            </a:extLst>
          </p:cNvPr>
          <p:cNvSpPr/>
          <p:nvPr userDrawn="1"/>
        </p:nvSpPr>
        <p:spPr>
          <a:xfrm>
            <a:off x="0" y="4146550"/>
            <a:ext cx="9144000" cy="996950"/>
          </a:xfrm>
          <a:prstGeom prst="rect">
            <a:avLst/>
          </a:prstGeom>
          <a:gradFill>
            <a:gsLst>
              <a:gs pos="0">
                <a:srgbClr val="1C232F">
                  <a:alpha val="0"/>
                </a:srgbClr>
              </a:gs>
              <a:gs pos="29000">
                <a:srgbClr val="1C232F">
                  <a:alpha val="81000"/>
                </a:srgbClr>
              </a:gs>
            </a:gsLst>
            <a:lin ang="5400000" scaled="1"/>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7" name="TextBox 6">
            <a:extLst>
              <a:ext uri="{FF2B5EF4-FFF2-40B4-BE49-F238E27FC236}">
                <a16:creationId xmlns:a16="http://schemas.microsoft.com/office/drawing/2014/main" id="{410E9D88-F6D4-4DBB-8BE7-5F2F26EC7F79}"/>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12" name="TextBox 11">
            <a:extLst>
              <a:ext uri="{FF2B5EF4-FFF2-40B4-BE49-F238E27FC236}">
                <a16:creationId xmlns:a16="http://schemas.microsoft.com/office/drawing/2014/main" id="{7F130A3F-5D2E-4303-AC0E-BF767EBBA29E}"/>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2124837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rgbClr val="0027A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23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090610" y="2390775"/>
            <a:ext cx="2543176" cy="361952"/>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182880" tIns="228600" rIns="182880" bIns="146304" rtlCol="0" anchor="ctr"/>
          <a:lstStyle/>
          <a:p>
            <a:pPr algn="ctr"/>
            <a:r>
              <a:rPr lang="en-US" sz="110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060450" y="-939800"/>
            <a:ext cx="7023100" cy="702310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238125" y="4638675"/>
            <a:ext cx="8743950" cy="504825"/>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457201" y="4133848"/>
            <a:ext cx="8229600" cy="723901"/>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2000" b="1" dirty="0">
                <a:solidFill>
                  <a:srgbClr val="000000"/>
                </a:solidFill>
              </a:rPr>
              <a:t>INTERNAL SLIDE</a:t>
            </a:r>
          </a:p>
          <a:p>
            <a:pPr algn="ctr"/>
            <a:r>
              <a:rPr lang="en-US" sz="20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9144000" cy="51435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457200" y="285750"/>
            <a:ext cx="8229600" cy="332399"/>
          </a:xfrm>
          <a:prstGeom prst="rect">
            <a:avLst/>
          </a:prstGeom>
          <a:noFill/>
        </p:spPr>
        <p:txBody>
          <a:bodyPr wrap="square" lIns="0" tIns="0" rIns="0" bIns="0" rtlCol="0">
            <a:spAutoFit/>
          </a:bodyPr>
          <a:lstStyle/>
          <a:p>
            <a:pPr marL="0" algn="l" defTabSz="457200" rtl="0" eaLnBrk="1" latinLnBrk="0" hangingPunct="1">
              <a:lnSpc>
                <a:spcPct val="90000"/>
              </a:lnSpc>
              <a:spcBef>
                <a:spcPct val="0"/>
              </a:spcBef>
              <a:buNone/>
            </a:pPr>
            <a:r>
              <a:rPr lang="en-US" sz="2400" b="0" i="0" kern="1200" dirty="0">
                <a:solidFill>
                  <a:schemeClr val="tx1"/>
                </a:solidFill>
                <a:latin typeface="+mj-lt"/>
                <a:ea typeface="+mj-ea"/>
                <a:cs typeface="+mn-cs"/>
              </a:rPr>
              <a:t>Resizing and inserting logo</a:t>
            </a:r>
          </a:p>
        </p:txBody>
      </p:sp>
      <p:pic>
        <p:nvPicPr>
          <p:cNvPr id="7" name="Picture 6">
            <a:extLst>
              <a:ext uri="{FF2B5EF4-FFF2-40B4-BE49-F238E27FC236}">
                <a16:creationId xmlns:a16="http://schemas.microsoft.com/office/drawing/2014/main" id="{2D5EFB48-CCEC-4196-9189-B4AF95A59D1A}"/>
              </a:ext>
            </a:extLst>
          </p:cNvPr>
          <p:cNvPicPr>
            <a:picLocks noChangeAspect="1"/>
          </p:cNvPicPr>
          <p:nvPr userDrawn="1"/>
        </p:nvPicPr>
        <p:blipFill>
          <a:blip r:embed="rId2"/>
          <a:stretch>
            <a:fillRect/>
          </a:stretch>
        </p:blipFill>
        <p:spPr>
          <a:xfrm>
            <a:off x="4905374" y="1369899"/>
            <a:ext cx="3781425" cy="2036468"/>
          </a:xfrm>
          <a:prstGeom prst="rect">
            <a:avLst/>
          </a:prstGeom>
        </p:spPr>
      </p:pic>
      <p:cxnSp>
        <p:nvCxnSpPr>
          <p:cNvPr id="24" name="Connector: Elbow 23">
            <a:extLst>
              <a:ext uri="{FF2B5EF4-FFF2-40B4-BE49-F238E27FC236}">
                <a16:creationId xmlns:a16="http://schemas.microsoft.com/office/drawing/2014/main" id="{2886AF03-4DDA-4F73-8986-F3322FFF61B1}"/>
              </a:ext>
            </a:extLst>
          </p:cNvPr>
          <p:cNvCxnSpPr>
            <a:cxnSpLocks/>
            <a:stCxn id="43" idx="0"/>
            <a:endCxn id="40" idx="2"/>
          </p:cNvCxnSpPr>
          <p:nvPr userDrawn="1"/>
        </p:nvCxnSpPr>
        <p:spPr>
          <a:xfrm rot="5400000" flipH="1" flipV="1">
            <a:off x="4604892" y="-158275"/>
            <a:ext cx="994033" cy="4183380"/>
          </a:xfrm>
          <a:prstGeom prst="bentConnector3">
            <a:avLst>
              <a:gd name="adj1" fmla="val 26044"/>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34" name="Connector: Elbow 33">
            <a:extLst>
              <a:ext uri="{FF2B5EF4-FFF2-40B4-BE49-F238E27FC236}">
                <a16:creationId xmlns:a16="http://schemas.microsoft.com/office/drawing/2014/main" id="{925AF5E5-AF39-4E82-B6F3-9312F5AB5CF3}"/>
              </a:ext>
            </a:extLst>
          </p:cNvPr>
          <p:cNvCxnSpPr>
            <a:cxnSpLocks/>
          </p:cNvCxnSpPr>
          <p:nvPr userDrawn="1"/>
        </p:nvCxnSpPr>
        <p:spPr>
          <a:xfrm flipV="1">
            <a:off x="2311721" y="1771625"/>
            <a:ext cx="3520119" cy="1142288"/>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457200" y="1009651"/>
            <a:ext cx="4203700" cy="3200876"/>
          </a:xfrm>
          <a:prstGeom prst="rect">
            <a:avLst/>
          </a:prstGeom>
          <a:noFill/>
        </p:spPr>
        <p:txBody>
          <a:bodyPr wrap="square" rtlCol="0">
            <a:spAutoFit/>
          </a:bodyPr>
          <a:lstStyle/>
          <a:p>
            <a:pPr>
              <a:spcBef>
                <a:spcPts val="1200"/>
              </a:spcBef>
            </a:pPr>
            <a:r>
              <a:rPr lang="en-US" sz="1600" b="1" dirty="0"/>
              <a:t>Once you have your logo saved to a file location on your computer:</a:t>
            </a:r>
          </a:p>
          <a:p>
            <a:pPr>
              <a:spcBef>
                <a:spcPts val="1200"/>
              </a:spcBef>
            </a:pPr>
            <a:r>
              <a:rPr lang="en-US" sz="1300" dirty="0"/>
              <a:t>On the slide you’re wanting to put a logo, click on logo box, choose and insert desired logo.</a:t>
            </a:r>
          </a:p>
          <a:p>
            <a:pPr>
              <a:spcBef>
                <a:spcPts val="1200"/>
              </a:spcBef>
            </a:pPr>
            <a:r>
              <a:rPr lang="en-US" sz="1300" dirty="0"/>
              <a:t>To resize the logo so it fits in the shape, with the </a:t>
            </a:r>
            <a:br>
              <a:rPr lang="en-US" sz="1300" dirty="0"/>
            </a:br>
            <a:r>
              <a:rPr lang="en-US" sz="1300" dirty="0"/>
              <a:t>logo selected, under the </a:t>
            </a:r>
            <a:r>
              <a:rPr lang="en-US" sz="1300" b="1" dirty="0">
                <a:solidFill>
                  <a:srgbClr val="FF00FF"/>
                </a:solidFill>
              </a:rPr>
              <a:t>Picture Format </a:t>
            </a:r>
            <a:r>
              <a:rPr lang="en-US" sz="1300" dirty="0"/>
              <a:t>tab at the top, in the </a:t>
            </a:r>
            <a:r>
              <a:rPr lang="en-US" sz="1300" b="1" dirty="0"/>
              <a:t>Reset Picture </a:t>
            </a:r>
            <a:r>
              <a:rPr lang="en-US" sz="1300" dirty="0"/>
              <a:t>pull down menu choose </a:t>
            </a:r>
            <a:r>
              <a:rPr lang="en-US" sz="1300" b="1" dirty="0">
                <a:solidFill>
                  <a:srgbClr val="66FF33"/>
                </a:solidFill>
              </a:rPr>
              <a:t>Reset Picture and Size.</a:t>
            </a:r>
          </a:p>
          <a:p>
            <a:pPr>
              <a:spcBef>
                <a:spcPts val="1200"/>
              </a:spcBef>
            </a:pPr>
            <a:r>
              <a:rPr lang="en-US" sz="1300" b="0" dirty="0"/>
              <a:t>The while holding down the </a:t>
            </a:r>
            <a:r>
              <a:rPr lang="en-US" sz="1300" b="1" dirty="0"/>
              <a:t>Shift</a:t>
            </a:r>
            <a:r>
              <a:rPr lang="en-US" sz="1300" b="0" dirty="0"/>
              <a:t> key hold a corner of the logo and re-size it to fit in the space and move it to correct spot</a:t>
            </a:r>
          </a:p>
          <a:p>
            <a:pPr>
              <a:spcBef>
                <a:spcPts val="1200"/>
              </a:spcBef>
            </a:pPr>
            <a:endParaRPr lang="en-US" sz="1300" dirty="0"/>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7102830" y="1254862"/>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2919450" y="2430431"/>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404042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Animation options">
    <p:bg>
      <p:bgPr>
        <a:solidFill>
          <a:srgbClr val="0027A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6D3D625-5E2C-4B28-8EF0-7676600AD606}"/>
              </a:ext>
            </a:extLst>
          </p:cNvPr>
          <p:cNvSpPr/>
          <p:nvPr userDrawn="1"/>
        </p:nvSpPr>
        <p:spPr>
          <a:xfrm rot="16200000">
            <a:off x="-1090610" y="2390775"/>
            <a:ext cx="2543176" cy="361952"/>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lIns="182880" tIns="228600" rIns="182880" bIns="146304" rtlCol="0" anchor="ctr"/>
          <a:lstStyle/>
          <a:p>
            <a:pPr algn="ctr"/>
            <a:r>
              <a:rPr lang="en-US" sz="1100" dirty="0">
                <a:latin typeface="Amazon Ember Heavy" panose="020B0803020204020204" pitchFamily="34" charset="0"/>
                <a:ea typeface="Amazon Ember Heavy" panose="020B0803020204020204" pitchFamily="34" charset="0"/>
                <a:cs typeface="Amazon Ember Heavy" panose="020B0803020204020204" pitchFamily="34" charset="0"/>
              </a:rPr>
              <a:t>INSTRUCTIONAL SLIDE</a:t>
            </a:r>
          </a:p>
        </p:txBody>
      </p:sp>
      <p:sp>
        <p:nvSpPr>
          <p:cNvPr id="10" name="Multiplication Sign 9">
            <a:extLst>
              <a:ext uri="{FF2B5EF4-FFF2-40B4-BE49-F238E27FC236}">
                <a16:creationId xmlns:a16="http://schemas.microsoft.com/office/drawing/2014/main" id="{5C46EF90-584C-41C3-B0F8-629ED88A0D9D}"/>
              </a:ext>
            </a:extLst>
          </p:cNvPr>
          <p:cNvSpPr/>
          <p:nvPr userDrawn="1"/>
        </p:nvSpPr>
        <p:spPr>
          <a:xfrm>
            <a:off x="1060450" y="-939800"/>
            <a:ext cx="7023100" cy="7023100"/>
          </a:xfrm>
          <a:prstGeom prst="mathMultiply">
            <a:avLst>
              <a:gd name="adj1" fmla="val 11223"/>
            </a:avLst>
          </a:prstGeom>
          <a:solidFill>
            <a:srgbClr val="001A6C"/>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b="1" dirty="0" err="1">
              <a:solidFill>
                <a:srgbClr val="000000"/>
              </a:solidFill>
            </a:endParaRPr>
          </a:p>
        </p:txBody>
      </p:sp>
      <p:sp>
        <p:nvSpPr>
          <p:cNvPr id="4" name="Rectangle 3">
            <a:extLst>
              <a:ext uri="{FF2B5EF4-FFF2-40B4-BE49-F238E27FC236}">
                <a16:creationId xmlns:a16="http://schemas.microsoft.com/office/drawing/2014/main" id="{9C768459-3FEA-453D-9A4F-3A0944235777}"/>
              </a:ext>
            </a:extLst>
          </p:cNvPr>
          <p:cNvSpPr/>
          <p:nvPr userDrawn="1"/>
        </p:nvSpPr>
        <p:spPr>
          <a:xfrm>
            <a:off x="238125" y="4638675"/>
            <a:ext cx="8743950" cy="504825"/>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457201" y="4133848"/>
            <a:ext cx="8229600" cy="723901"/>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2000" b="1" dirty="0">
                <a:solidFill>
                  <a:srgbClr val="000000"/>
                </a:solidFill>
              </a:rPr>
              <a:t>INTERNAL SLIDE</a:t>
            </a:r>
          </a:p>
          <a:p>
            <a:pPr algn="ctr"/>
            <a:r>
              <a:rPr lang="en-US" sz="20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9144000" cy="51435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457200" y="285750"/>
            <a:ext cx="8229600" cy="332399"/>
          </a:xfrm>
          <a:prstGeom prst="rect">
            <a:avLst/>
          </a:prstGeom>
          <a:noFill/>
        </p:spPr>
        <p:txBody>
          <a:bodyPr wrap="square" lIns="0" tIns="0" rIns="0" bIns="0" rtlCol="0">
            <a:spAutoFit/>
          </a:bodyPr>
          <a:lstStyle/>
          <a:p>
            <a:pPr marL="0" algn="l" defTabSz="457200" rtl="0" eaLnBrk="1" latinLnBrk="0" hangingPunct="1">
              <a:lnSpc>
                <a:spcPct val="90000"/>
              </a:lnSpc>
              <a:spcBef>
                <a:spcPct val="0"/>
              </a:spcBef>
              <a:buNone/>
            </a:pPr>
            <a:r>
              <a:rPr lang="en-US" sz="2400" b="0" i="0" kern="1200" dirty="0">
                <a:solidFill>
                  <a:schemeClr val="tx1"/>
                </a:solidFill>
                <a:latin typeface="+mj-lt"/>
                <a:ea typeface="+mj-ea"/>
                <a:cs typeface="+mn-cs"/>
              </a:rPr>
              <a:t>Resizing and inserting image</a:t>
            </a:r>
          </a:p>
        </p:txBody>
      </p:sp>
      <p:sp>
        <p:nvSpPr>
          <p:cNvPr id="40" name="Rectangle: Rounded Corners 39">
            <a:extLst>
              <a:ext uri="{FF2B5EF4-FFF2-40B4-BE49-F238E27FC236}">
                <a16:creationId xmlns:a16="http://schemas.microsoft.com/office/drawing/2014/main" id="{6C2A2403-E393-4F56-A797-17B63C242933}"/>
              </a:ext>
            </a:extLst>
          </p:cNvPr>
          <p:cNvSpPr/>
          <p:nvPr userDrawn="1"/>
        </p:nvSpPr>
        <p:spPr>
          <a:xfrm>
            <a:off x="7102830" y="1254862"/>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3" name="Rectangle: Rounded Corners 42">
            <a:extLst>
              <a:ext uri="{FF2B5EF4-FFF2-40B4-BE49-F238E27FC236}">
                <a16:creationId xmlns:a16="http://schemas.microsoft.com/office/drawing/2014/main" id="{25D5F64A-5220-4DB1-A0CE-60B1CF55CD60}"/>
              </a:ext>
            </a:extLst>
          </p:cNvPr>
          <p:cNvSpPr/>
          <p:nvPr userDrawn="1"/>
        </p:nvSpPr>
        <p:spPr>
          <a:xfrm>
            <a:off x="2919450" y="2430431"/>
            <a:ext cx="181536" cy="18153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9" name="Picture 8">
            <a:extLst>
              <a:ext uri="{FF2B5EF4-FFF2-40B4-BE49-F238E27FC236}">
                <a16:creationId xmlns:a16="http://schemas.microsoft.com/office/drawing/2014/main" id="{4923CCF5-F938-4C0C-8269-66EDA12B64DF}"/>
              </a:ext>
            </a:extLst>
          </p:cNvPr>
          <p:cNvPicPr>
            <a:picLocks noChangeAspect="1"/>
          </p:cNvPicPr>
          <p:nvPr userDrawn="1"/>
        </p:nvPicPr>
        <p:blipFill rotWithShape="1">
          <a:blip r:embed="rId2"/>
          <a:srcRect t="3529"/>
          <a:stretch/>
        </p:blipFill>
        <p:spPr>
          <a:xfrm>
            <a:off x="4905374" y="1369899"/>
            <a:ext cx="3781425" cy="2140720"/>
          </a:xfrm>
          <a:prstGeom prst="rect">
            <a:avLst/>
          </a:prstGeom>
        </p:spPr>
      </p:pic>
      <p:sp>
        <p:nvSpPr>
          <p:cNvPr id="11" name="Rectangle: Rounded Corners 10">
            <a:extLst>
              <a:ext uri="{FF2B5EF4-FFF2-40B4-BE49-F238E27FC236}">
                <a16:creationId xmlns:a16="http://schemas.microsoft.com/office/drawing/2014/main" id="{81711FC5-51C2-427D-87B9-2BD9CB830DB7}"/>
              </a:ext>
            </a:extLst>
          </p:cNvPr>
          <p:cNvSpPr/>
          <p:nvPr userDrawn="1"/>
        </p:nvSpPr>
        <p:spPr>
          <a:xfrm>
            <a:off x="1060450" y="2827020"/>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2" name="Rectangle: Rounded Corners 11">
            <a:extLst>
              <a:ext uri="{FF2B5EF4-FFF2-40B4-BE49-F238E27FC236}">
                <a16:creationId xmlns:a16="http://schemas.microsoft.com/office/drawing/2014/main" id="{F013F85D-E6B1-4FDB-9770-FC99CEE90821}"/>
              </a:ext>
            </a:extLst>
          </p:cNvPr>
          <p:cNvSpPr/>
          <p:nvPr userDrawn="1"/>
        </p:nvSpPr>
        <p:spPr>
          <a:xfrm>
            <a:off x="7128828" y="1324321"/>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1" name="Connector: Elbow 20">
            <a:extLst>
              <a:ext uri="{FF2B5EF4-FFF2-40B4-BE49-F238E27FC236}">
                <a16:creationId xmlns:a16="http://schemas.microsoft.com/office/drawing/2014/main" id="{C5378B11-AE17-4523-B9AA-A76E26F23A89}"/>
              </a:ext>
            </a:extLst>
          </p:cNvPr>
          <p:cNvCxnSpPr>
            <a:cxnSpLocks/>
            <a:stCxn id="11" idx="0"/>
            <a:endCxn id="12" idx="2"/>
          </p:cNvCxnSpPr>
          <p:nvPr userDrawn="1"/>
        </p:nvCxnSpPr>
        <p:spPr>
          <a:xfrm rot="5400000" flipH="1" flipV="1">
            <a:off x="3472830" y="-893748"/>
            <a:ext cx="1373159" cy="6068378"/>
          </a:xfrm>
          <a:prstGeom prst="bentConnector3">
            <a:avLst>
              <a:gd name="adj1" fmla="val 47919"/>
            </a:avLst>
          </a:prstGeom>
          <a:ln w="12700">
            <a:solidFill>
              <a:srgbClr val="FF00FF"/>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20" name="Rectangle: Rounded Corners 19">
            <a:extLst>
              <a:ext uri="{FF2B5EF4-FFF2-40B4-BE49-F238E27FC236}">
                <a16:creationId xmlns:a16="http://schemas.microsoft.com/office/drawing/2014/main" id="{EBBC010F-7B28-4BC0-B0CC-4F20071B35D2}"/>
              </a:ext>
            </a:extLst>
          </p:cNvPr>
          <p:cNvSpPr/>
          <p:nvPr userDrawn="1"/>
        </p:nvSpPr>
        <p:spPr>
          <a:xfrm>
            <a:off x="4159409" y="3064745"/>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2" name="Rectangle: Rounded Corners 21">
            <a:extLst>
              <a:ext uri="{FF2B5EF4-FFF2-40B4-BE49-F238E27FC236}">
                <a16:creationId xmlns:a16="http://schemas.microsoft.com/office/drawing/2014/main" id="{66540553-0A47-4942-8E70-F9D34E651EB3}"/>
              </a:ext>
            </a:extLst>
          </p:cNvPr>
          <p:cNvSpPr/>
          <p:nvPr userDrawn="1"/>
        </p:nvSpPr>
        <p:spPr>
          <a:xfrm>
            <a:off x="5765324" y="1744323"/>
            <a:ext cx="129540" cy="12954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cxnSp>
        <p:nvCxnSpPr>
          <p:cNvPr id="29" name="Connector: Elbow 28">
            <a:extLst>
              <a:ext uri="{FF2B5EF4-FFF2-40B4-BE49-F238E27FC236}">
                <a16:creationId xmlns:a16="http://schemas.microsoft.com/office/drawing/2014/main" id="{2D661980-A75C-4360-8FB4-18BDB58D2A35}"/>
              </a:ext>
            </a:extLst>
          </p:cNvPr>
          <p:cNvCxnSpPr>
            <a:cxnSpLocks/>
            <a:stCxn id="20" idx="3"/>
            <a:endCxn id="22" idx="2"/>
          </p:cNvCxnSpPr>
          <p:nvPr userDrawn="1"/>
        </p:nvCxnSpPr>
        <p:spPr>
          <a:xfrm flipV="1">
            <a:off x="4288949" y="1873863"/>
            <a:ext cx="1541145" cy="1255652"/>
          </a:xfrm>
          <a:prstGeom prst="bentConnector2">
            <a:avLst/>
          </a:prstGeom>
          <a:ln w="12700">
            <a:solidFill>
              <a:srgbClr val="66FF33"/>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D861B842-6556-4C0D-861A-5BDFE7165A51}"/>
              </a:ext>
            </a:extLst>
          </p:cNvPr>
          <p:cNvSpPr txBox="1"/>
          <p:nvPr userDrawn="1"/>
        </p:nvSpPr>
        <p:spPr>
          <a:xfrm>
            <a:off x="457200" y="1009651"/>
            <a:ext cx="4203700" cy="3400931"/>
          </a:xfrm>
          <a:prstGeom prst="rect">
            <a:avLst/>
          </a:prstGeom>
          <a:noFill/>
        </p:spPr>
        <p:txBody>
          <a:bodyPr wrap="square" rtlCol="0">
            <a:spAutoFit/>
          </a:bodyPr>
          <a:lstStyle/>
          <a:p>
            <a:pPr>
              <a:spcBef>
                <a:spcPts val="1200"/>
              </a:spcBef>
            </a:pPr>
            <a:r>
              <a:rPr lang="en-US" sz="1600" b="1" dirty="0"/>
              <a:t>Once you have your image saved to a file location on your computer:</a:t>
            </a:r>
          </a:p>
          <a:p>
            <a:pPr>
              <a:spcBef>
                <a:spcPts val="1200"/>
              </a:spcBef>
            </a:pPr>
            <a:r>
              <a:rPr lang="en-US" sz="1300" dirty="0"/>
              <a:t>On the slide you’re wanting to put n image, click on the image box, choose and insert desired image.</a:t>
            </a:r>
          </a:p>
          <a:p>
            <a:pPr>
              <a:spcBef>
                <a:spcPts val="1200"/>
              </a:spcBef>
            </a:pPr>
            <a:r>
              <a:rPr lang="en-US" sz="1300" dirty="0"/>
              <a:t>The image will automatically be set to “Fit Content </a:t>
            </a:r>
            <a:br>
              <a:rPr lang="en-US" sz="1300" dirty="0"/>
            </a:br>
            <a:r>
              <a:rPr lang="en-US" sz="1300" dirty="0"/>
              <a:t>to Box” if the image is not fitting correctly to resize the image, with the image selected, under the </a:t>
            </a:r>
            <a:r>
              <a:rPr lang="en-US" sz="1300" b="1" dirty="0">
                <a:solidFill>
                  <a:srgbClr val="FF00FF"/>
                </a:solidFill>
              </a:rPr>
              <a:t>Picture Format </a:t>
            </a:r>
            <a:r>
              <a:rPr lang="en-US" sz="1300" dirty="0"/>
              <a:t>tab at the top, in the </a:t>
            </a:r>
            <a:r>
              <a:rPr lang="en-US" sz="1300" b="1" dirty="0"/>
              <a:t>Reset Picture </a:t>
            </a:r>
            <a:r>
              <a:rPr lang="en-US" sz="1300" dirty="0"/>
              <a:t>pull down menu choose </a:t>
            </a:r>
            <a:r>
              <a:rPr lang="en-US" sz="1300" b="1" dirty="0">
                <a:solidFill>
                  <a:srgbClr val="66FF33"/>
                </a:solidFill>
              </a:rPr>
              <a:t>Reset Picture and Size.</a:t>
            </a:r>
          </a:p>
          <a:p>
            <a:pPr>
              <a:spcBef>
                <a:spcPts val="1200"/>
              </a:spcBef>
            </a:pPr>
            <a:r>
              <a:rPr lang="en-US" sz="1300" b="0" dirty="0"/>
              <a:t>The while holding down the </a:t>
            </a:r>
            <a:r>
              <a:rPr lang="en-US" sz="1300" b="1" dirty="0"/>
              <a:t>Shift</a:t>
            </a:r>
            <a:r>
              <a:rPr lang="en-US" sz="1300" b="0" dirty="0"/>
              <a:t> key hold a corner of the image and re-size it to fit in the space and move it to correct spot</a:t>
            </a:r>
          </a:p>
          <a:p>
            <a:pPr>
              <a:spcBef>
                <a:spcPts val="1200"/>
              </a:spcBef>
            </a:pPr>
            <a:endParaRPr lang="en-US" sz="1300" dirty="0"/>
          </a:p>
        </p:txBody>
      </p:sp>
    </p:spTree>
    <p:extLst>
      <p:ext uri="{BB962C8B-B14F-4D97-AF65-F5344CB8AC3E}">
        <p14:creationId xmlns:p14="http://schemas.microsoft.com/office/powerpoint/2010/main" val="3939854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Option 2">
    <p:bg>
      <p:bgRef idx="1001">
        <a:schemeClr val="bg1"/>
      </p:bgRef>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C60E932C-F8AA-4F65-90B7-C4FE6CC32F84}"/>
              </a:ext>
            </a:extLst>
          </p:cNvPr>
          <p:cNvSpPr/>
          <p:nvPr userDrawn="1"/>
        </p:nvSpPr>
        <p:spPr bwMode="white">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15" name="Picture 14">
            <a:extLst>
              <a:ext uri="{FF2B5EF4-FFF2-40B4-BE49-F238E27FC236}">
                <a16:creationId xmlns:a16="http://schemas.microsoft.com/office/drawing/2014/main" id="{C4D3E297-925D-4089-99FB-7673F7BA9ECA}"/>
              </a:ext>
            </a:extLst>
          </p:cNvPr>
          <p:cNvPicPr>
            <a:picLocks noChangeAspect="1"/>
          </p:cNvPicPr>
          <p:nvPr userDrawn="1"/>
        </p:nvPicPr>
        <p:blipFill rotWithShape="1">
          <a:blip r:embed="rId2"/>
          <a:srcRect t="3561" r="10309" b="3561"/>
          <a:stretch/>
        </p:blipFill>
        <p:spPr>
          <a:xfrm>
            <a:off x="5166359" y="0"/>
            <a:ext cx="3977641" cy="5143500"/>
          </a:xfrm>
          <a:prstGeom prst="rect">
            <a:avLst/>
          </a:prstGeom>
        </p:spPr>
      </p:pic>
      <p:sp>
        <p:nvSpPr>
          <p:cNvPr id="10" name="Rectangle 9">
            <a:extLst>
              <a:ext uri="{FF2B5EF4-FFF2-40B4-BE49-F238E27FC236}">
                <a16:creationId xmlns:a16="http://schemas.microsoft.com/office/drawing/2014/main" id="{CA8EA768-21E2-47D5-BF0A-4E3BC354505B}"/>
              </a:ext>
            </a:extLst>
          </p:cNvPr>
          <p:cNvSpPr/>
          <p:nvPr userDrawn="1"/>
        </p:nvSpPr>
        <p:spPr bwMode="white">
          <a:xfrm>
            <a:off x="0" y="0"/>
            <a:ext cx="9144000" cy="5143500"/>
          </a:xfrm>
          <a:prstGeom prst="rect">
            <a:avLst/>
          </a:prstGeom>
          <a:solidFill>
            <a:schemeClr val="bg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83" name="TextBox 82">
            <a:extLst>
              <a:ext uri="{FF2B5EF4-FFF2-40B4-BE49-F238E27FC236}">
                <a16:creationId xmlns:a16="http://schemas.microsoft.com/office/drawing/2014/main" id="{06E59C74-BA02-4D75-AAE3-21544EDF8921}"/>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79" name="Text Placeholder 11">
            <a:extLst>
              <a:ext uri="{FF2B5EF4-FFF2-40B4-BE49-F238E27FC236}">
                <a16:creationId xmlns:a16="http://schemas.microsoft.com/office/drawing/2014/main" id="{74B13E59-08A4-4875-A074-5CB651569D5A}"/>
              </a:ext>
            </a:extLst>
          </p:cNvPr>
          <p:cNvSpPr>
            <a:spLocks noGrp="1"/>
          </p:cNvSpPr>
          <p:nvPr userDrawn="1">
            <p:ph type="body" sz="quarter" idx="13" hasCustomPrompt="1"/>
          </p:nvPr>
        </p:nvSpPr>
        <p:spPr>
          <a:xfrm>
            <a:off x="466958" y="2711450"/>
            <a:ext cx="6041582" cy="434974"/>
          </a:xfrm>
        </p:spPr>
        <p:txBody>
          <a:bodyPr/>
          <a:lstStyle>
            <a:lvl1pPr marL="0" indent="0" algn="l">
              <a:spcBef>
                <a:spcPts val="0"/>
              </a:spcBef>
              <a:buNone/>
              <a:defRPr>
                <a:solidFill>
                  <a:schemeClr val="accent1"/>
                </a:solidFill>
              </a:defRPr>
            </a:lvl1pPr>
          </a:lstStyle>
          <a:p>
            <a:pPr lvl="0"/>
            <a:r>
              <a:rPr lang="en-US" dirty="0"/>
              <a:t>Section subhead</a:t>
            </a:r>
          </a:p>
        </p:txBody>
      </p:sp>
      <p:sp>
        <p:nvSpPr>
          <p:cNvPr id="80" name="Text Placeholder 8">
            <a:extLst>
              <a:ext uri="{FF2B5EF4-FFF2-40B4-BE49-F238E27FC236}">
                <a16:creationId xmlns:a16="http://schemas.microsoft.com/office/drawing/2014/main" id="{9981F4FC-DF7D-4205-8E45-D56DFCD45C39}"/>
              </a:ext>
            </a:extLst>
          </p:cNvPr>
          <p:cNvSpPr>
            <a:spLocks noGrp="1"/>
          </p:cNvSpPr>
          <p:nvPr userDrawn="1">
            <p:ph type="body" sz="quarter" idx="12" hasCustomPrompt="1"/>
          </p:nvPr>
        </p:nvSpPr>
        <p:spPr>
          <a:xfrm>
            <a:off x="466958" y="1822450"/>
            <a:ext cx="8219842" cy="811265"/>
          </a:xfrm>
        </p:spPr>
        <p:txBody>
          <a:bodyPr anchor="b" anchorCtr="0">
            <a:noAutofit/>
          </a:bodyPr>
          <a:lstStyle>
            <a:lvl1pPr marL="0" indent="0" algn="l">
              <a:spcBef>
                <a:spcPts val="0"/>
              </a:spcBef>
              <a:buNone/>
              <a:defRPr sz="4000" b="1" baseline="0">
                <a:solidFill>
                  <a:schemeClr val="tx1"/>
                </a:solidFill>
                <a:latin typeface="+mj-lt"/>
              </a:defRPr>
            </a:lvl1pPr>
          </a:lstStyle>
          <a:p>
            <a:pPr lvl="0"/>
            <a:r>
              <a:rPr lang="en-US" dirty="0"/>
              <a:t>Section header</a:t>
            </a:r>
          </a:p>
        </p:txBody>
      </p:sp>
      <p:sp>
        <p:nvSpPr>
          <p:cNvPr id="12" name="TextBox 11">
            <a:extLst>
              <a:ext uri="{FF2B5EF4-FFF2-40B4-BE49-F238E27FC236}">
                <a16:creationId xmlns:a16="http://schemas.microsoft.com/office/drawing/2014/main" id="{AA33287B-3D4C-4917-B5E1-135E73E7BE57}"/>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6958" y="4786493"/>
            <a:ext cx="814184" cy="228601"/>
          </a:xfrm>
          <a:prstGeom prst="rect">
            <a:avLst/>
          </a:prstGeom>
        </p:spPr>
      </p:pic>
    </p:spTree>
    <p:extLst>
      <p:ext uri="{BB962C8B-B14F-4D97-AF65-F5344CB8AC3E}">
        <p14:creationId xmlns:p14="http://schemas.microsoft.com/office/powerpoint/2010/main" val="4028443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Icons">
    <p:bg>
      <p:bgPr>
        <a:solidFill>
          <a:srgbClr val="0027A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3C5A0C-E303-4082-BE71-406E98EF750B}"/>
              </a:ext>
            </a:extLst>
          </p:cNvPr>
          <p:cNvSpPr/>
          <p:nvPr userDrawn="1"/>
        </p:nvSpPr>
        <p:spPr>
          <a:xfrm rot="16200000">
            <a:off x="-1090610" y="2390775"/>
            <a:ext cx="2543176" cy="361952"/>
          </a:xfrm>
          <a:prstGeom prst="rect">
            <a:avLst/>
          </a:prstGeom>
          <a:solidFill>
            <a:srgbClr val="00CC99"/>
          </a:solidFill>
          <a:ln>
            <a:noFill/>
          </a:ln>
          <a:effectLst/>
        </p:spPr>
        <p:style>
          <a:lnRef idx="1">
            <a:schemeClr val="accent1"/>
          </a:lnRef>
          <a:fillRef idx="3">
            <a:schemeClr val="accent1"/>
          </a:fillRef>
          <a:effectRef idx="2">
            <a:schemeClr val="accent1"/>
          </a:effectRef>
          <a:fontRef idx="minor">
            <a:schemeClr val="lt1"/>
          </a:fontRef>
        </p:style>
        <p:txBody>
          <a:bodyPr lIns="182880" tIns="228600" rIns="182880" bIns="146304" rtlCol="0" anchor="ctr"/>
          <a:lstStyle/>
          <a:p>
            <a:pPr algn="ctr"/>
            <a:r>
              <a:rPr lang="en-US" sz="1100" dirty="0">
                <a:effectLst/>
                <a:latin typeface="Amazon Ember Heavy" panose="020B0803020204020204" pitchFamily="34" charset="0"/>
                <a:ea typeface="Amazon Ember Heavy" panose="020B0803020204020204" pitchFamily="34" charset="0"/>
                <a:cs typeface="Amazon Ember Heavy" panose="020B0803020204020204" pitchFamily="34" charset="0"/>
              </a:rPr>
              <a:t>THIS SLIDE IS: </a:t>
            </a:r>
            <a:r>
              <a:rPr lang="en-US" sz="1100" b="1" dirty="0">
                <a:effectLst/>
                <a:latin typeface="Amazon Ember Heavy" panose="020B0803020204020204" pitchFamily="34" charset="0"/>
                <a:ea typeface="Amazon Ember Heavy" panose="020B0803020204020204" pitchFamily="34" charset="0"/>
                <a:cs typeface="Amazon Ember Heavy" panose="020B0803020204020204" pitchFamily="34" charset="0"/>
              </a:rPr>
              <a:t>OPTIONAL</a:t>
            </a:r>
          </a:p>
        </p:txBody>
      </p:sp>
      <p:sp>
        <p:nvSpPr>
          <p:cNvPr id="4" name="Rectangle 3">
            <a:extLst>
              <a:ext uri="{FF2B5EF4-FFF2-40B4-BE49-F238E27FC236}">
                <a16:creationId xmlns:a16="http://schemas.microsoft.com/office/drawing/2014/main" id="{9C768459-3FEA-453D-9A4F-3A0944235777}"/>
              </a:ext>
            </a:extLst>
          </p:cNvPr>
          <p:cNvSpPr/>
          <p:nvPr userDrawn="1"/>
        </p:nvSpPr>
        <p:spPr>
          <a:xfrm>
            <a:off x="238125" y="4638675"/>
            <a:ext cx="8743950" cy="504825"/>
          </a:xfrm>
          <a:prstGeom prst="rect">
            <a:avLst/>
          </a:prstGeom>
          <a:solidFill>
            <a:srgbClr val="0027A2"/>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4" name="TextBox 13">
            <a:extLst>
              <a:ext uri="{FF2B5EF4-FFF2-40B4-BE49-F238E27FC236}">
                <a16:creationId xmlns:a16="http://schemas.microsoft.com/office/drawing/2014/main" id="{67A7ABDD-AE51-4E0D-8536-647DB348F383}"/>
              </a:ext>
            </a:extLst>
          </p:cNvPr>
          <p:cNvSpPr txBox="1"/>
          <p:nvPr userDrawn="1"/>
        </p:nvSpPr>
        <p:spPr>
          <a:xfrm>
            <a:off x="457201" y="4133848"/>
            <a:ext cx="8229600" cy="723901"/>
          </a:xfrm>
          <a:prstGeom prst="rect">
            <a:avLst/>
          </a:prstGeom>
          <a:solidFill>
            <a:srgbClr val="FFC000"/>
          </a:solidFill>
          <a:effectLst>
            <a:outerShdw blurRad="50800" dist="38100" dir="2700000" algn="tl" rotWithShape="0">
              <a:prstClr val="black">
                <a:alpha val="30000"/>
              </a:prstClr>
            </a:outerShdw>
          </a:effectLst>
        </p:spPr>
        <p:txBody>
          <a:bodyPr wrap="square" rtlCol="0" anchor="ctr" anchorCtr="0">
            <a:noAutofit/>
          </a:bodyPr>
          <a:lstStyle/>
          <a:p>
            <a:pPr algn="ctr"/>
            <a:r>
              <a:rPr lang="en-US" sz="2000" b="1" dirty="0">
                <a:solidFill>
                  <a:srgbClr val="000000"/>
                </a:solidFill>
              </a:rPr>
              <a:t>INTERNAL SLIDE</a:t>
            </a:r>
          </a:p>
          <a:p>
            <a:pPr algn="ctr"/>
            <a:r>
              <a:rPr lang="en-US" sz="2000" b="1" dirty="0">
                <a:solidFill>
                  <a:srgbClr val="000000"/>
                </a:solidFill>
              </a:rPr>
              <a:t>Delete this slide before presenting externally</a:t>
            </a:r>
          </a:p>
        </p:txBody>
      </p:sp>
      <p:sp>
        <p:nvSpPr>
          <p:cNvPr id="2" name="Frame 1">
            <a:extLst>
              <a:ext uri="{FF2B5EF4-FFF2-40B4-BE49-F238E27FC236}">
                <a16:creationId xmlns:a16="http://schemas.microsoft.com/office/drawing/2014/main" id="{FE80120C-439E-45C5-B5C3-F0488FB6B3B8}"/>
              </a:ext>
            </a:extLst>
          </p:cNvPr>
          <p:cNvSpPr/>
          <p:nvPr userDrawn="1"/>
        </p:nvSpPr>
        <p:spPr>
          <a:xfrm>
            <a:off x="0" y="0"/>
            <a:ext cx="9144000" cy="5143500"/>
          </a:xfrm>
          <a:prstGeom prst="frame">
            <a:avLst>
              <a:gd name="adj1" fmla="val 1389"/>
            </a:avLst>
          </a:prstGeom>
          <a:solidFill>
            <a:srgbClr val="3366FF"/>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lvl="0" algn="ctr"/>
            <a:endParaRPr lang="en-US" dirty="0" err="1">
              <a:solidFill>
                <a:schemeClr val="tx1"/>
              </a:solidFill>
            </a:endParaRPr>
          </a:p>
        </p:txBody>
      </p:sp>
      <p:sp>
        <p:nvSpPr>
          <p:cNvPr id="17" name="TextBox 16">
            <a:extLst>
              <a:ext uri="{FF2B5EF4-FFF2-40B4-BE49-F238E27FC236}">
                <a16:creationId xmlns:a16="http://schemas.microsoft.com/office/drawing/2014/main" id="{52ECECA5-8C4B-48CD-8E61-A4FD1523C1B0}"/>
              </a:ext>
            </a:extLst>
          </p:cNvPr>
          <p:cNvSpPr txBox="1"/>
          <p:nvPr userDrawn="1"/>
        </p:nvSpPr>
        <p:spPr>
          <a:xfrm>
            <a:off x="457200" y="285750"/>
            <a:ext cx="8229600" cy="332399"/>
          </a:xfrm>
          <a:prstGeom prst="rect">
            <a:avLst/>
          </a:prstGeom>
          <a:noFill/>
        </p:spPr>
        <p:txBody>
          <a:bodyPr wrap="square" lIns="0" tIns="0" rIns="0" bIns="0" rtlCol="0">
            <a:spAutoFit/>
          </a:bodyPr>
          <a:lstStyle/>
          <a:p>
            <a:pPr marL="0" algn="l" defTabSz="457200" rtl="0" eaLnBrk="1" latinLnBrk="0" hangingPunct="1">
              <a:lnSpc>
                <a:spcPct val="90000"/>
              </a:lnSpc>
              <a:spcBef>
                <a:spcPct val="0"/>
              </a:spcBef>
              <a:buNone/>
            </a:pPr>
            <a:r>
              <a:rPr lang="en-US" sz="2400" b="0" i="0" kern="1200" dirty="0">
                <a:solidFill>
                  <a:schemeClr val="tx1"/>
                </a:solidFill>
                <a:latin typeface="+mj-lt"/>
                <a:ea typeface="+mj-ea"/>
                <a:cs typeface="+mn-cs"/>
              </a:rPr>
              <a:t>Icons</a:t>
            </a:r>
          </a:p>
        </p:txBody>
      </p:sp>
    </p:spTree>
    <p:extLst>
      <p:ext uri="{BB962C8B-B14F-4D97-AF65-F5344CB8AC3E}">
        <p14:creationId xmlns:p14="http://schemas.microsoft.com/office/powerpoint/2010/main" val="33202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Blank p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AA2905-B0D7-4690-9884-C3E29536B819}"/>
              </a:ext>
            </a:extLst>
          </p:cNvPr>
          <p:cNvPicPr>
            <a:picLocks noChangeAspect="1"/>
          </p:cNvPicPr>
          <p:nvPr userDrawn="1"/>
        </p:nvPicPr>
        <p:blipFill>
          <a:blip r:embed="rId2"/>
          <a:stretch>
            <a:fillRect/>
          </a:stretch>
        </p:blipFill>
        <p:spPr>
          <a:xfrm>
            <a:off x="0" y="0"/>
            <a:ext cx="9144000" cy="5141596"/>
          </a:xfrm>
          <a:prstGeom prst="rect">
            <a:avLst/>
          </a:prstGeom>
        </p:spPr>
      </p:pic>
      <p:sp>
        <p:nvSpPr>
          <p:cNvPr id="5" name="Rectangle 4">
            <a:extLst>
              <a:ext uri="{FF2B5EF4-FFF2-40B4-BE49-F238E27FC236}">
                <a16:creationId xmlns:a16="http://schemas.microsoft.com/office/drawing/2014/main" id="{B3E31985-5D7A-46EF-AEFE-3E3FD0DBD0C7}"/>
              </a:ext>
            </a:extLst>
          </p:cNvPr>
          <p:cNvSpPr/>
          <p:nvPr userDrawn="1"/>
        </p:nvSpPr>
        <p:spPr>
          <a:xfrm>
            <a:off x="0" y="0"/>
            <a:ext cx="9144000" cy="5141596"/>
          </a:xfrm>
          <a:prstGeom prst="rect">
            <a:avLst/>
          </a:prstGeom>
          <a:solidFill>
            <a:srgbClr val="00080C">
              <a:alpha val="6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1" dirty="0"/>
          </a:p>
        </p:txBody>
      </p:sp>
      <p:pic>
        <p:nvPicPr>
          <p:cNvPr id="7" name="Picture 6">
            <a:extLst>
              <a:ext uri="{FF2B5EF4-FFF2-40B4-BE49-F238E27FC236}">
                <a16:creationId xmlns:a16="http://schemas.microsoft.com/office/drawing/2014/main" id="{3B9B20BB-A2C2-4227-947A-83D033F08B8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101438" y="4706911"/>
            <a:ext cx="443364" cy="265064"/>
          </a:xfrm>
          <a:prstGeom prst="rect">
            <a:avLst/>
          </a:prstGeom>
        </p:spPr>
      </p:pic>
    </p:spTree>
    <p:extLst>
      <p:ext uri="{BB962C8B-B14F-4D97-AF65-F5344CB8AC3E}">
        <p14:creationId xmlns:p14="http://schemas.microsoft.com/office/powerpoint/2010/main" val="37779083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_and_Content">
    <p:bg>
      <p:bgRef idx="1001">
        <a:schemeClr val="bg1"/>
      </p:bgRef>
    </p:bg>
    <p:spTree>
      <p:nvGrpSpPr>
        <p:cNvPr id="1" name=""/>
        <p:cNvGrpSpPr/>
        <p:nvPr/>
      </p:nvGrpSpPr>
      <p:grpSpPr>
        <a:xfrm>
          <a:off x="0" y="0"/>
          <a:ext cx="0" cy="0"/>
          <a:chOff x="0" y="0"/>
          <a:chExt cx="0" cy="0"/>
        </a:xfrm>
      </p:grpSpPr>
      <p:sp>
        <p:nvSpPr>
          <p:cNvPr id="3" name="Text Placeholder 3"/>
          <p:cNvSpPr>
            <a:spLocks noGrp="1"/>
          </p:cNvSpPr>
          <p:nvPr>
            <p:ph idx="1" hasCustomPrompt="1"/>
          </p:nvPr>
        </p:nvSpPr>
        <p:spPr>
          <a:xfrm>
            <a:off x="202407" y="1043597"/>
            <a:ext cx="8739267" cy="1037464"/>
          </a:xfrm>
          <a:prstGeom prst="rect">
            <a:avLst/>
          </a:prstGeom>
        </p:spPr>
        <p:txBody>
          <a:bodyPr rtlCol="0"/>
          <a:lstStyle>
            <a:lvl1pPr>
              <a:spcBef>
                <a:spcPts val="0"/>
              </a:spcBef>
              <a:spcAft>
                <a:spcPts val="750"/>
              </a:spcAft>
              <a:defRPr baseline="0"/>
            </a:lvl1pPr>
            <a:lvl2pPr>
              <a:spcBef>
                <a:spcPts val="0"/>
              </a:spcBef>
              <a:spcAft>
                <a:spcPts val="500"/>
              </a:spcAft>
              <a:defRPr/>
            </a:lvl2pPr>
            <a:lvl3pPr>
              <a:spcBef>
                <a:spcPts val="0"/>
              </a:spcBef>
              <a:spcAft>
                <a:spcPts val="500"/>
              </a:spcAft>
              <a:defRPr/>
            </a:lvl3pPr>
            <a:lvl4pPr>
              <a:spcAft>
                <a:spcPts val="500"/>
              </a:spcAft>
              <a:defRPr/>
            </a:lvl4pPr>
            <a:lvl5pPr>
              <a:spcAft>
                <a:spcPts val="500"/>
              </a:spcAft>
              <a:defRPr/>
            </a:lvl5pPr>
          </a:lstStyle>
          <a:p>
            <a:pPr lvl="0"/>
            <a:r>
              <a:rPr lang="en-US" dirty="0"/>
              <a:t>Type slide content or click icon to add media</a:t>
            </a:r>
          </a:p>
          <a:p>
            <a:pPr lvl="1"/>
            <a:r>
              <a:rPr lang="en-US" dirty="0"/>
              <a:t>Second level</a:t>
            </a:r>
          </a:p>
          <a:p>
            <a:pPr lvl="2"/>
            <a:r>
              <a:rPr lang="en-US" dirty="0"/>
              <a:t>Third level</a:t>
            </a:r>
          </a:p>
        </p:txBody>
      </p:sp>
      <p:sp>
        <p:nvSpPr>
          <p:cNvPr id="4" name="Title 1">
            <a:extLst>
              <a:ext uri="{FF2B5EF4-FFF2-40B4-BE49-F238E27FC236}">
                <a16:creationId xmlns:a16="http://schemas.microsoft.com/office/drawing/2014/main" id="{4A781557-F2E8-9A40-A3CE-84E4ECCC2FC4}"/>
              </a:ext>
            </a:extLst>
          </p:cNvPr>
          <p:cNvSpPr>
            <a:spLocks noGrp="1"/>
          </p:cNvSpPr>
          <p:nvPr>
            <p:ph type="title" hasCustomPrompt="1"/>
          </p:nvPr>
        </p:nvSpPr>
        <p:spPr>
          <a:xfrm>
            <a:off x="202407" y="214313"/>
            <a:ext cx="8739267" cy="516676"/>
          </a:xfrm>
        </p:spPr>
        <p:txBody>
          <a:bodyPr/>
          <a:lstStyle>
            <a:lvl1pPr>
              <a:defRPr b="0" i="0" baseline="0">
                <a:solidFill>
                  <a:schemeClr val="tx1"/>
                </a:solidFill>
                <a:latin typeface="Amazon Ember Heavy" panose="020B0603020204020204" pitchFamily="34" charset="0"/>
                <a:ea typeface="Amazon Ember Heavy" panose="020B0603020204020204" pitchFamily="34" charset="0"/>
                <a:cs typeface="Amazon Ember Heavy" panose="020B0603020204020204" pitchFamily="34" charset="0"/>
              </a:defRPr>
            </a:lvl1pPr>
          </a:lstStyle>
          <a:p>
            <a:r>
              <a:rPr lang="en-US" dirty="0"/>
              <a:t>Title and content layout – Type title here</a:t>
            </a:r>
          </a:p>
        </p:txBody>
      </p:sp>
    </p:spTree>
    <p:extLst>
      <p:ext uri="{BB962C8B-B14F-4D97-AF65-F5344CB8AC3E}">
        <p14:creationId xmlns:p14="http://schemas.microsoft.com/office/powerpoint/2010/main" val="3864879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userDrawn="1">
  <p:cSld name="Blank slide">
    <p:bg>
      <p:bgPr>
        <a:solidFill>
          <a:srgbClr val="222F3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247150"/>
            <a:ext cx="8205304" cy="545741"/>
          </a:xfrm>
        </p:spPr>
        <p:txBody>
          <a:bodyPr anchor="t" anchorCtr="0"/>
          <a:lstStyle>
            <a:lvl1pPr>
              <a:defRPr lang="en-US" sz="2800" kern="12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Click to edit Master headline</a:t>
            </a:r>
          </a:p>
        </p:txBody>
      </p:sp>
      <p:sp>
        <p:nvSpPr>
          <p:cNvPr id="5" name="TextBox 4">
            <a:extLst>
              <a:ext uri="{FF2B5EF4-FFF2-40B4-BE49-F238E27FC236}">
                <a16:creationId xmlns:a16="http://schemas.microsoft.com/office/drawing/2014/main" id="{CA148C56-16BF-5A4E-9DB6-1C9B7BDDB53A}"/>
              </a:ext>
            </a:extLst>
          </p:cNvPr>
          <p:cNvSpPr txBox="1"/>
          <p:nvPr userDrawn="1"/>
        </p:nvSpPr>
        <p:spPr>
          <a:xfrm>
            <a:off x="380400" y="4716165"/>
            <a:ext cx="4143048" cy="92333"/>
          </a:xfrm>
          <a:prstGeom prst="rect">
            <a:avLst/>
          </a:prstGeom>
          <a:noFill/>
        </p:spPr>
        <p:txBody>
          <a:bodyPr wrap="square" lIns="0" tIns="0" rIns="0" bIns="0" rtlCol="0">
            <a:spAutoFit/>
          </a:bodyPr>
          <a:lstStyle/>
          <a:p>
            <a:pPr marL="0" marR="0" indent="0" algn="l" defTabSz="342900" rtl="0" eaLnBrk="1" fontAlgn="auto" latinLnBrk="0" hangingPunct="1">
              <a:lnSpc>
                <a:spcPct val="100000"/>
              </a:lnSpc>
              <a:spcBef>
                <a:spcPts val="0"/>
              </a:spcBef>
              <a:spcAft>
                <a:spcPts val="0"/>
              </a:spcAft>
              <a:buClrTx/>
              <a:buSzTx/>
              <a:buFontTx/>
              <a:buNone/>
              <a:tabLst/>
              <a:defRPr/>
            </a:pPr>
            <a:r>
              <a:rPr lang="en-US" sz="600" b="0" i="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 2020, Amazon Web Services, Inc. or its Affiliates. All rights reserved. </a:t>
            </a:r>
          </a:p>
        </p:txBody>
      </p:sp>
      <p:pic>
        <p:nvPicPr>
          <p:cNvPr id="6" name="Picture 5">
            <a:extLst>
              <a:ext uri="{FF2B5EF4-FFF2-40B4-BE49-F238E27FC236}">
                <a16:creationId xmlns:a16="http://schemas.microsoft.com/office/drawing/2014/main" id="{384E2057-611B-264D-8B11-E97DCB881F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21254" y="4637244"/>
            <a:ext cx="942346" cy="289216"/>
          </a:xfrm>
          <a:prstGeom prst="rect">
            <a:avLst/>
          </a:prstGeom>
        </p:spPr>
      </p:pic>
    </p:spTree>
    <p:extLst>
      <p:ext uri="{BB962C8B-B14F-4D97-AF65-F5344CB8AC3E}">
        <p14:creationId xmlns:p14="http://schemas.microsoft.com/office/powerpoint/2010/main" val="1894101771"/>
      </p:ext>
    </p:extLst>
  </p:cSld>
  <p:clrMapOvr>
    <a:masterClrMapping/>
  </p:clrMapOvr>
  <p:extLst>
    <p:ext uri="{DCECCB84-F9BA-43D5-87BE-67443E8EF086}">
      <p15:sldGuideLst xmlns:p15="http://schemas.microsoft.com/office/powerpoint/2012/main">
        <p15:guide id="1" orient="horz" pos="228">
          <p15:clr>
            <a:srgbClr val="FBAE40"/>
          </p15:clr>
        </p15:guide>
        <p15:guide id="2" pos="240">
          <p15:clr>
            <a:srgbClr val="FBAE40"/>
          </p15:clr>
        </p15:guide>
        <p15:guide id="3" pos="5520">
          <p15:clr>
            <a:srgbClr val="FBAE40"/>
          </p15:clr>
        </p15:guide>
        <p15:guide id="4" orient="horz" pos="301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able_of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342900" y="114936"/>
            <a:ext cx="8443913" cy="620870"/>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342900" y="1028700"/>
            <a:ext cx="8443913" cy="2928938"/>
          </a:xfrm>
          <a:prstGeom prst="rect">
            <a:avLst/>
          </a:prstGeom>
        </p:spPr>
        <p:txBody>
          <a:bodyPr/>
          <a:lstStyle>
            <a:lvl5pPr>
              <a:defRPr sz="118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7BACCDD4-2E2C-B842-8B78-FF98056D3ACE}"/>
              </a:ext>
            </a:extLst>
          </p:cNvPr>
          <p:cNvPicPr>
            <a:picLocks noChangeAspect="1"/>
          </p:cNvPicPr>
          <p:nvPr userDrawn="1"/>
        </p:nvPicPr>
        <p:blipFill>
          <a:blip r:embed="rId2"/>
          <a:srcRect/>
          <a:stretch/>
        </p:blipFill>
        <p:spPr>
          <a:xfrm>
            <a:off x="8343508" y="4706912"/>
            <a:ext cx="443245" cy="265063"/>
          </a:xfrm>
          <a:prstGeom prst="rect">
            <a:avLst/>
          </a:prstGeom>
        </p:spPr>
      </p:pic>
    </p:spTree>
    <p:extLst>
      <p:ext uri="{BB962C8B-B14F-4D97-AF65-F5344CB8AC3E}">
        <p14:creationId xmlns:p14="http://schemas.microsoft.com/office/powerpoint/2010/main" val="470750600"/>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nalyst ratings slide_1">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3941064" cy="479822"/>
          </a:xfrm>
        </p:spPr>
        <p:txBody>
          <a:bodyPr anchor="t" anchorCtr="0">
            <a:noAutofit/>
          </a:bodyPr>
          <a:lstStyle>
            <a:lvl1pPr marL="0" indent="0">
              <a:buNone/>
              <a:defRPr sz="1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b="1">
                <a:solidFill>
                  <a:schemeClr val="accent1"/>
                </a:solidFill>
              </a:defRPr>
            </a:lvl1pPr>
          </a:lstStyle>
          <a:p>
            <a:r>
              <a:rPr lang="en-US"/>
              <a:t>Click to edit Master title style</a:t>
            </a:r>
            <a:endParaRPr lang="en-US" dirty="0"/>
          </a:p>
        </p:txBody>
      </p:sp>
      <p:sp>
        <p:nvSpPr>
          <p:cNvPr id="15" name="Text Placeholder 4"/>
          <p:cNvSpPr>
            <a:spLocks noGrp="1"/>
          </p:cNvSpPr>
          <p:nvPr>
            <p:ph type="body" sz="quarter" idx="3"/>
          </p:nvPr>
        </p:nvSpPr>
        <p:spPr>
          <a:xfrm>
            <a:off x="4745736" y="1027103"/>
            <a:ext cx="3941064" cy="479822"/>
          </a:xfrm>
        </p:spPr>
        <p:txBody>
          <a:bodyPr anchor="t" anchorCtr="0">
            <a:noAutofit/>
          </a:bodyPr>
          <a:lstStyle>
            <a:lvl1pPr marL="0" indent="0">
              <a:buNone/>
              <a:defRPr sz="1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2">
            <a:extLst>
              <a:ext uri="{FF2B5EF4-FFF2-40B4-BE49-F238E27FC236}">
                <a16:creationId xmlns:a16="http://schemas.microsoft.com/office/drawing/2014/main" id="{5AA54E83-8B55-4A1E-B664-42F2DCDA3B1B}"/>
              </a:ext>
            </a:extLst>
          </p:cNvPr>
          <p:cNvSpPr>
            <a:spLocks noGrp="1"/>
          </p:cNvSpPr>
          <p:nvPr>
            <p:ph sz="half" idx="10"/>
          </p:nvPr>
        </p:nvSpPr>
        <p:spPr>
          <a:xfrm>
            <a:off x="457200" y="1619251"/>
            <a:ext cx="3943350" cy="2876550"/>
          </a:xfrm>
        </p:spPr>
        <p:txBody>
          <a:bodyPr/>
          <a:lstStyle>
            <a:lvl1pPr>
              <a:defRPr sz="1400">
                <a:solidFill>
                  <a:schemeClr val="tx1"/>
                </a:solidFill>
              </a:defRPr>
            </a:lvl1pPr>
            <a:lvl2pPr>
              <a:defRPr sz="1200">
                <a:solidFill>
                  <a:schemeClr val="tx1"/>
                </a:solidFill>
              </a:defRPr>
            </a:lvl2pPr>
            <a:lvl3pPr>
              <a:defRPr sz="1050">
                <a:solidFill>
                  <a:schemeClr val="tx1"/>
                </a:solidFill>
              </a:defRPr>
            </a:lvl3pPr>
            <a:lvl4pPr>
              <a:defRPr sz="1050">
                <a:solidFill>
                  <a:schemeClr val="tx1"/>
                </a:solidFill>
              </a:defRPr>
            </a:lvl4pPr>
            <a:lvl5pPr>
              <a:defRPr sz="105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D2262FEC-F99E-47D1-9B40-F82335657014}"/>
              </a:ext>
            </a:extLst>
          </p:cNvPr>
          <p:cNvSpPr>
            <a:spLocks noGrp="1"/>
          </p:cNvSpPr>
          <p:nvPr>
            <p:ph sz="half" idx="2"/>
          </p:nvPr>
        </p:nvSpPr>
        <p:spPr>
          <a:xfrm>
            <a:off x="4743450" y="1619251"/>
            <a:ext cx="3943350" cy="2876550"/>
          </a:xfrm>
        </p:spPr>
        <p:txBody>
          <a:bodyPr/>
          <a:lstStyle>
            <a:lvl1pPr>
              <a:defRPr sz="1400">
                <a:solidFill>
                  <a:schemeClr val="tx1"/>
                </a:solidFill>
              </a:defRPr>
            </a:lvl1pPr>
            <a:lvl2pPr>
              <a:defRPr sz="1200">
                <a:solidFill>
                  <a:schemeClr val="tx1"/>
                </a:solidFill>
              </a:defRPr>
            </a:lvl2pPr>
            <a:lvl3pPr>
              <a:defRPr sz="1050">
                <a:solidFill>
                  <a:schemeClr val="tx1"/>
                </a:solidFill>
              </a:defRPr>
            </a:lvl3pPr>
            <a:lvl4pPr>
              <a:defRPr sz="1050">
                <a:solidFill>
                  <a:schemeClr val="tx1"/>
                </a:solidFill>
              </a:defRPr>
            </a:lvl4pPr>
            <a:lvl5pPr>
              <a:defRPr sz="105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45334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nalyst ratings slide_2">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9486" y="1027103"/>
            <a:ext cx="8227314" cy="479822"/>
          </a:xfrm>
        </p:spPr>
        <p:txBody>
          <a:bodyPr anchor="t" anchorCtr="0">
            <a:noAutofit/>
          </a:bodyPr>
          <a:lstStyle>
            <a:lvl1pPr marL="0" indent="0">
              <a:buNone/>
              <a:defRPr sz="1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1" name="Title 1"/>
          <p:cNvSpPr>
            <a:spLocks noGrp="1"/>
          </p:cNvSpPr>
          <p:nvPr>
            <p:ph type="title"/>
          </p:nvPr>
        </p:nvSpPr>
        <p:spPr>
          <a:xfrm>
            <a:off x="457200" y="285750"/>
            <a:ext cx="8229600" cy="685800"/>
          </a:xfrm>
        </p:spPr>
        <p:txBody>
          <a:bodyPr>
            <a:normAutofit/>
          </a:bodyPr>
          <a:lstStyle>
            <a:lvl1pPr>
              <a:defRPr sz="2800" b="1">
                <a:solidFill>
                  <a:schemeClr val="accent1"/>
                </a:solidFill>
              </a:defRPr>
            </a:lvl1pPr>
          </a:lstStyle>
          <a:p>
            <a:r>
              <a:rPr lang="en-US"/>
              <a:t>Click to edit Master title style</a:t>
            </a:r>
            <a:endParaRPr lang="en-US" dirty="0"/>
          </a:p>
        </p:txBody>
      </p:sp>
      <p:sp>
        <p:nvSpPr>
          <p:cNvPr id="5" name="Content Placeholder 3">
            <a:extLst>
              <a:ext uri="{FF2B5EF4-FFF2-40B4-BE49-F238E27FC236}">
                <a16:creationId xmlns:a16="http://schemas.microsoft.com/office/drawing/2014/main" id="{D2F4F110-3394-491E-B243-9B090463E8AF}"/>
              </a:ext>
            </a:extLst>
          </p:cNvPr>
          <p:cNvSpPr>
            <a:spLocks noGrp="1"/>
          </p:cNvSpPr>
          <p:nvPr>
            <p:ph sz="quarter" idx="11" hasCustomPrompt="1"/>
          </p:nvPr>
        </p:nvSpPr>
        <p:spPr>
          <a:xfrm>
            <a:off x="457200" y="1695450"/>
            <a:ext cx="8229600" cy="2800350"/>
          </a:xfrm>
          <a:noFill/>
        </p:spPr>
        <p:txBody>
          <a:bodyPr/>
          <a:lstStyle>
            <a:lvl1pPr marL="0" indent="0">
              <a:buNone/>
              <a:defRPr lang="en-US" sz="1100">
                <a:solidFill>
                  <a:schemeClr val="accent1"/>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6522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76CB2A42-BFAB-4D2F-BCCD-5492D3042B65}"/>
              </a:ext>
            </a:extLst>
          </p:cNvPr>
          <p:cNvSpPr>
            <a:spLocks noGrp="1"/>
          </p:cNvSpPr>
          <p:nvPr>
            <p:ph type="title"/>
          </p:nvPr>
        </p:nvSpPr>
        <p:spPr>
          <a:xfrm>
            <a:off x="457200" y="285750"/>
            <a:ext cx="8229600" cy="686436"/>
          </a:xfrm>
          <a:prstGeom prst="rect">
            <a:avLst/>
          </a:prstGeom>
        </p:spPr>
        <p:txBody>
          <a:bodyPr vert="horz" lIns="0" tIns="0" rIns="0" bIns="0" rtlCol="0" anchor="t" anchorCtr="0">
            <a:noAutofit/>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5750"/>
            <a:ext cx="8229600" cy="6858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457200" y="1017064"/>
            <a:ext cx="8229600" cy="3478735"/>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9" name="TextBox 38">
            <a:extLst>
              <a:ext uri="{FF2B5EF4-FFF2-40B4-BE49-F238E27FC236}">
                <a16:creationId xmlns:a16="http://schemas.microsoft.com/office/drawing/2014/main" id="{449E44BD-DFA3-4832-855A-A19E0CD1166C}"/>
              </a:ext>
            </a:extLst>
          </p:cNvPr>
          <p:cNvSpPr txBox="1"/>
          <p:nvPr userDrawn="1"/>
        </p:nvSpPr>
        <p:spPr bwMode="black">
          <a:xfrm>
            <a:off x="7840980" y="4629150"/>
            <a:ext cx="845820" cy="157343"/>
          </a:xfrm>
          <a:prstGeom prst="rect">
            <a:avLst/>
          </a:prstGeom>
          <a:noFill/>
        </p:spPr>
        <p:txBody>
          <a:bodyPr wrap="square" lIns="0" tIns="0" rIns="0" bIns="0" rtlCol="0" anchor="ctr" anchorCtr="0">
            <a:noAutofit/>
          </a:bodyPr>
          <a:lstStyle/>
          <a:p>
            <a:pPr algn="r"/>
            <a:fld id="{E1628AAE-5A61-43EB-BBD4-97DB23400D9C}" type="slidenum">
              <a:rPr lang="en-US" sz="800" smtClean="0">
                <a:solidFill>
                  <a:schemeClr val="tx1">
                    <a:lumMod val="25000"/>
                    <a:lumOff val="75000"/>
                  </a:schemeClr>
                </a:solidFill>
              </a:rPr>
              <a:t>‹#›</a:t>
            </a:fld>
            <a:endParaRPr lang="en-US" sz="800" dirty="0">
              <a:solidFill>
                <a:schemeClr val="tx1">
                  <a:lumMod val="25000"/>
                  <a:lumOff val="75000"/>
                </a:schemeClr>
              </a:solidFill>
            </a:endParaRPr>
          </a:p>
        </p:txBody>
      </p:sp>
      <p:sp>
        <p:nvSpPr>
          <p:cNvPr id="40" name="TextBox 39">
            <a:extLst>
              <a:ext uri="{FF2B5EF4-FFF2-40B4-BE49-F238E27FC236}">
                <a16:creationId xmlns:a16="http://schemas.microsoft.com/office/drawing/2014/main" id="{7C80C1B4-5240-4CD4-B73C-0BF5A7FB6010}"/>
              </a:ext>
            </a:extLst>
          </p:cNvPr>
          <p:cNvSpPr txBox="1"/>
          <p:nvPr userDrawn="1"/>
        </p:nvSpPr>
        <p:spPr bwMode="black">
          <a:xfrm>
            <a:off x="4639961" y="4629150"/>
            <a:ext cx="3644419" cy="157343"/>
          </a:xfrm>
          <a:prstGeom prst="rect">
            <a:avLst/>
          </a:prstGeom>
          <a:noFill/>
        </p:spPr>
        <p:txBody>
          <a:bodyPr wrap="square" lIns="0" tIns="0" rIns="0" bIns="0" rtlCol="0" anchor="ctr" anchorCtr="0">
            <a:noAutofit/>
          </a:bodyPr>
          <a:lstStyle/>
          <a:p>
            <a:pPr algn="r"/>
            <a:r>
              <a:rPr lang="en-US" sz="800" dirty="0">
                <a:solidFill>
                  <a:schemeClr val="tx1">
                    <a:lumMod val="25000"/>
                    <a:lumOff val="75000"/>
                  </a:schemeClr>
                </a:solidFill>
              </a:rPr>
              <a:t>© 2021 Amazon Web Services, Inc. or its affiliates. All rights reserved   </a:t>
            </a:r>
            <a:r>
              <a:rPr lang="en-US" sz="800" b="1" dirty="0">
                <a:solidFill>
                  <a:schemeClr val="accent1"/>
                </a:solidFill>
              </a:rPr>
              <a:t>|</a:t>
            </a:r>
          </a:p>
        </p:txBody>
      </p:sp>
      <p:pic>
        <p:nvPicPr>
          <p:cNvPr id="8" name="Picture 7"/>
          <p:cNvPicPr>
            <a:picLocks noChangeAspect="1"/>
          </p:cNvPicPr>
          <p:nvPr userDrawn="1"/>
        </p:nvPicPr>
        <p:blipFill>
          <a:blip r:embed="rId66">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14311777"/>
      </p:ext>
    </p:extLst>
  </p:cSld>
  <p:clrMap bg1="dk1" tx1="lt1" bg2="dk2" tx2="lt2" accent1="accent1" accent2="accent2" accent3="accent3" accent4="accent4" accent5="accent5" accent6="accent6" hlink="hlink" folHlink="folHlink"/>
  <p:sldLayoutIdLst>
    <p:sldLayoutId id="2147483709" r:id="rId1"/>
    <p:sldLayoutId id="2147483711" r:id="rId2"/>
    <p:sldLayoutId id="2147483676" r:id="rId3"/>
    <p:sldLayoutId id="2147483827" r:id="rId4"/>
    <p:sldLayoutId id="2147483693" r:id="rId5"/>
    <p:sldLayoutId id="2147483713" r:id="rId6"/>
    <p:sldLayoutId id="2147483813" r:id="rId7"/>
    <p:sldLayoutId id="2147483814" r:id="rId8"/>
    <p:sldLayoutId id="2147483680" r:id="rId9"/>
    <p:sldLayoutId id="2147483829" r:id="rId10"/>
    <p:sldLayoutId id="2147483866" r:id="rId11"/>
    <p:sldLayoutId id="2147483858" r:id="rId12"/>
    <p:sldLayoutId id="2147483834" r:id="rId13"/>
    <p:sldLayoutId id="2147483859" r:id="rId14"/>
    <p:sldLayoutId id="2147483826" r:id="rId15"/>
    <p:sldLayoutId id="2147483819" r:id="rId16"/>
    <p:sldLayoutId id="2147483818" r:id="rId17"/>
    <p:sldLayoutId id="2147483820" r:id="rId18"/>
    <p:sldLayoutId id="2147483821" r:id="rId19"/>
    <p:sldLayoutId id="2147483815" r:id="rId20"/>
    <p:sldLayoutId id="2147483816" r:id="rId21"/>
    <p:sldLayoutId id="2147483817" r:id="rId22"/>
    <p:sldLayoutId id="2147483808" r:id="rId23"/>
    <p:sldLayoutId id="2147483810" r:id="rId24"/>
    <p:sldLayoutId id="2147483809" r:id="rId25"/>
    <p:sldLayoutId id="2147483811" r:id="rId26"/>
    <p:sldLayoutId id="2147483842" r:id="rId27"/>
    <p:sldLayoutId id="2147483824" r:id="rId28"/>
    <p:sldLayoutId id="2147483822" r:id="rId29"/>
    <p:sldLayoutId id="2147483823" r:id="rId30"/>
    <p:sldLayoutId id="2147483825" r:id="rId31"/>
    <p:sldLayoutId id="2147483833" r:id="rId32"/>
    <p:sldLayoutId id="2147483832" r:id="rId33"/>
    <p:sldLayoutId id="2147483830" r:id="rId34"/>
    <p:sldLayoutId id="2147483831" r:id="rId35"/>
    <p:sldLayoutId id="2147483806" r:id="rId36"/>
    <p:sldLayoutId id="2147483807" r:id="rId37"/>
    <p:sldLayoutId id="2147483837" r:id="rId38"/>
    <p:sldLayoutId id="2147483836" r:id="rId39"/>
    <p:sldLayoutId id="2147483835" r:id="rId40"/>
    <p:sldLayoutId id="2147483828" r:id="rId41"/>
    <p:sldLayoutId id="2147483812" r:id="rId42"/>
    <p:sldLayoutId id="2147483681" r:id="rId43"/>
    <p:sldLayoutId id="2147483841" r:id="rId44"/>
    <p:sldLayoutId id="2147483849" r:id="rId45"/>
    <p:sldLayoutId id="2147483839" r:id="rId46"/>
    <p:sldLayoutId id="2147483840" r:id="rId47"/>
    <p:sldLayoutId id="2147483843" r:id="rId48"/>
    <p:sldLayoutId id="2147483844" r:id="rId49"/>
    <p:sldLayoutId id="2147483845" r:id="rId50"/>
    <p:sldLayoutId id="2147483846" r:id="rId51"/>
    <p:sldLayoutId id="2147483838" r:id="rId52"/>
    <p:sldLayoutId id="2147483682" r:id="rId53"/>
    <p:sldLayoutId id="2147483847" r:id="rId54"/>
    <p:sldLayoutId id="2147483848" r:id="rId55"/>
    <p:sldLayoutId id="2147483687" r:id="rId56"/>
    <p:sldLayoutId id="2147483850" r:id="rId57"/>
    <p:sldLayoutId id="2147483856" r:id="rId58"/>
    <p:sldLayoutId id="2147483860" r:id="rId59"/>
    <p:sldLayoutId id="2147483857" r:id="rId60"/>
    <p:sldLayoutId id="2147483861" r:id="rId61"/>
    <p:sldLayoutId id="2147483862" r:id="rId62"/>
    <p:sldLayoutId id="2147483863" r:id="rId63"/>
    <p:sldLayoutId id="2147483864" r:id="rId6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p:titleStyle>
    <p:body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F26B43"/>
          </p15:clr>
        </p15:guide>
        <p15:guide id="2" orient="horz" pos="2916">
          <p15:clr>
            <a:srgbClr val="F26B43"/>
          </p15:clr>
        </p15:guide>
        <p15:guide id="3" pos="5472">
          <p15:clr>
            <a:srgbClr val="F26B43"/>
          </p15:clr>
        </p15:guide>
        <p15:guide id="4" orient="horz" pos="180">
          <p15:clr>
            <a:srgbClr val="F26B43"/>
          </p15:clr>
        </p15:guide>
        <p15:guide id="5" orient="horz" pos="2832">
          <p15:clr>
            <a:srgbClr val="F26B43"/>
          </p15:clr>
        </p15:guide>
        <p15:guide id="6" orient="horz" pos="3060">
          <p15:clr>
            <a:srgbClr val="F26B43"/>
          </p15:clr>
        </p15:guide>
        <p15:guide id="7" orient="horz" pos="612">
          <p15:clr>
            <a:srgbClr val="F26B43"/>
          </p15:clr>
        </p15:guide>
        <p15:guide id="8" orient="horz" pos="6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hyperlink" Target="https://aws.amazon.com/product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hyperlink" Target="https://aws.amazon.com/product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ws.amazon.com/products" TargetMode="External"/><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53.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6.jpg"/><Relationship Id="rId7" Type="http://schemas.openxmlformats.org/officeDocument/2006/relationships/image" Target="../media/image40.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53.xml"/><Relationship Id="rId6" Type="http://schemas.openxmlformats.org/officeDocument/2006/relationships/image" Target="../media/image39.jpeg"/><Relationship Id="rId11" Type="http://schemas.openxmlformats.org/officeDocument/2006/relationships/image" Target="../media/image42.png"/><Relationship Id="rId5" Type="http://schemas.openxmlformats.org/officeDocument/2006/relationships/image" Target="../media/image38.jpeg"/><Relationship Id="rId10" Type="http://schemas.microsoft.com/office/2007/relationships/hdphoto" Target="../media/hdphoto2.wdp"/><Relationship Id="rId4" Type="http://schemas.openxmlformats.org/officeDocument/2006/relationships/image" Target="../media/image37.jpe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7.jpg"/><Relationship Id="rId5" Type="http://schemas.openxmlformats.org/officeDocument/2006/relationships/image" Target="../media/image46.png"/><Relationship Id="rId4" Type="http://schemas.openxmlformats.org/officeDocument/2006/relationships/image" Target="../media/image45.tiff"/></Relationships>
</file>

<file path=ppt/slides/_rels/slide1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57.svg"/><Relationship Id="rId2" Type="http://schemas.openxmlformats.org/officeDocument/2006/relationships/notesSlide" Target="../notesSlides/notesSlide12.xml"/><Relationship Id="rId16" Type="http://schemas.openxmlformats.org/officeDocument/2006/relationships/image" Target="../media/image61.png"/><Relationship Id="rId1" Type="http://schemas.openxmlformats.org/officeDocument/2006/relationships/slideLayout" Target="../slideLayouts/slideLayout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svg"/><Relationship Id="rId9" Type="http://schemas.openxmlformats.org/officeDocument/2006/relationships/image" Target="../media/image54.svg"/><Relationship Id="rId1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6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52.xml"/><Relationship Id="rId4" Type="http://schemas.openxmlformats.org/officeDocument/2006/relationships/hyperlink" Target="https://aws.amazon.com/sagemake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5.svg"/><Relationship Id="rId4" Type="http://schemas.openxmlformats.org/officeDocument/2006/relationships/image" Target="../media/image70.svg"/><Relationship Id="rId9"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52.xml"/><Relationship Id="rId4" Type="http://schemas.openxmlformats.org/officeDocument/2006/relationships/hyperlink" Target="https://www.gartner.com/document/3987684?ref=sendres_email&amp;refval=77192918"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79.svg"/><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83.jpeg"/><Relationship Id="rId11" Type="http://schemas.openxmlformats.org/officeDocument/2006/relationships/image" Target="../media/image88.jpeg"/><Relationship Id="rId5" Type="http://schemas.openxmlformats.org/officeDocument/2006/relationships/image" Target="../media/image82.jpeg"/><Relationship Id="rId10" Type="http://schemas.openxmlformats.org/officeDocument/2006/relationships/image" Target="../media/image87.jpeg"/><Relationship Id="rId4" Type="http://schemas.openxmlformats.org/officeDocument/2006/relationships/image" Target="../media/image81.jpeg"/><Relationship Id="rId9" Type="http://schemas.openxmlformats.org/officeDocument/2006/relationships/image" Target="../media/image86.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4.png"/><Relationship Id="rId3" Type="http://schemas.openxmlformats.org/officeDocument/2006/relationships/image" Target="../media/image93.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98.png"/><Relationship Id="rId11" Type="http://schemas.openxmlformats.org/officeDocument/2006/relationships/image" Target="../media/image102.png"/><Relationship Id="rId5" Type="http://schemas.openxmlformats.org/officeDocument/2006/relationships/image" Target="../media/image97.png"/><Relationship Id="rId15" Type="http://schemas.openxmlformats.org/officeDocument/2006/relationships/image" Target="../media/image106.svg"/><Relationship Id="rId10"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101.png"/><Relationship Id="rId14" Type="http://schemas.openxmlformats.org/officeDocument/2006/relationships/image" Target="../media/image105.png"/></Relationships>
</file>

<file path=ppt/slides/_rels/slide43.xml.rels><?xml version="1.0" encoding="UTF-8" standalone="yes"?>
<Relationships xmlns="http://schemas.openxmlformats.org/package/2006/relationships"><Relationship Id="rId8" Type="http://schemas.openxmlformats.org/officeDocument/2006/relationships/image" Target="../media/image112.jpg"/><Relationship Id="rId3" Type="http://schemas.openxmlformats.org/officeDocument/2006/relationships/image" Target="../media/image108.jpg"/><Relationship Id="rId7" Type="http://schemas.openxmlformats.org/officeDocument/2006/relationships/image" Target="../media/image111.jpg"/><Relationship Id="rId2" Type="http://schemas.openxmlformats.org/officeDocument/2006/relationships/image" Target="../media/image107.jpg"/><Relationship Id="rId1" Type="http://schemas.openxmlformats.org/officeDocument/2006/relationships/slideLayout" Target="../slideLayouts/slideLayout62.xml"/><Relationship Id="rId6" Type="http://schemas.openxmlformats.org/officeDocument/2006/relationships/image" Target="../media/image110.jpg"/><Relationship Id="rId5" Type="http://schemas.openxmlformats.org/officeDocument/2006/relationships/image" Target="../media/image92.png"/><Relationship Id="rId10" Type="http://schemas.openxmlformats.org/officeDocument/2006/relationships/image" Target="../media/image114.jpg"/><Relationship Id="rId4" Type="http://schemas.openxmlformats.org/officeDocument/2006/relationships/image" Target="../media/image109.jpg"/><Relationship Id="rId9" Type="http://schemas.openxmlformats.org/officeDocument/2006/relationships/image" Target="../media/image113.jpg"/></Relationships>
</file>

<file path=ppt/slides/_rels/slide44.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6.xml"/><Relationship Id="rId1" Type="http://schemas.openxmlformats.org/officeDocument/2006/relationships/slideLayout" Target="../slideLayouts/slideLayout61.xml"/><Relationship Id="rId5" Type="http://schemas.microsoft.com/office/2007/relationships/hdphoto" Target="../media/hdphoto5.wdp"/><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38.xml"/><Relationship Id="rId1" Type="http://schemas.openxmlformats.org/officeDocument/2006/relationships/slideLayout" Target="../slideLayouts/slideLayout63.xml"/><Relationship Id="rId4" Type="http://schemas.openxmlformats.org/officeDocument/2006/relationships/image" Target="../media/image119.jpeg"/></Relationships>
</file>

<file path=ppt/slides/_rels/slide4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9.xml"/><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40.xml"/><Relationship Id="rId1" Type="http://schemas.openxmlformats.org/officeDocument/2006/relationships/slideLayout" Target="../slideLayouts/slideLayout6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jpeg"/></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63.xml"/><Relationship Id="rId4" Type="http://schemas.openxmlformats.org/officeDocument/2006/relationships/image" Target="../media/image126.tiff"/></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64.xml"/><Relationship Id="rId6" Type="http://schemas.openxmlformats.org/officeDocument/2006/relationships/image" Target="../media/image19.png"/><Relationship Id="rId11" Type="http://schemas.openxmlformats.org/officeDocument/2006/relationships/image" Target="../media/image12.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50.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42.xml"/><Relationship Id="rId1" Type="http://schemas.openxmlformats.org/officeDocument/2006/relationships/slideLayout" Target="../slideLayouts/slideLayout63.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png"/></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3.xml"/><Relationship Id="rId1" Type="http://schemas.openxmlformats.org/officeDocument/2006/relationships/slideLayout" Target="../slideLayouts/slideLayout63.xml"/><Relationship Id="rId4" Type="http://schemas.openxmlformats.org/officeDocument/2006/relationships/image" Target="../media/image134.jpg"/></Relationships>
</file>

<file path=ppt/slides/_rels/slide52.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image" Target="../media/image128.png"/><Relationship Id="rId7" Type="http://schemas.openxmlformats.org/officeDocument/2006/relationships/image" Target="../media/image136.png"/><Relationship Id="rId2" Type="http://schemas.openxmlformats.org/officeDocument/2006/relationships/notesSlide" Target="../notesSlides/notesSlide44.xml"/><Relationship Id="rId1" Type="http://schemas.openxmlformats.org/officeDocument/2006/relationships/slideLayout" Target="../slideLayouts/slideLayout63.xml"/><Relationship Id="rId6" Type="http://schemas.openxmlformats.org/officeDocument/2006/relationships/image" Target="../media/image135.png"/><Relationship Id="rId5" Type="http://schemas.openxmlformats.org/officeDocument/2006/relationships/image" Target="../media/image130.svg"/><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3" Type="http://schemas.openxmlformats.org/officeDocument/2006/relationships/image" Target="../media/image138.tiff"/><Relationship Id="rId2" Type="http://schemas.openxmlformats.org/officeDocument/2006/relationships/notesSlide" Target="../notesSlides/notesSlide45.xml"/><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6.xml"/><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4.xml"/></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hyperlink" Target="https://aws.amazon.com/product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2.xml"/><Relationship Id="rId1" Type="http://schemas.openxmlformats.org/officeDocument/2006/relationships/slideLayout" Target="../slideLayouts/slideLayout52.xml"/><Relationship Id="rId4" Type="http://schemas.openxmlformats.org/officeDocument/2006/relationships/image" Target="../media/image155.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hyperlink" Target="http://console.aws.amazon.com/comprehend" TargetMode="Externa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svg"/><Relationship Id="rId18" Type="http://schemas.openxmlformats.org/officeDocument/2006/relationships/image" Target="../media/image129.png"/><Relationship Id="rId3" Type="http://schemas.openxmlformats.org/officeDocument/2006/relationships/slideLayout" Target="../slideLayouts/slideLayout3.xml"/><Relationship Id="rId21" Type="http://schemas.openxmlformats.org/officeDocument/2006/relationships/image" Target="../media/image170.sv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svg"/><Relationship Id="rId25" Type="http://schemas.openxmlformats.org/officeDocument/2006/relationships/image" Target="../media/image174.svg"/><Relationship Id="rId2" Type="http://schemas.openxmlformats.org/officeDocument/2006/relationships/video" Target="../media/media1.mov"/><Relationship Id="rId16" Type="http://schemas.openxmlformats.org/officeDocument/2006/relationships/image" Target="../media/image167.png"/><Relationship Id="rId20" Type="http://schemas.openxmlformats.org/officeDocument/2006/relationships/image" Target="../media/image169.png"/><Relationship Id="rId1" Type="http://schemas.microsoft.com/office/2007/relationships/media" Target="../media/media1.mov"/><Relationship Id="rId6" Type="http://schemas.openxmlformats.org/officeDocument/2006/relationships/image" Target="../media/image127.png"/><Relationship Id="rId11" Type="http://schemas.openxmlformats.org/officeDocument/2006/relationships/image" Target="../media/image162.svg"/><Relationship Id="rId24" Type="http://schemas.openxmlformats.org/officeDocument/2006/relationships/image" Target="../media/image173.png"/><Relationship Id="rId5" Type="http://schemas.openxmlformats.org/officeDocument/2006/relationships/image" Target="../media/image157.png"/><Relationship Id="rId15" Type="http://schemas.openxmlformats.org/officeDocument/2006/relationships/image" Target="../media/image166.svg"/><Relationship Id="rId23" Type="http://schemas.openxmlformats.org/officeDocument/2006/relationships/image" Target="../media/image172.svg"/><Relationship Id="rId10" Type="http://schemas.openxmlformats.org/officeDocument/2006/relationships/image" Target="../media/image161.png"/><Relationship Id="rId19" Type="http://schemas.openxmlformats.org/officeDocument/2006/relationships/image" Target="../media/image130.svg"/><Relationship Id="rId4" Type="http://schemas.openxmlformats.org/officeDocument/2006/relationships/image" Target="../media/image156.png"/><Relationship Id="rId9" Type="http://schemas.openxmlformats.org/officeDocument/2006/relationships/image" Target="../media/image160.svg"/><Relationship Id="rId14" Type="http://schemas.openxmlformats.org/officeDocument/2006/relationships/image" Target="../media/image165.png"/><Relationship Id="rId22" Type="http://schemas.openxmlformats.org/officeDocument/2006/relationships/image" Target="../media/image17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8.xml.rels><?xml version="1.0" encoding="UTF-8" standalone="yes"?>
<Relationships xmlns="http://schemas.openxmlformats.org/package/2006/relationships"><Relationship Id="rId3" Type="http://schemas.openxmlformats.org/officeDocument/2006/relationships/hyperlink" Target="https://aws.amazon.com/products" TargetMode="External"/><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7.xml"/><Relationship Id="rId1" Type="http://schemas.openxmlformats.org/officeDocument/2006/relationships/slideLayout" Target="../slideLayouts/slideLayout5.xml"/><Relationship Id="rId5" Type="http://schemas.openxmlformats.org/officeDocument/2006/relationships/image" Target="../media/image180.jpeg"/><Relationship Id="rId4" Type="http://schemas.microsoft.com/office/2007/relationships/hdphoto" Target="../media/hdphoto7.wdp"/></Relationships>
</file>

<file path=ppt/slides/_rels/slide81.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8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s://aws.amazon.com/produc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4C4DFC-FF35-4195-A88C-E54E5081938A}"/>
              </a:ext>
            </a:extLst>
          </p:cNvPr>
          <p:cNvSpPr>
            <a:spLocks noGrp="1"/>
          </p:cNvSpPr>
          <p:nvPr>
            <p:ph type="body" sz="quarter" idx="13"/>
          </p:nvPr>
        </p:nvSpPr>
        <p:spPr/>
        <p:txBody>
          <a:bodyPr/>
          <a:lstStyle/>
          <a:p>
            <a:r>
              <a:rPr lang="en-US" dirty="0"/>
              <a:t>University of Oxford, 10.07.2021</a:t>
            </a:r>
          </a:p>
        </p:txBody>
      </p:sp>
      <p:sp>
        <p:nvSpPr>
          <p:cNvPr id="3" name="Text Placeholder 2">
            <a:extLst>
              <a:ext uri="{FF2B5EF4-FFF2-40B4-BE49-F238E27FC236}">
                <a16:creationId xmlns:a16="http://schemas.microsoft.com/office/drawing/2014/main" id="{A66B13E8-CF81-413C-93CF-FD2ACA7C19A1}"/>
              </a:ext>
            </a:extLst>
          </p:cNvPr>
          <p:cNvSpPr>
            <a:spLocks noGrp="1"/>
          </p:cNvSpPr>
          <p:nvPr>
            <p:ph type="body" sz="quarter" idx="14"/>
          </p:nvPr>
        </p:nvSpPr>
        <p:spPr>
          <a:xfrm>
            <a:off x="466957" y="3405250"/>
            <a:ext cx="6041581" cy="593994"/>
          </a:xfrm>
        </p:spPr>
        <p:txBody>
          <a:bodyPr>
            <a:normAutofit fontScale="92500" lnSpcReduction="10000"/>
          </a:bodyPr>
          <a:lstStyle/>
          <a:p>
            <a:r>
              <a:rPr lang="en-US" dirty="0"/>
              <a:t>Mustafa Aldemir</a:t>
            </a:r>
            <a:br>
              <a:rPr lang="en-US" dirty="0"/>
            </a:br>
            <a:r>
              <a:rPr lang="en-US" dirty="0"/>
              <a:t>Senior Prototyping Architect</a:t>
            </a:r>
            <a:br>
              <a:rPr lang="en-US" dirty="0"/>
            </a:br>
            <a:r>
              <a:rPr lang="en-US" dirty="0" err="1"/>
              <a:t>aldemim@amazon.lu</a:t>
            </a:r>
            <a:endParaRPr lang="en-US" dirty="0"/>
          </a:p>
          <a:p>
            <a:endParaRPr lang="en-US" dirty="0"/>
          </a:p>
        </p:txBody>
      </p:sp>
      <p:sp>
        <p:nvSpPr>
          <p:cNvPr id="4" name="Text Placeholder 3">
            <a:extLst>
              <a:ext uri="{FF2B5EF4-FFF2-40B4-BE49-F238E27FC236}">
                <a16:creationId xmlns:a16="http://schemas.microsoft.com/office/drawing/2014/main" id="{F6E3C98D-4D21-4199-8A33-3690080B42A1}"/>
              </a:ext>
            </a:extLst>
          </p:cNvPr>
          <p:cNvSpPr>
            <a:spLocks noGrp="1"/>
          </p:cNvSpPr>
          <p:nvPr>
            <p:ph type="body" sz="quarter" idx="12"/>
          </p:nvPr>
        </p:nvSpPr>
        <p:spPr/>
        <p:txBody>
          <a:bodyPr/>
          <a:lstStyle/>
          <a:p>
            <a:r>
              <a:rPr lang="en-US" dirty="0"/>
              <a:t>Introduction to Machine</a:t>
            </a:r>
            <a:br>
              <a:rPr lang="en-US" dirty="0"/>
            </a:br>
            <a:r>
              <a:rPr lang="en-US" dirty="0"/>
              <a:t>Learning at AWS</a:t>
            </a:r>
          </a:p>
        </p:txBody>
      </p:sp>
    </p:spTree>
    <p:extLst>
      <p:ext uri="{BB962C8B-B14F-4D97-AF65-F5344CB8AC3E}">
        <p14:creationId xmlns:p14="http://schemas.microsoft.com/office/powerpoint/2010/main" val="41925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953E6-3914-0741-874D-FE8DB712381F}"/>
              </a:ext>
            </a:extLst>
          </p:cNvPr>
          <p:cNvSpPr>
            <a:spLocks noGrp="1"/>
          </p:cNvSpPr>
          <p:nvPr>
            <p:ph type="title"/>
          </p:nvPr>
        </p:nvSpPr>
        <p:spPr/>
        <p:txBody>
          <a:bodyPr/>
          <a:lstStyle/>
          <a:p>
            <a:r>
              <a:rPr lang="en-LU" dirty="0"/>
              <a:t>Analytics</a:t>
            </a:r>
          </a:p>
        </p:txBody>
      </p:sp>
      <p:pic>
        <p:nvPicPr>
          <p:cNvPr id="7" name="Picture Placeholder 6">
            <a:extLst>
              <a:ext uri="{FF2B5EF4-FFF2-40B4-BE49-F238E27FC236}">
                <a16:creationId xmlns:a16="http://schemas.microsoft.com/office/drawing/2014/main" id="{DD29C1A6-27FF-BE42-B684-2E2DDE73FA35}"/>
              </a:ext>
            </a:extLst>
          </p:cNvPr>
          <p:cNvPicPr>
            <a:picLocks noGrp="1" noChangeAspect="1"/>
          </p:cNvPicPr>
          <p:nvPr>
            <p:ph type="pic" sz="quarter" idx="10"/>
          </p:nvPr>
        </p:nvPicPr>
        <p:blipFill>
          <a:blip r:embed="rId3"/>
          <a:srcRect l="147" r="147"/>
          <a:stretch>
            <a:fillRect/>
          </a:stretch>
        </p:blipFill>
        <p:spPr/>
      </p:pic>
      <p:sp>
        <p:nvSpPr>
          <p:cNvPr id="4" name="Text Placeholder 3">
            <a:extLst>
              <a:ext uri="{FF2B5EF4-FFF2-40B4-BE49-F238E27FC236}">
                <a16:creationId xmlns:a16="http://schemas.microsoft.com/office/drawing/2014/main" id="{46E4665F-30EB-F84B-BB34-BF711498E282}"/>
              </a:ext>
            </a:extLst>
          </p:cNvPr>
          <p:cNvSpPr>
            <a:spLocks noGrp="1"/>
          </p:cNvSpPr>
          <p:nvPr>
            <p:ph type="body" sz="quarter" idx="11"/>
          </p:nvPr>
        </p:nvSpPr>
        <p:spPr/>
        <p:txBody>
          <a:bodyPr/>
          <a:lstStyle/>
          <a:p>
            <a:r>
              <a:rPr lang="en-GB" dirty="0"/>
              <a:t>Fastest way to get answers</a:t>
            </a:r>
            <a:br>
              <a:rPr lang="en-GB" dirty="0"/>
            </a:br>
            <a:r>
              <a:rPr lang="en-GB" dirty="0"/>
              <a:t>from all your data to all your users</a:t>
            </a:r>
          </a:p>
        </p:txBody>
      </p:sp>
      <p:graphicFrame>
        <p:nvGraphicFramePr>
          <p:cNvPr id="8" name="Table 8">
            <a:extLst>
              <a:ext uri="{FF2B5EF4-FFF2-40B4-BE49-F238E27FC236}">
                <a16:creationId xmlns:a16="http://schemas.microsoft.com/office/drawing/2014/main" id="{EAEA6D68-24CB-E64A-B484-E7FA015D1DEF}"/>
              </a:ext>
            </a:extLst>
          </p:cNvPr>
          <p:cNvGraphicFramePr>
            <a:graphicFrameLocks noGrp="1"/>
          </p:cNvGraphicFramePr>
          <p:nvPr>
            <p:ph type="tbl" sz="quarter" idx="12"/>
            <p:extLst>
              <p:ext uri="{D42A27DB-BD31-4B8C-83A1-F6EECF244321}">
                <p14:modId xmlns:p14="http://schemas.microsoft.com/office/powerpoint/2010/main" val="982350595"/>
              </p:ext>
            </p:extLst>
          </p:nvPr>
        </p:nvGraphicFramePr>
        <p:xfrm>
          <a:off x="457200" y="1846263"/>
          <a:ext cx="8229600" cy="149352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3003484387"/>
                    </a:ext>
                  </a:extLst>
                </a:gridCol>
                <a:gridCol w="2743200">
                  <a:extLst>
                    <a:ext uri="{9D8B030D-6E8A-4147-A177-3AD203B41FA5}">
                      <a16:colId xmlns:a16="http://schemas.microsoft.com/office/drawing/2014/main" val="3887919272"/>
                    </a:ext>
                  </a:extLst>
                </a:gridCol>
                <a:gridCol w="2743200">
                  <a:extLst>
                    <a:ext uri="{9D8B030D-6E8A-4147-A177-3AD203B41FA5}">
                      <a16:colId xmlns:a16="http://schemas.microsoft.com/office/drawing/2014/main" val="971440186"/>
                    </a:ext>
                  </a:extLst>
                </a:gridCol>
              </a:tblGrid>
              <a:tr h="370840">
                <a:tc>
                  <a:txBody>
                    <a:bodyPr/>
                    <a:lstStyle/>
                    <a:p>
                      <a:pPr algn="ctr"/>
                      <a:r>
                        <a:rPr lang="en-GB" sz="1000" dirty="0"/>
                        <a:t>Amazon Athena</a:t>
                      </a:r>
                    </a:p>
                    <a:p>
                      <a:pPr algn="ctr"/>
                      <a:r>
                        <a:rPr lang="en-GB" sz="1000" dirty="0"/>
                        <a:t>Query Data in S3 using SQL</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Elasticsearch Service</a:t>
                      </a:r>
                    </a:p>
                    <a:p>
                      <a:pPr algn="ctr"/>
                      <a:r>
                        <a:rPr lang="en-GB" sz="1000" dirty="0"/>
                        <a:t>Run and Scale Elasticsearch Clusters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EMR</a:t>
                      </a:r>
                    </a:p>
                    <a:p>
                      <a:pPr algn="ctr"/>
                      <a:r>
                        <a:rPr lang="en-GB" sz="1000" dirty="0"/>
                        <a:t>Hosted Hadoop Framework</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7170970"/>
                  </a:ext>
                </a:extLst>
              </a:tr>
              <a:tr h="370840">
                <a:tc>
                  <a:txBody>
                    <a:bodyPr/>
                    <a:lstStyle/>
                    <a:p>
                      <a:pPr algn="ctr"/>
                      <a:r>
                        <a:rPr lang="en-GB" sz="1000" dirty="0"/>
                        <a:t>Amazon Kinesis</a:t>
                      </a:r>
                    </a:p>
                    <a:p>
                      <a:pPr algn="ctr"/>
                      <a:r>
                        <a:rPr lang="en-GB" sz="1000" dirty="0"/>
                        <a:t>Work with Real-time Streaming Data</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Managed Streaming for Apache Kafka</a:t>
                      </a:r>
                    </a:p>
                    <a:p>
                      <a:pPr algn="ctr"/>
                      <a:r>
                        <a:rPr lang="en-GB" sz="1000" dirty="0"/>
                        <a:t>Fully managed Apache Kafka service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Redshift</a:t>
                      </a:r>
                    </a:p>
                    <a:p>
                      <a:pPr algn="ctr"/>
                      <a:r>
                        <a:rPr lang="en-GB" sz="1000" dirty="0"/>
                        <a:t>Fast, Simple, Cost-effective Data Warehousing</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3602668"/>
                  </a:ext>
                </a:extLst>
              </a:tr>
              <a:tr h="370840">
                <a:tc>
                  <a:txBody>
                    <a:bodyPr/>
                    <a:lstStyle/>
                    <a:p>
                      <a:pPr algn="ctr"/>
                      <a:r>
                        <a:rPr lang="en-GB" sz="1000" dirty="0"/>
                        <a:t>Amazon </a:t>
                      </a:r>
                      <a:r>
                        <a:rPr lang="en-GB" sz="1000" dirty="0" err="1"/>
                        <a:t>QuickSight</a:t>
                      </a:r>
                      <a:endParaRPr lang="en-GB" sz="1000" dirty="0"/>
                    </a:p>
                    <a:p>
                      <a:pPr algn="ctr"/>
                      <a:r>
                        <a:rPr lang="en-GB" sz="1000" dirty="0"/>
                        <a:t>Fast Business Analytics Service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Glue</a:t>
                      </a:r>
                    </a:p>
                    <a:p>
                      <a:pPr algn="ctr"/>
                      <a:r>
                        <a:rPr lang="en-GB" sz="1000" dirty="0"/>
                        <a:t>Simple, scalable, and serverless data integration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Lake Formation</a:t>
                      </a:r>
                    </a:p>
                    <a:p>
                      <a:pPr algn="ctr"/>
                      <a:r>
                        <a:rPr lang="en-GB" sz="1000" dirty="0"/>
                        <a:t>Build a secure data lake in days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68106848"/>
                  </a:ext>
                </a:extLst>
              </a:tr>
            </a:tbl>
          </a:graphicData>
        </a:graphic>
      </p:graphicFrame>
      <p:sp>
        <p:nvSpPr>
          <p:cNvPr id="9" name="Rectangle 8">
            <a:extLst>
              <a:ext uri="{FF2B5EF4-FFF2-40B4-BE49-F238E27FC236}">
                <a16:creationId xmlns:a16="http://schemas.microsoft.com/office/drawing/2014/main" id="{591C81AC-A398-0E4C-9920-44F90B3C02D5}"/>
              </a:ext>
            </a:extLst>
          </p:cNvPr>
          <p:cNvSpPr/>
          <p:nvPr/>
        </p:nvSpPr>
        <p:spPr>
          <a:xfrm>
            <a:off x="6477541" y="4185310"/>
            <a:ext cx="2209259" cy="246221"/>
          </a:xfrm>
          <a:prstGeom prst="rect">
            <a:avLst/>
          </a:prstGeom>
        </p:spPr>
        <p:txBody>
          <a:bodyPr wrap="none">
            <a:spAutoFit/>
          </a:bodyPr>
          <a:lstStyle/>
          <a:p>
            <a:r>
              <a:rPr lang="en-LU" sz="1000" dirty="0">
                <a:hlinkClick r:id="rId4"/>
              </a:rPr>
              <a:t>https://aws.amazon.com/products</a:t>
            </a:r>
            <a:endParaRPr lang="en-LU" sz="1000" dirty="0"/>
          </a:p>
        </p:txBody>
      </p:sp>
    </p:spTree>
    <p:extLst>
      <p:ext uri="{BB962C8B-B14F-4D97-AF65-F5344CB8AC3E}">
        <p14:creationId xmlns:p14="http://schemas.microsoft.com/office/powerpoint/2010/main" val="26902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43A4-BC81-E248-A964-2ED2C5E8CCA6}"/>
              </a:ext>
            </a:extLst>
          </p:cNvPr>
          <p:cNvSpPr>
            <a:spLocks noGrp="1"/>
          </p:cNvSpPr>
          <p:nvPr>
            <p:ph type="title"/>
          </p:nvPr>
        </p:nvSpPr>
        <p:spPr/>
        <p:txBody>
          <a:bodyPr/>
          <a:lstStyle/>
          <a:p>
            <a:r>
              <a:rPr lang="en-GB" dirty="0"/>
              <a:t>Application integration</a:t>
            </a:r>
            <a:endParaRPr lang="en-LU" dirty="0"/>
          </a:p>
        </p:txBody>
      </p:sp>
      <p:pic>
        <p:nvPicPr>
          <p:cNvPr id="7" name="Picture Placeholder 6">
            <a:extLst>
              <a:ext uri="{FF2B5EF4-FFF2-40B4-BE49-F238E27FC236}">
                <a16:creationId xmlns:a16="http://schemas.microsoft.com/office/drawing/2014/main" id="{2E7B2516-7733-7342-8464-A77E64A32F77}"/>
              </a:ext>
            </a:extLst>
          </p:cNvPr>
          <p:cNvPicPr>
            <a:picLocks noGrp="1" noChangeAspect="1"/>
          </p:cNvPicPr>
          <p:nvPr>
            <p:ph type="pic" sz="quarter" idx="10"/>
          </p:nvPr>
        </p:nvPicPr>
        <p:blipFill>
          <a:blip r:embed="rId3"/>
          <a:srcRect l="891" r="891"/>
          <a:stretch>
            <a:fillRect/>
          </a:stretch>
        </p:blipFill>
        <p:spPr/>
      </p:pic>
      <p:sp>
        <p:nvSpPr>
          <p:cNvPr id="4" name="Text Placeholder 3">
            <a:extLst>
              <a:ext uri="{FF2B5EF4-FFF2-40B4-BE49-F238E27FC236}">
                <a16:creationId xmlns:a16="http://schemas.microsoft.com/office/drawing/2014/main" id="{5A5174CC-83EB-5943-89DF-FD12C5E0F1F4}"/>
              </a:ext>
            </a:extLst>
          </p:cNvPr>
          <p:cNvSpPr>
            <a:spLocks noGrp="1"/>
          </p:cNvSpPr>
          <p:nvPr>
            <p:ph type="body" sz="quarter" idx="11"/>
          </p:nvPr>
        </p:nvSpPr>
        <p:spPr/>
        <p:txBody>
          <a:bodyPr/>
          <a:lstStyle/>
          <a:p>
            <a:r>
              <a:rPr lang="en-GB" dirty="0"/>
              <a:t>Integrate distributed systems and serverless applications</a:t>
            </a:r>
            <a:br>
              <a:rPr lang="en-GB" dirty="0"/>
            </a:br>
            <a:r>
              <a:rPr lang="en-GB" dirty="0"/>
              <a:t>with less code</a:t>
            </a:r>
          </a:p>
        </p:txBody>
      </p:sp>
      <p:graphicFrame>
        <p:nvGraphicFramePr>
          <p:cNvPr id="8" name="Table 8">
            <a:extLst>
              <a:ext uri="{FF2B5EF4-FFF2-40B4-BE49-F238E27FC236}">
                <a16:creationId xmlns:a16="http://schemas.microsoft.com/office/drawing/2014/main" id="{334F0D12-E6EB-7343-892A-600C1C86058B}"/>
              </a:ext>
            </a:extLst>
          </p:cNvPr>
          <p:cNvGraphicFramePr>
            <a:graphicFrameLocks noGrp="1"/>
          </p:cNvGraphicFramePr>
          <p:nvPr>
            <p:ph type="tbl" sz="quarter" idx="12"/>
            <p:extLst>
              <p:ext uri="{D42A27DB-BD31-4B8C-83A1-F6EECF244321}">
                <p14:modId xmlns:p14="http://schemas.microsoft.com/office/powerpoint/2010/main" val="1080653186"/>
              </p:ext>
            </p:extLst>
          </p:nvPr>
        </p:nvGraphicFramePr>
        <p:xfrm>
          <a:off x="457200" y="1846263"/>
          <a:ext cx="8229600" cy="164592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158591489"/>
                    </a:ext>
                  </a:extLst>
                </a:gridCol>
                <a:gridCol w="2743200">
                  <a:extLst>
                    <a:ext uri="{9D8B030D-6E8A-4147-A177-3AD203B41FA5}">
                      <a16:colId xmlns:a16="http://schemas.microsoft.com/office/drawing/2014/main" val="2823849869"/>
                    </a:ext>
                  </a:extLst>
                </a:gridCol>
                <a:gridCol w="2743200">
                  <a:extLst>
                    <a:ext uri="{9D8B030D-6E8A-4147-A177-3AD203B41FA5}">
                      <a16:colId xmlns:a16="http://schemas.microsoft.com/office/drawing/2014/main" val="2808850520"/>
                    </a:ext>
                  </a:extLst>
                </a:gridCol>
              </a:tblGrid>
              <a:tr h="370840">
                <a:tc>
                  <a:txBody>
                    <a:bodyPr/>
                    <a:lstStyle/>
                    <a:p>
                      <a:pPr algn="ctr"/>
                      <a:r>
                        <a:rPr lang="en-GB" sz="1000" dirty="0"/>
                        <a:t>AWS Step Functions</a:t>
                      </a:r>
                    </a:p>
                    <a:p>
                      <a:pPr algn="ctr"/>
                      <a:r>
                        <a:rPr lang="en-GB" sz="1000" dirty="0"/>
                        <a:t>Coordinate Distributed Applications</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a:t>
                      </a:r>
                      <a:r>
                        <a:rPr lang="en-GB" sz="1000" dirty="0" err="1"/>
                        <a:t>AppFlow</a:t>
                      </a:r>
                      <a:endParaRPr lang="en-GB" sz="1000" dirty="0"/>
                    </a:p>
                    <a:p>
                      <a:pPr algn="ctr"/>
                      <a:r>
                        <a:rPr lang="en-GB" sz="1000" dirty="0"/>
                        <a:t>No code integration for SaaS apps &amp; AWS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a:t>
                      </a:r>
                      <a:r>
                        <a:rPr lang="en-GB" sz="1000" dirty="0" err="1"/>
                        <a:t>EventBridge</a:t>
                      </a:r>
                      <a:endParaRPr lang="en-GB" sz="1000" dirty="0"/>
                    </a:p>
                    <a:p>
                      <a:pPr algn="ctr"/>
                      <a:r>
                        <a:rPr lang="en-GB" sz="1000" dirty="0"/>
                        <a:t>Serverless event bus for SaaS apps &amp; AWS services</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201192"/>
                  </a:ext>
                </a:extLst>
              </a:tr>
              <a:tr h="370840">
                <a:tc>
                  <a:txBody>
                    <a:bodyPr/>
                    <a:lstStyle/>
                    <a:p>
                      <a:pPr algn="ctr"/>
                      <a:r>
                        <a:rPr lang="en-GB" sz="1000" dirty="0"/>
                        <a:t>Amazon MQ</a:t>
                      </a:r>
                    </a:p>
                    <a:p>
                      <a:pPr algn="ctr"/>
                      <a:r>
                        <a:rPr lang="en-GB" sz="1000" dirty="0"/>
                        <a:t>Managed Message Broker Service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Simple Notification Service (SNS)</a:t>
                      </a:r>
                    </a:p>
                    <a:p>
                      <a:pPr algn="ctr"/>
                      <a:r>
                        <a:rPr lang="en-GB" sz="1000" dirty="0"/>
                        <a:t>Pub/sub, SMS, email, and mobile push notifications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Simple Queue Service (SQS)</a:t>
                      </a:r>
                    </a:p>
                    <a:p>
                      <a:pPr algn="ctr"/>
                      <a:r>
                        <a:rPr lang="en-GB" sz="1000" dirty="0"/>
                        <a:t>Managed Message Queues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5456977"/>
                  </a:ext>
                </a:extLst>
              </a:tr>
              <a:tr h="370840">
                <a:tc>
                  <a:txBody>
                    <a:bodyPr/>
                    <a:lstStyle/>
                    <a:p>
                      <a:pPr algn="ctr"/>
                      <a:r>
                        <a:rPr lang="en-GB" sz="1000" dirty="0"/>
                        <a:t>Amazon AppSync</a:t>
                      </a:r>
                    </a:p>
                    <a:p>
                      <a:pPr algn="ctr"/>
                      <a:r>
                        <a:rPr lang="en-GB" sz="1000" dirty="0"/>
                        <a:t>Power your apps with the right data from many sources, at scale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LU"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LU" sz="1000" dirty="0"/>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644204192"/>
                  </a:ext>
                </a:extLst>
              </a:tr>
            </a:tbl>
          </a:graphicData>
        </a:graphic>
      </p:graphicFrame>
      <p:sp>
        <p:nvSpPr>
          <p:cNvPr id="9" name="Rectangle 8">
            <a:extLst>
              <a:ext uri="{FF2B5EF4-FFF2-40B4-BE49-F238E27FC236}">
                <a16:creationId xmlns:a16="http://schemas.microsoft.com/office/drawing/2014/main" id="{D2E59A2A-06C9-C640-B64C-A076FD570F0A}"/>
              </a:ext>
            </a:extLst>
          </p:cNvPr>
          <p:cNvSpPr/>
          <p:nvPr/>
        </p:nvSpPr>
        <p:spPr>
          <a:xfrm>
            <a:off x="6477541" y="4185310"/>
            <a:ext cx="2209259" cy="246221"/>
          </a:xfrm>
          <a:prstGeom prst="rect">
            <a:avLst/>
          </a:prstGeom>
        </p:spPr>
        <p:txBody>
          <a:bodyPr wrap="none">
            <a:spAutoFit/>
          </a:bodyPr>
          <a:lstStyle/>
          <a:p>
            <a:r>
              <a:rPr lang="en-LU" sz="1000" dirty="0">
                <a:hlinkClick r:id="rId4"/>
              </a:rPr>
              <a:t>https://aws.amazon.com/products</a:t>
            </a:r>
            <a:endParaRPr lang="en-LU" sz="1000" dirty="0"/>
          </a:p>
        </p:txBody>
      </p:sp>
    </p:spTree>
    <p:extLst>
      <p:ext uri="{BB962C8B-B14F-4D97-AF65-F5344CB8AC3E}">
        <p14:creationId xmlns:p14="http://schemas.microsoft.com/office/powerpoint/2010/main" val="337380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DF989-A6D7-EC45-9CEB-5AF4E5A00722}"/>
              </a:ext>
            </a:extLst>
          </p:cNvPr>
          <p:cNvSpPr>
            <a:spLocks noGrp="1"/>
          </p:cNvSpPr>
          <p:nvPr>
            <p:ph type="title"/>
          </p:nvPr>
        </p:nvSpPr>
        <p:spPr/>
        <p:txBody>
          <a:bodyPr/>
          <a:lstStyle/>
          <a:p>
            <a:r>
              <a:rPr lang="en-GB" dirty="0"/>
              <a:t>Internet of Things (IoT)</a:t>
            </a:r>
            <a:endParaRPr lang="en-LU" dirty="0"/>
          </a:p>
        </p:txBody>
      </p:sp>
      <p:pic>
        <p:nvPicPr>
          <p:cNvPr id="7" name="Picture Placeholder 6">
            <a:extLst>
              <a:ext uri="{FF2B5EF4-FFF2-40B4-BE49-F238E27FC236}">
                <a16:creationId xmlns:a16="http://schemas.microsoft.com/office/drawing/2014/main" id="{B4F90903-B416-9640-A91A-86D063C7AE31}"/>
              </a:ext>
            </a:extLst>
          </p:cNvPr>
          <p:cNvPicPr>
            <a:picLocks noGrp="1" noChangeAspect="1"/>
          </p:cNvPicPr>
          <p:nvPr>
            <p:ph type="pic" sz="quarter" idx="10"/>
          </p:nvPr>
        </p:nvPicPr>
        <p:blipFill>
          <a:blip r:embed="rId2"/>
          <a:srcRect l="891" r="891"/>
          <a:stretch>
            <a:fillRect/>
          </a:stretch>
        </p:blipFill>
        <p:spPr/>
      </p:pic>
      <p:sp>
        <p:nvSpPr>
          <p:cNvPr id="4" name="Text Placeholder 3">
            <a:extLst>
              <a:ext uri="{FF2B5EF4-FFF2-40B4-BE49-F238E27FC236}">
                <a16:creationId xmlns:a16="http://schemas.microsoft.com/office/drawing/2014/main" id="{A076EAF8-DBCE-644D-BFCD-DBD47582E348}"/>
              </a:ext>
            </a:extLst>
          </p:cNvPr>
          <p:cNvSpPr>
            <a:spLocks noGrp="1"/>
          </p:cNvSpPr>
          <p:nvPr>
            <p:ph type="body" sz="quarter" idx="11"/>
          </p:nvPr>
        </p:nvSpPr>
        <p:spPr/>
        <p:txBody>
          <a:bodyPr/>
          <a:lstStyle/>
          <a:p>
            <a:r>
              <a:rPr lang="en-GB" dirty="0"/>
              <a:t>IoT services for industrial, consumer,</a:t>
            </a:r>
            <a:br>
              <a:rPr lang="en-GB" dirty="0"/>
            </a:br>
            <a:r>
              <a:rPr lang="en-GB" dirty="0"/>
              <a:t>and commercial solutions</a:t>
            </a:r>
          </a:p>
        </p:txBody>
      </p:sp>
      <p:graphicFrame>
        <p:nvGraphicFramePr>
          <p:cNvPr id="9" name="Table 9">
            <a:extLst>
              <a:ext uri="{FF2B5EF4-FFF2-40B4-BE49-F238E27FC236}">
                <a16:creationId xmlns:a16="http://schemas.microsoft.com/office/drawing/2014/main" id="{F0CAE8DF-D376-F849-BEBB-2294B48A3F6D}"/>
              </a:ext>
            </a:extLst>
          </p:cNvPr>
          <p:cNvGraphicFramePr>
            <a:graphicFrameLocks noGrp="1"/>
          </p:cNvGraphicFramePr>
          <p:nvPr>
            <p:ph type="tbl" sz="quarter" idx="12"/>
            <p:extLst>
              <p:ext uri="{D42A27DB-BD31-4B8C-83A1-F6EECF244321}">
                <p14:modId xmlns:p14="http://schemas.microsoft.com/office/powerpoint/2010/main" val="4116055151"/>
              </p:ext>
            </p:extLst>
          </p:nvPr>
        </p:nvGraphicFramePr>
        <p:xfrm>
          <a:off x="457200" y="1846263"/>
          <a:ext cx="8229600" cy="204216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669985468"/>
                    </a:ext>
                  </a:extLst>
                </a:gridCol>
                <a:gridCol w="2743200">
                  <a:extLst>
                    <a:ext uri="{9D8B030D-6E8A-4147-A177-3AD203B41FA5}">
                      <a16:colId xmlns:a16="http://schemas.microsoft.com/office/drawing/2014/main" val="3697397654"/>
                    </a:ext>
                  </a:extLst>
                </a:gridCol>
                <a:gridCol w="2743200">
                  <a:extLst>
                    <a:ext uri="{9D8B030D-6E8A-4147-A177-3AD203B41FA5}">
                      <a16:colId xmlns:a16="http://schemas.microsoft.com/office/drawing/2014/main" val="1813719881"/>
                    </a:ext>
                  </a:extLst>
                </a:gridCol>
              </a:tblGrid>
              <a:tr h="370840">
                <a:tc>
                  <a:txBody>
                    <a:bodyPr/>
                    <a:lstStyle/>
                    <a:p>
                      <a:pPr algn="ctr"/>
                      <a:r>
                        <a:rPr lang="en-GB" sz="1000" dirty="0"/>
                        <a:t>AWS IoT Core</a:t>
                      </a:r>
                    </a:p>
                    <a:p>
                      <a:pPr algn="ctr"/>
                      <a:r>
                        <a:rPr lang="en-GB" sz="1000" dirty="0"/>
                        <a:t>Connect Devices to the Cloud</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Greengrass</a:t>
                      </a:r>
                    </a:p>
                    <a:p>
                      <a:pPr algn="ctr"/>
                      <a:r>
                        <a:rPr lang="en-GB" sz="1000" dirty="0"/>
                        <a:t>Local Compute, Messaging, and Sync for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IoT Analytics</a:t>
                      </a:r>
                    </a:p>
                    <a:p>
                      <a:pPr algn="ctr"/>
                      <a:r>
                        <a:rPr lang="en-GB" sz="1000" dirty="0"/>
                        <a:t>Analytics for IoT Devices</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5003836"/>
                  </a:ext>
                </a:extLst>
              </a:tr>
              <a:tr h="370840">
                <a:tc>
                  <a:txBody>
                    <a:bodyPr/>
                    <a:lstStyle/>
                    <a:p>
                      <a:pPr algn="ctr"/>
                      <a:r>
                        <a:rPr lang="en-GB" sz="1000" dirty="0"/>
                        <a:t>AWS IoT Button</a:t>
                      </a:r>
                    </a:p>
                    <a:p>
                      <a:pPr algn="ctr"/>
                      <a:r>
                        <a:rPr lang="en-GB" sz="1000" dirty="0"/>
                        <a:t>Cloud Programmable Dash Button</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IoT Device Defender</a:t>
                      </a:r>
                    </a:p>
                    <a:p>
                      <a:pPr algn="ctr"/>
                      <a:r>
                        <a:rPr lang="en-GB" sz="1000" dirty="0"/>
                        <a:t>Security Management for IoT Devices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IoT Device Management</a:t>
                      </a:r>
                    </a:p>
                    <a:p>
                      <a:pPr algn="ctr"/>
                      <a:r>
                        <a:rPr lang="en-GB" sz="1000" dirty="0"/>
                        <a:t>Onboard, Organize, and Remotely Manage IoT Devices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7731702"/>
                  </a:ext>
                </a:extLst>
              </a:tr>
              <a:tr h="370840">
                <a:tc>
                  <a:txBody>
                    <a:bodyPr/>
                    <a:lstStyle/>
                    <a:p>
                      <a:pPr algn="ctr"/>
                      <a:r>
                        <a:rPr lang="en-GB" sz="1000" dirty="0"/>
                        <a:t>AWS IoT Events</a:t>
                      </a:r>
                    </a:p>
                    <a:p>
                      <a:pPr algn="ctr"/>
                      <a:r>
                        <a:rPr lang="en-GB" sz="1000" dirty="0"/>
                        <a:t>IoT event detection and response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IoT </a:t>
                      </a:r>
                      <a:r>
                        <a:rPr lang="en-GB" sz="1000" dirty="0" err="1"/>
                        <a:t>SiteWise</a:t>
                      </a:r>
                      <a:endParaRPr lang="en-GB" sz="1000" dirty="0"/>
                    </a:p>
                    <a:p>
                      <a:pPr algn="ctr"/>
                      <a:r>
                        <a:rPr lang="en-GB" sz="1000" dirty="0"/>
                        <a:t>IoT data collector and interpreter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IoT Things Graph</a:t>
                      </a:r>
                    </a:p>
                    <a:p>
                      <a:pPr algn="ctr"/>
                      <a:r>
                        <a:rPr lang="en-GB" sz="1000" dirty="0"/>
                        <a:t>Easily connect devices and web services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1108079"/>
                  </a:ext>
                </a:extLst>
              </a:tr>
              <a:tr h="370840">
                <a:tc>
                  <a:txBody>
                    <a:bodyPr/>
                    <a:lstStyle/>
                    <a:p>
                      <a:pPr algn="ctr"/>
                      <a:r>
                        <a:rPr lang="en-GB" sz="1000" dirty="0" err="1"/>
                        <a:t>FreeRTOS</a:t>
                      </a:r>
                      <a:endParaRPr lang="en-GB" sz="1000" dirty="0"/>
                    </a:p>
                    <a:p>
                      <a:pPr algn="ctr"/>
                      <a:r>
                        <a:rPr lang="en-GB" sz="1000" dirty="0"/>
                        <a:t>Real-time operating system for microcontrollers</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LU"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endParaRPr lang="en-LU" sz="1000" dirty="0"/>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883613818"/>
                  </a:ext>
                </a:extLst>
              </a:tr>
            </a:tbl>
          </a:graphicData>
        </a:graphic>
      </p:graphicFrame>
      <p:sp>
        <p:nvSpPr>
          <p:cNvPr id="8" name="Rectangle 7">
            <a:extLst>
              <a:ext uri="{FF2B5EF4-FFF2-40B4-BE49-F238E27FC236}">
                <a16:creationId xmlns:a16="http://schemas.microsoft.com/office/drawing/2014/main" id="{A2F0135D-937E-CE4B-A25E-88EC8CDD06BE}"/>
              </a:ext>
            </a:extLst>
          </p:cNvPr>
          <p:cNvSpPr/>
          <p:nvPr/>
        </p:nvSpPr>
        <p:spPr>
          <a:xfrm>
            <a:off x="6477541" y="4185310"/>
            <a:ext cx="2209259" cy="246221"/>
          </a:xfrm>
          <a:prstGeom prst="rect">
            <a:avLst/>
          </a:prstGeom>
        </p:spPr>
        <p:txBody>
          <a:bodyPr wrap="none">
            <a:spAutoFit/>
          </a:bodyPr>
          <a:lstStyle/>
          <a:p>
            <a:r>
              <a:rPr lang="en-LU" sz="1000" dirty="0">
                <a:hlinkClick r:id="rId3"/>
              </a:rPr>
              <a:t>https://aws.amazon.com/products</a:t>
            </a:r>
            <a:endParaRPr lang="en-LU" sz="1000" dirty="0"/>
          </a:p>
        </p:txBody>
      </p:sp>
    </p:spTree>
    <p:extLst>
      <p:ext uri="{BB962C8B-B14F-4D97-AF65-F5344CB8AC3E}">
        <p14:creationId xmlns:p14="http://schemas.microsoft.com/office/powerpoint/2010/main" val="107260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0CDD63-15E6-6543-9851-D9C8813E95EB}"/>
              </a:ext>
            </a:extLst>
          </p:cNvPr>
          <p:cNvSpPr>
            <a:spLocks noGrp="1"/>
          </p:cNvSpPr>
          <p:nvPr>
            <p:ph type="body" sz="quarter" idx="13"/>
          </p:nvPr>
        </p:nvSpPr>
        <p:spPr/>
        <p:txBody>
          <a:bodyPr/>
          <a:lstStyle/>
          <a:p>
            <a:endParaRPr lang="en-LU"/>
          </a:p>
        </p:txBody>
      </p:sp>
      <p:sp>
        <p:nvSpPr>
          <p:cNvPr id="3" name="Text Placeholder 2">
            <a:extLst>
              <a:ext uri="{FF2B5EF4-FFF2-40B4-BE49-F238E27FC236}">
                <a16:creationId xmlns:a16="http://schemas.microsoft.com/office/drawing/2014/main" id="{DAB754B5-C577-004B-BAAF-550BFDDF32A0}"/>
              </a:ext>
            </a:extLst>
          </p:cNvPr>
          <p:cNvSpPr>
            <a:spLocks noGrp="1"/>
          </p:cNvSpPr>
          <p:nvPr>
            <p:ph type="body" sz="quarter" idx="12"/>
          </p:nvPr>
        </p:nvSpPr>
        <p:spPr/>
        <p:txBody>
          <a:bodyPr/>
          <a:lstStyle/>
          <a:p>
            <a:r>
              <a:rPr lang="en-GB" dirty="0"/>
              <a:t>Introduction to Machine</a:t>
            </a:r>
            <a:br>
              <a:rPr lang="en-GB" dirty="0"/>
            </a:br>
            <a:r>
              <a:rPr lang="en-GB" dirty="0"/>
              <a:t>Learning at AWS</a:t>
            </a:r>
          </a:p>
        </p:txBody>
      </p:sp>
    </p:spTree>
    <p:extLst>
      <p:ext uri="{BB962C8B-B14F-4D97-AF65-F5344CB8AC3E}">
        <p14:creationId xmlns:p14="http://schemas.microsoft.com/office/powerpoint/2010/main" val="272689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a:t>The reach of ML is growing</a:t>
            </a:r>
            <a:endParaRPr lang="en-US" dirty="0"/>
          </a:p>
        </p:txBody>
      </p:sp>
      <p:sp>
        <p:nvSpPr>
          <p:cNvPr id="7" name="TextBox 6">
            <a:extLst>
              <a:ext uri="{FF2B5EF4-FFF2-40B4-BE49-F238E27FC236}">
                <a16:creationId xmlns:a16="http://schemas.microsoft.com/office/drawing/2014/main" id="{05D7A17F-2CD8-4BA3-8F4B-1CF4359E9B5C}"/>
              </a:ext>
            </a:extLst>
          </p:cNvPr>
          <p:cNvSpPr txBox="1"/>
          <p:nvPr/>
        </p:nvSpPr>
        <p:spPr>
          <a:xfrm>
            <a:off x="584316" y="2863582"/>
            <a:ext cx="2395076" cy="885371"/>
          </a:xfrm>
          <a:prstGeom prst="rect">
            <a:avLst/>
          </a:prstGeom>
          <a:noFill/>
        </p:spPr>
        <p:txBody>
          <a:bodyPr wrap="square" rtlCol="0">
            <a:spAutoFit/>
          </a:bodyPr>
          <a:lstStyle/>
          <a:p>
            <a:pPr marL="0" marR="0" lvl="0" indent="0" algn="ctr" defTabSz="457189" rtl="0" eaLnBrk="1" fontAlgn="auto" latinLnBrk="0" hangingPunct="1">
              <a:lnSpc>
                <a:spcPct val="90000"/>
              </a:lnSpc>
              <a:spcBef>
                <a:spcPts val="600"/>
              </a:spcBef>
              <a:spcAft>
                <a:spcPts val="4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By 2024, global spending</a:t>
            </a: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200" b="0" i="0" u="none" strike="noStrike" kern="1200" cap="none" spc="0" normalizeH="0" baseline="0" noProof="0" dirty="0">
                <a:ln>
                  <a:noFill/>
                </a:ln>
                <a:solidFill>
                  <a:srgbClr val="FFFFFF"/>
                </a:solidFill>
                <a:effectLst/>
                <a:uLnTx/>
                <a:uFillTx/>
                <a:latin typeface="Amazon Ember"/>
                <a:ea typeface="+mn-ea"/>
                <a:cs typeface="+mn-cs"/>
              </a:rPr>
              <a:t>on artificial intelligence</a:t>
            </a: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200" b="0" i="0" u="none" strike="noStrike" kern="1200" cap="none" spc="0" normalizeH="0" baseline="0" noProof="0" dirty="0">
                <a:ln>
                  <a:noFill/>
                </a:ln>
                <a:solidFill>
                  <a:srgbClr val="FFFFFF"/>
                </a:solidFill>
                <a:effectLst/>
                <a:uLnTx/>
                <a:uFillTx/>
                <a:latin typeface="Amazon Ember"/>
                <a:ea typeface="+mn-ea"/>
                <a:cs typeface="+mn-cs"/>
              </a:rPr>
              <a:t>will reach $110 billion</a:t>
            </a:r>
          </a:p>
          <a:p>
            <a:pPr marL="0" marR="0" lvl="0" indent="0" algn="ctr" defTabSz="457189" rtl="0" eaLnBrk="1" fontAlgn="auto" latinLnBrk="0" hangingPunct="1">
              <a:lnSpc>
                <a:spcPct val="90000"/>
              </a:lnSpc>
              <a:spcBef>
                <a:spcPts val="600"/>
              </a:spcBef>
              <a:spcAft>
                <a:spcPts val="4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—IDC</a:t>
            </a:r>
          </a:p>
        </p:txBody>
      </p:sp>
      <p:sp>
        <p:nvSpPr>
          <p:cNvPr id="8" name="Rectangle 7">
            <a:extLst>
              <a:ext uri="{FF2B5EF4-FFF2-40B4-BE49-F238E27FC236}">
                <a16:creationId xmlns:a16="http://schemas.microsoft.com/office/drawing/2014/main" id="{235FAB7E-6664-4736-ACF6-3A2EF26269E3}"/>
              </a:ext>
            </a:extLst>
          </p:cNvPr>
          <p:cNvSpPr/>
          <p:nvPr/>
        </p:nvSpPr>
        <p:spPr>
          <a:xfrm>
            <a:off x="547414" y="2399822"/>
            <a:ext cx="2468880" cy="424732"/>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INCREASED</a:t>
            </a:r>
            <a:b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SPENDING</a:t>
            </a:r>
          </a:p>
        </p:txBody>
      </p:sp>
      <p:sp>
        <p:nvSpPr>
          <p:cNvPr id="9" name="TextBox 8">
            <a:extLst>
              <a:ext uri="{FF2B5EF4-FFF2-40B4-BE49-F238E27FC236}">
                <a16:creationId xmlns:a16="http://schemas.microsoft.com/office/drawing/2014/main" id="{0C56A5A0-6354-46A4-942B-77BD5BB0E38C}"/>
              </a:ext>
            </a:extLst>
          </p:cNvPr>
          <p:cNvSpPr txBox="1"/>
          <p:nvPr/>
        </p:nvSpPr>
        <p:spPr>
          <a:xfrm>
            <a:off x="3361805" y="2863582"/>
            <a:ext cx="2395076" cy="907941"/>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By the end of 2024, 75%</a:t>
            </a:r>
            <a:br>
              <a:rPr kumimoji="0" lang="en-US" sz="12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br>
            <a:r>
              <a:rPr kumimoji="0" lang="en-US" sz="12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of enterprises will shift from piloting to operationalizing AI </a:t>
            </a:r>
          </a:p>
          <a:p>
            <a:pPr marL="0" marR="0" lvl="0" indent="0" algn="ctr" defTabSz="457189"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Amazon Ember" panose="02000000000000000000" pitchFamily="2" charset="0"/>
                <a:cs typeface="+mn-cs"/>
              </a:rPr>
              <a:t>—Gartner</a:t>
            </a:r>
          </a:p>
        </p:txBody>
      </p:sp>
      <p:sp>
        <p:nvSpPr>
          <p:cNvPr id="10" name="Rectangle 9">
            <a:extLst>
              <a:ext uri="{FF2B5EF4-FFF2-40B4-BE49-F238E27FC236}">
                <a16:creationId xmlns:a16="http://schemas.microsoft.com/office/drawing/2014/main" id="{F3FA783B-CBBA-45D0-8B40-7EE421937A42}"/>
              </a:ext>
            </a:extLst>
          </p:cNvPr>
          <p:cNvSpPr/>
          <p:nvPr/>
        </p:nvSpPr>
        <p:spPr>
          <a:xfrm>
            <a:off x="3324903" y="2399822"/>
            <a:ext cx="2468880" cy="424732"/>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FROM PILOTING TO OPERATIONALIZING</a:t>
            </a:r>
          </a:p>
        </p:txBody>
      </p:sp>
      <p:sp>
        <p:nvSpPr>
          <p:cNvPr id="11" name="Rectangle 10">
            <a:extLst>
              <a:ext uri="{FF2B5EF4-FFF2-40B4-BE49-F238E27FC236}">
                <a16:creationId xmlns:a16="http://schemas.microsoft.com/office/drawing/2014/main" id="{B534343B-ED70-4D90-98D4-D92B98A7C681}"/>
              </a:ext>
            </a:extLst>
          </p:cNvPr>
          <p:cNvSpPr/>
          <p:nvPr/>
        </p:nvSpPr>
        <p:spPr>
          <a:xfrm>
            <a:off x="6102391" y="2399822"/>
            <a:ext cx="2468880" cy="424732"/>
          </a:xfrm>
          <a:prstGeom prst="rect">
            <a:avLst/>
          </a:prstGeom>
        </p:spPr>
        <p:txBody>
          <a:bodyPr wrap="square">
            <a:spAutoFit/>
          </a:bodyPr>
          <a:lstStyle/>
          <a:p>
            <a:pPr marL="0" marR="0" lvl="0" indent="0" algn="ctr" defTabSz="457166"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AI</a:t>
            </a:r>
            <a:b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2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TRANSFORMATION</a:t>
            </a:r>
          </a:p>
        </p:txBody>
      </p:sp>
      <p:sp>
        <p:nvSpPr>
          <p:cNvPr id="12" name="Rectangle 11">
            <a:extLst>
              <a:ext uri="{FF2B5EF4-FFF2-40B4-BE49-F238E27FC236}">
                <a16:creationId xmlns:a16="http://schemas.microsoft.com/office/drawing/2014/main" id="{D1D72357-9A02-43AA-B5F5-4ADD0459748F}"/>
              </a:ext>
            </a:extLst>
          </p:cNvPr>
          <p:cNvSpPr/>
          <p:nvPr/>
        </p:nvSpPr>
        <p:spPr>
          <a:xfrm>
            <a:off x="6139293" y="2863582"/>
            <a:ext cx="2395076" cy="907941"/>
          </a:xfrm>
          <a:prstGeom prst="rect">
            <a:avLst/>
          </a:prstGeom>
        </p:spPr>
        <p:txBody>
          <a:bodyPr wrap="square">
            <a:spAutoFit/>
          </a:bodyPr>
          <a:lstStyle/>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57% said that AI would transform their organization</a:t>
            </a:r>
            <a:br>
              <a:rPr kumimoji="0" lang="en-US" sz="1200" b="0" i="0" u="none" strike="noStrike" kern="1200" cap="none" spc="0" normalizeH="0" baseline="0" noProof="0" dirty="0">
                <a:ln>
                  <a:noFill/>
                </a:ln>
                <a:solidFill>
                  <a:srgbClr val="FFFFFF"/>
                </a:solidFill>
                <a:effectLst/>
                <a:uLnTx/>
                <a:uFillTx/>
                <a:latin typeface="Amazon Ember"/>
                <a:ea typeface="+mn-ea"/>
                <a:cs typeface="+mn-cs"/>
              </a:rPr>
            </a:br>
            <a:r>
              <a:rPr kumimoji="0" lang="en-US" sz="1200" b="0" i="0" u="none" strike="noStrike" kern="1200" cap="none" spc="0" normalizeH="0" baseline="0" noProof="0" dirty="0">
                <a:ln>
                  <a:noFill/>
                </a:ln>
                <a:solidFill>
                  <a:srgbClr val="FFFFFF"/>
                </a:solidFill>
                <a:effectLst/>
                <a:uLnTx/>
                <a:uFillTx/>
                <a:latin typeface="Amazon Ember"/>
                <a:ea typeface="+mn-ea"/>
                <a:cs typeface="+mn-cs"/>
              </a:rPr>
              <a:t>in the next three years</a:t>
            </a:r>
          </a:p>
          <a:p>
            <a:pPr marL="0" marR="0" lvl="0" indent="0" algn="ctr" defTabSz="4572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—Deloitte </a:t>
            </a:r>
          </a:p>
        </p:txBody>
      </p:sp>
      <p:cxnSp>
        <p:nvCxnSpPr>
          <p:cNvPr id="117" name="Straight Connector 116">
            <a:extLst>
              <a:ext uri="{FF2B5EF4-FFF2-40B4-BE49-F238E27FC236}">
                <a16:creationId xmlns:a16="http://schemas.microsoft.com/office/drawing/2014/main" id="{A32C3991-6744-4DEC-8918-53128BFFDBAF}"/>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51F1CA80-03DD-4F31-9C99-58D7B317543D}"/>
              </a:ext>
            </a:extLst>
          </p:cNvPr>
          <p:cNvGrpSpPr/>
          <p:nvPr/>
        </p:nvGrpSpPr>
        <p:grpSpPr>
          <a:xfrm>
            <a:off x="1401533" y="1413559"/>
            <a:ext cx="760642" cy="780984"/>
            <a:chOff x="7122862" y="3933128"/>
            <a:chExt cx="496702" cy="509985"/>
          </a:xfrm>
        </p:grpSpPr>
        <p:sp>
          <p:nvSpPr>
            <p:cNvPr id="119" name="Freeform: Shape 118">
              <a:extLst>
                <a:ext uri="{FF2B5EF4-FFF2-40B4-BE49-F238E27FC236}">
                  <a16:creationId xmlns:a16="http://schemas.microsoft.com/office/drawing/2014/main" id="{B73B0D27-A531-4669-8328-ED1773F7BA2D}"/>
                </a:ext>
              </a:extLst>
            </p:cNvPr>
            <p:cNvSpPr/>
            <p:nvPr/>
          </p:nvSpPr>
          <p:spPr>
            <a:xfrm>
              <a:off x="7127485" y="4228411"/>
              <a:ext cx="82619" cy="142105"/>
            </a:xfrm>
            <a:custGeom>
              <a:avLst/>
              <a:gdLst>
                <a:gd name="connsiteX0" fmla="*/ 1710 w 82619"/>
                <a:gd name="connsiteY0" fmla="*/ 1710 h 142104"/>
                <a:gd name="connsiteX1" fmla="*/ 82016 w 82619"/>
                <a:gd name="connsiteY1" fmla="*/ 143154 h 142104"/>
              </a:gdLst>
              <a:ahLst/>
              <a:cxnLst>
                <a:cxn ang="0">
                  <a:pos x="connsiteX0" y="connsiteY0"/>
                </a:cxn>
                <a:cxn ang="0">
                  <a:pos x="connsiteX1" y="connsiteY1"/>
                </a:cxn>
              </a:cxnLst>
              <a:rect l="l" t="t" r="r" b="b"/>
              <a:pathLst>
                <a:path w="82619" h="142104">
                  <a:moveTo>
                    <a:pt x="1710" y="1710"/>
                  </a:moveTo>
                  <a:cubicBezTo>
                    <a:pt x="9642" y="46324"/>
                    <a:pt x="30131" y="102175"/>
                    <a:pt x="82016" y="143154"/>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E94AC5E9-82C5-4A11-B1F4-C1CC404915F3}"/>
                </a:ext>
              </a:extLst>
            </p:cNvPr>
            <p:cNvSpPr/>
            <p:nvPr/>
          </p:nvSpPr>
          <p:spPr>
            <a:xfrm>
              <a:off x="7122862" y="3961717"/>
              <a:ext cx="135495" cy="237943"/>
            </a:xfrm>
            <a:custGeom>
              <a:avLst/>
              <a:gdLst>
                <a:gd name="connsiteX0" fmla="*/ 136541 w 135495"/>
                <a:gd name="connsiteY0" fmla="*/ 1710 h 237942"/>
                <a:gd name="connsiteX1" fmla="*/ 124644 w 135495"/>
                <a:gd name="connsiteY1" fmla="*/ 8320 h 237942"/>
                <a:gd name="connsiteX2" fmla="*/ 2698 w 135495"/>
                <a:gd name="connsiteY2" fmla="*/ 196691 h 237942"/>
                <a:gd name="connsiteX3" fmla="*/ 2368 w 135495"/>
                <a:gd name="connsiteY3" fmla="*/ 236348 h 237942"/>
              </a:gdLst>
              <a:ahLst/>
              <a:cxnLst>
                <a:cxn ang="0">
                  <a:pos x="connsiteX0" y="connsiteY0"/>
                </a:cxn>
                <a:cxn ang="0">
                  <a:pos x="connsiteX1" y="connsiteY1"/>
                </a:cxn>
                <a:cxn ang="0">
                  <a:pos x="connsiteX2" y="connsiteY2"/>
                </a:cxn>
                <a:cxn ang="0">
                  <a:pos x="connsiteX3" y="connsiteY3"/>
                </a:cxn>
              </a:cxnLst>
              <a:rect l="l" t="t" r="r" b="b"/>
              <a:pathLst>
                <a:path w="135495" h="237942">
                  <a:moveTo>
                    <a:pt x="136541" y="1710"/>
                  </a:moveTo>
                  <a:cubicBezTo>
                    <a:pt x="132575" y="3693"/>
                    <a:pt x="128610" y="6006"/>
                    <a:pt x="124644" y="8320"/>
                  </a:cubicBezTo>
                  <a:cubicBezTo>
                    <a:pt x="72759" y="38393"/>
                    <a:pt x="11952" y="105810"/>
                    <a:pt x="2698" y="196691"/>
                  </a:cubicBezTo>
                  <a:cubicBezTo>
                    <a:pt x="2698" y="196691"/>
                    <a:pt x="715" y="212554"/>
                    <a:pt x="2368" y="23634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C08F4E3D-A117-47AC-AD9A-83863FD20630}"/>
                </a:ext>
              </a:extLst>
            </p:cNvPr>
            <p:cNvSpPr/>
            <p:nvPr/>
          </p:nvSpPr>
          <p:spPr>
            <a:xfrm>
              <a:off x="7286444" y="3933128"/>
              <a:ext cx="287514" cy="109057"/>
            </a:xfrm>
            <a:custGeom>
              <a:avLst/>
              <a:gdLst>
                <a:gd name="connsiteX0" fmla="*/ 288894 w 287514"/>
                <a:gd name="connsiteY0" fmla="*/ 108622 h 109057"/>
                <a:gd name="connsiteX1" fmla="*/ 1710 w 287514"/>
                <a:gd name="connsiteY1" fmla="*/ 17411 h 109057"/>
              </a:gdLst>
              <a:ahLst/>
              <a:cxnLst>
                <a:cxn ang="0">
                  <a:pos x="connsiteX0" y="connsiteY0"/>
                </a:cxn>
                <a:cxn ang="0">
                  <a:pos x="connsiteX1" y="connsiteY1"/>
                </a:cxn>
              </a:cxnLst>
              <a:rect l="l" t="t" r="r" b="b"/>
              <a:pathLst>
                <a:path w="287514" h="109057">
                  <a:moveTo>
                    <a:pt x="288894" y="108622"/>
                  </a:moveTo>
                  <a:cubicBezTo>
                    <a:pt x="246593" y="42527"/>
                    <a:pt x="130596" y="-31169"/>
                    <a:pt x="1710" y="17411"/>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5DD300CD-E376-4CCD-937D-5AEA20410CD3}"/>
                </a:ext>
              </a:extLst>
            </p:cNvPr>
            <p:cNvSpPr/>
            <p:nvPr/>
          </p:nvSpPr>
          <p:spPr>
            <a:xfrm>
              <a:off x="7537829" y="4004902"/>
              <a:ext cx="46267" cy="42962"/>
            </a:xfrm>
            <a:custGeom>
              <a:avLst/>
              <a:gdLst>
                <a:gd name="connsiteX0" fmla="*/ 46762 w 46266"/>
                <a:gd name="connsiteY0" fmla="*/ 3470 h 42961"/>
                <a:gd name="connsiteX1" fmla="*/ 40153 w 46266"/>
                <a:gd name="connsiteY1" fmla="*/ 2479 h 42961"/>
                <a:gd name="connsiteX2" fmla="*/ 35526 w 46266"/>
                <a:gd name="connsiteY2" fmla="*/ 34865 h 42961"/>
                <a:gd name="connsiteX3" fmla="*/ 3801 w 46266"/>
                <a:gd name="connsiteY3" fmla="*/ 27925 h 42961"/>
                <a:gd name="connsiteX4" fmla="*/ 2479 w 46266"/>
                <a:gd name="connsiteY4" fmla="*/ 34204 h 42961"/>
                <a:gd name="connsiteX5" fmla="*/ 41144 w 46266"/>
                <a:gd name="connsiteY5" fmla="*/ 42797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266" h="42961">
                  <a:moveTo>
                    <a:pt x="46762" y="3470"/>
                  </a:moveTo>
                  <a:lnTo>
                    <a:pt x="40153" y="2479"/>
                  </a:lnTo>
                  <a:lnTo>
                    <a:pt x="35526" y="34865"/>
                  </a:lnTo>
                  <a:lnTo>
                    <a:pt x="3801" y="27925"/>
                  </a:lnTo>
                  <a:lnTo>
                    <a:pt x="2479" y="34204"/>
                  </a:lnTo>
                  <a:lnTo>
                    <a:pt x="41144" y="42797"/>
                  </a:lnTo>
                  <a:close/>
                </a:path>
              </a:pathLst>
            </a:custGeom>
            <a:solidFill>
              <a:srgbClr val="FFFFFF"/>
            </a:solidFill>
            <a:ln w="19050"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0B85960F-34C5-4681-A44F-662CEB5CF07C}"/>
                </a:ext>
              </a:extLst>
            </p:cNvPr>
            <p:cNvSpPr/>
            <p:nvPr/>
          </p:nvSpPr>
          <p:spPr>
            <a:xfrm>
              <a:off x="7606345" y="4109109"/>
              <a:ext cx="13219" cy="89229"/>
            </a:xfrm>
            <a:custGeom>
              <a:avLst/>
              <a:gdLst>
                <a:gd name="connsiteX0" fmla="*/ 12616 w 13219"/>
                <a:gd name="connsiteY0" fmla="*/ 88956 h 89228"/>
                <a:gd name="connsiteX1" fmla="*/ 1710 w 13219"/>
                <a:gd name="connsiteY1" fmla="*/ 1710 h 89228"/>
              </a:gdLst>
              <a:ahLst/>
              <a:cxnLst>
                <a:cxn ang="0">
                  <a:pos x="connsiteX0" y="connsiteY0"/>
                </a:cxn>
                <a:cxn ang="0">
                  <a:pos x="connsiteX1" y="connsiteY1"/>
                </a:cxn>
              </a:cxnLst>
              <a:rect l="l" t="t" r="r" b="b"/>
              <a:pathLst>
                <a:path w="13219" h="89228">
                  <a:moveTo>
                    <a:pt x="12616" y="88956"/>
                  </a:moveTo>
                  <a:cubicBezTo>
                    <a:pt x="14268" y="61857"/>
                    <a:pt x="10964" y="32444"/>
                    <a:pt x="1710" y="1710"/>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C373A6BA-817A-489B-808F-1745B7B73D97}"/>
                </a:ext>
              </a:extLst>
            </p:cNvPr>
            <p:cNvSpPr/>
            <p:nvPr/>
          </p:nvSpPr>
          <p:spPr>
            <a:xfrm>
              <a:off x="7598413" y="4216514"/>
              <a:ext cx="19829" cy="62790"/>
            </a:xfrm>
            <a:custGeom>
              <a:avLst/>
              <a:gdLst>
                <a:gd name="connsiteX0" fmla="*/ 1710 w 19828"/>
                <a:gd name="connsiteY0" fmla="*/ 61857 h 62790"/>
                <a:gd name="connsiteX1" fmla="*/ 18895 w 19828"/>
                <a:gd name="connsiteY1" fmla="*/ 1710 h 62790"/>
              </a:gdLst>
              <a:ahLst/>
              <a:cxnLst>
                <a:cxn ang="0">
                  <a:pos x="connsiteX0" y="connsiteY0"/>
                </a:cxn>
                <a:cxn ang="0">
                  <a:pos x="connsiteX1" y="connsiteY1"/>
                </a:cxn>
              </a:cxnLst>
              <a:rect l="l" t="t" r="r" b="b"/>
              <a:pathLst>
                <a:path w="19828" h="62790">
                  <a:moveTo>
                    <a:pt x="1710" y="61857"/>
                  </a:moveTo>
                  <a:cubicBezTo>
                    <a:pt x="9642" y="43350"/>
                    <a:pt x="15590" y="23191"/>
                    <a:pt x="18895" y="1710"/>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36BA35DD-9FA5-410F-B2D9-072A274750DB}"/>
                </a:ext>
              </a:extLst>
            </p:cNvPr>
            <p:cNvSpPr/>
            <p:nvPr/>
          </p:nvSpPr>
          <p:spPr>
            <a:xfrm>
              <a:off x="7266285" y="4299463"/>
              <a:ext cx="323866" cy="132190"/>
            </a:xfrm>
            <a:custGeom>
              <a:avLst/>
              <a:gdLst>
                <a:gd name="connsiteX0" fmla="*/ 1710 w 323866"/>
                <a:gd name="connsiteY0" fmla="*/ 109445 h 132190"/>
                <a:gd name="connsiteX1" fmla="*/ 230069 w 323866"/>
                <a:gd name="connsiteY1" fmla="*/ 97879 h 132190"/>
                <a:gd name="connsiteX2" fmla="*/ 322933 w 323866"/>
                <a:gd name="connsiteY2" fmla="*/ 1710 h 132190"/>
              </a:gdLst>
              <a:ahLst/>
              <a:cxnLst>
                <a:cxn ang="0">
                  <a:pos x="connsiteX0" y="connsiteY0"/>
                </a:cxn>
                <a:cxn ang="0">
                  <a:pos x="connsiteX1" y="connsiteY1"/>
                </a:cxn>
                <a:cxn ang="0">
                  <a:pos x="connsiteX2" y="connsiteY2"/>
                </a:cxn>
              </a:cxnLst>
              <a:rect l="l" t="t" r="r" b="b"/>
              <a:pathLst>
                <a:path w="323866" h="132190">
                  <a:moveTo>
                    <a:pt x="1710" y="109445"/>
                  </a:moveTo>
                  <a:cubicBezTo>
                    <a:pt x="64501" y="138858"/>
                    <a:pt x="145798" y="146459"/>
                    <a:pt x="230069" y="97879"/>
                  </a:cubicBezTo>
                  <a:cubicBezTo>
                    <a:pt x="262456" y="79042"/>
                    <a:pt x="298147" y="45994"/>
                    <a:pt x="322933" y="1710"/>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48B96D31-2052-4607-9AF0-4EFF89F56686}"/>
                </a:ext>
              </a:extLst>
            </p:cNvPr>
            <p:cNvSpPr/>
            <p:nvPr/>
          </p:nvSpPr>
          <p:spPr>
            <a:xfrm>
              <a:off x="7258907" y="4390237"/>
              <a:ext cx="42962" cy="52876"/>
            </a:xfrm>
            <a:custGeom>
              <a:avLst/>
              <a:gdLst>
                <a:gd name="connsiteX0" fmla="*/ 18011 w 42961"/>
                <a:gd name="connsiteY0" fmla="*/ 52050 h 52876"/>
                <a:gd name="connsiteX1" fmla="*/ 24290 w 42961"/>
                <a:gd name="connsiteY1" fmla="*/ 49406 h 52876"/>
                <a:gd name="connsiteX2" fmla="*/ 11401 w 42961"/>
                <a:gd name="connsiteY2" fmla="*/ 19333 h 52876"/>
                <a:gd name="connsiteX3" fmla="*/ 42136 w 42961"/>
                <a:gd name="connsiteY3" fmla="*/ 8758 h 52876"/>
                <a:gd name="connsiteX4" fmla="*/ 40153 w 42961"/>
                <a:gd name="connsiteY4" fmla="*/ 2479 h 52876"/>
                <a:gd name="connsiteX5" fmla="*/ 2479 w 42961"/>
                <a:gd name="connsiteY5" fmla="*/ 15367 h 5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61" h="52876">
                  <a:moveTo>
                    <a:pt x="18011" y="52050"/>
                  </a:moveTo>
                  <a:lnTo>
                    <a:pt x="24290" y="49406"/>
                  </a:lnTo>
                  <a:lnTo>
                    <a:pt x="11401" y="19333"/>
                  </a:lnTo>
                  <a:lnTo>
                    <a:pt x="42136" y="8758"/>
                  </a:lnTo>
                  <a:lnTo>
                    <a:pt x="40153" y="2479"/>
                  </a:lnTo>
                  <a:lnTo>
                    <a:pt x="2479" y="15367"/>
                  </a:lnTo>
                  <a:close/>
                </a:path>
              </a:pathLst>
            </a:custGeom>
            <a:solidFill>
              <a:srgbClr val="FFFFFF"/>
            </a:solidFill>
            <a:ln w="19050"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AAF3058D-0B56-4F40-ACB9-773566843515}"/>
                </a:ext>
              </a:extLst>
            </p:cNvPr>
            <p:cNvSpPr/>
            <p:nvPr/>
          </p:nvSpPr>
          <p:spPr>
            <a:xfrm>
              <a:off x="7307983" y="4054969"/>
              <a:ext cx="125581" cy="244552"/>
            </a:xfrm>
            <a:custGeom>
              <a:avLst/>
              <a:gdLst>
                <a:gd name="connsiteX0" fmla="*/ 4957 w 125580"/>
                <a:gd name="connsiteY0" fmla="*/ 182092 h 244552"/>
                <a:gd name="connsiteX1" fmla="*/ 64112 w 125580"/>
                <a:gd name="connsiteY1" fmla="*/ 241248 h 244552"/>
                <a:gd name="connsiteX2" fmla="*/ 123268 w 125580"/>
                <a:gd name="connsiteY2" fmla="*/ 182092 h 244552"/>
                <a:gd name="connsiteX3" fmla="*/ 64112 w 125580"/>
                <a:gd name="connsiteY3" fmla="*/ 123268 h 244552"/>
                <a:gd name="connsiteX4" fmla="*/ 4957 w 125580"/>
                <a:gd name="connsiteY4" fmla="*/ 64112 h 244552"/>
                <a:gd name="connsiteX5" fmla="*/ 64112 w 125580"/>
                <a:gd name="connsiteY5" fmla="*/ 4957 h 244552"/>
                <a:gd name="connsiteX6" fmla="*/ 123268 w 125580"/>
                <a:gd name="connsiteY6" fmla="*/ 64112 h 24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80" h="244552">
                  <a:moveTo>
                    <a:pt x="4957" y="182092"/>
                  </a:moveTo>
                  <a:cubicBezTo>
                    <a:pt x="4957" y="214809"/>
                    <a:pt x="31395" y="241248"/>
                    <a:pt x="64112" y="241248"/>
                  </a:cubicBezTo>
                  <a:cubicBezTo>
                    <a:pt x="96829" y="241248"/>
                    <a:pt x="123268" y="214809"/>
                    <a:pt x="123268" y="182092"/>
                  </a:cubicBezTo>
                  <a:cubicBezTo>
                    <a:pt x="123268" y="149375"/>
                    <a:pt x="96169" y="128555"/>
                    <a:pt x="64112" y="123268"/>
                  </a:cubicBezTo>
                  <a:cubicBezTo>
                    <a:pt x="32056" y="117980"/>
                    <a:pt x="4957" y="96829"/>
                    <a:pt x="4957" y="64112"/>
                  </a:cubicBezTo>
                  <a:cubicBezTo>
                    <a:pt x="4957" y="31395"/>
                    <a:pt x="31395" y="4957"/>
                    <a:pt x="64112" y="4957"/>
                  </a:cubicBezTo>
                  <a:cubicBezTo>
                    <a:pt x="96829" y="4957"/>
                    <a:pt x="123268" y="31395"/>
                    <a:pt x="123268" y="64112"/>
                  </a:cubicBez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1C50DAB5-E895-4357-A900-EF37F1700896}"/>
                </a:ext>
              </a:extLst>
            </p:cNvPr>
            <p:cNvSpPr/>
            <p:nvPr/>
          </p:nvSpPr>
          <p:spPr>
            <a:xfrm>
              <a:off x="7372425" y="4028200"/>
              <a:ext cx="9914" cy="310647"/>
            </a:xfrm>
            <a:custGeom>
              <a:avLst/>
              <a:gdLst>
                <a:gd name="connsiteX0" fmla="*/ 4957 w 9914"/>
                <a:gd name="connsiteY0" fmla="*/ 4957 h 310647"/>
                <a:gd name="connsiteX1" fmla="*/ 4957 w 9914"/>
                <a:gd name="connsiteY1" fmla="*/ 305690 h 310647"/>
              </a:gdLst>
              <a:ahLst/>
              <a:cxnLst>
                <a:cxn ang="0">
                  <a:pos x="connsiteX0" y="connsiteY0"/>
                </a:cxn>
                <a:cxn ang="0">
                  <a:pos x="connsiteX1" y="connsiteY1"/>
                </a:cxn>
              </a:cxnLst>
              <a:rect l="l" t="t" r="r" b="b"/>
              <a:pathLst>
                <a:path w="9914" h="310647">
                  <a:moveTo>
                    <a:pt x="4957" y="4957"/>
                  </a:moveTo>
                  <a:lnTo>
                    <a:pt x="4957" y="305690"/>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3" name="Group 2">
            <a:extLst>
              <a:ext uri="{FF2B5EF4-FFF2-40B4-BE49-F238E27FC236}">
                <a16:creationId xmlns:a16="http://schemas.microsoft.com/office/drawing/2014/main" id="{313F9D84-F4C7-4AA5-AD33-555848F66A5E}"/>
              </a:ext>
            </a:extLst>
          </p:cNvPr>
          <p:cNvGrpSpPr/>
          <p:nvPr/>
        </p:nvGrpSpPr>
        <p:grpSpPr>
          <a:xfrm>
            <a:off x="6883541" y="1466133"/>
            <a:ext cx="906580" cy="675836"/>
            <a:chOff x="347713" y="4722335"/>
            <a:chExt cx="536032" cy="399601"/>
          </a:xfrm>
        </p:grpSpPr>
        <p:sp>
          <p:nvSpPr>
            <p:cNvPr id="131" name="Freeform: Shape 130">
              <a:extLst>
                <a:ext uri="{FF2B5EF4-FFF2-40B4-BE49-F238E27FC236}">
                  <a16:creationId xmlns:a16="http://schemas.microsoft.com/office/drawing/2014/main" id="{7ABECACC-EF28-48F0-AC18-B6A06DBE953A}"/>
                </a:ext>
              </a:extLst>
            </p:cNvPr>
            <p:cNvSpPr/>
            <p:nvPr/>
          </p:nvSpPr>
          <p:spPr>
            <a:xfrm>
              <a:off x="535754" y="4722335"/>
              <a:ext cx="175152" cy="333781"/>
            </a:xfrm>
            <a:custGeom>
              <a:avLst/>
              <a:gdLst>
                <a:gd name="connsiteX0" fmla="*/ 4957 w 175152"/>
                <a:gd name="connsiteY0" fmla="*/ 80031 h 333780"/>
                <a:gd name="connsiteX1" fmla="*/ 77992 w 175152"/>
                <a:gd name="connsiteY1" fmla="*/ 5013 h 333780"/>
                <a:gd name="connsiteX2" fmla="*/ 157968 w 175152"/>
                <a:gd name="connsiteY2" fmla="*/ 101512 h 333780"/>
                <a:gd name="connsiteX3" fmla="*/ 147723 w 175152"/>
                <a:gd name="connsiteY3" fmla="*/ 330202 h 333780"/>
              </a:gdLst>
              <a:ahLst/>
              <a:cxnLst>
                <a:cxn ang="0">
                  <a:pos x="connsiteX0" y="connsiteY0"/>
                </a:cxn>
                <a:cxn ang="0">
                  <a:pos x="connsiteX1" y="connsiteY1"/>
                </a:cxn>
                <a:cxn ang="0">
                  <a:pos x="connsiteX2" y="connsiteY2"/>
                </a:cxn>
                <a:cxn ang="0">
                  <a:pos x="connsiteX3" y="connsiteY3"/>
                </a:cxn>
              </a:cxnLst>
              <a:rect l="l" t="t" r="r" b="b"/>
              <a:pathLst>
                <a:path w="175152" h="333780">
                  <a:moveTo>
                    <a:pt x="4957" y="80031"/>
                  </a:moveTo>
                  <a:cubicBezTo>
                    <a:pt x="15202" y="53924"/>
                    <a:pt x="38666" y="3031"/>
                    <a:pt x="77992" y="5013"/>
                  </a:cubicBezTo>
                  <a:cubicBezTo>
                    <a:pt x="106413" y="6666"/>
                    <a:pt x="134504" y="27816"/>
                    <a:pt x="157968" y="101512"/>
                  </a:cubicBezTo>
                  <a:cubicBezTo>
                    <a:pt x="174161" y="151745"/>
                    <a:pt x="179448" y="248244"/>
                    <a:pt x="147723" y="330202"/>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B57ACA32-7617-44D0-9ECC-C91480A20D7E}"/>
                </a:ext>
              </a:extLst>
            </p:cNvPr>
            <p:cNvSpPr/>
            <p:nvPr/>
          </p:nvSpPr>
          <p:spPr>
            <a:xfrm>
              <a:off x="521543" y="4986441"/>
              <a:ext cx="145409" cy="135495"/>
            </a:xfrm>
            <a:custGeom>
              <a:avLst/>
              <a:gdLst>
                <a:gd name="connsiteX0" fmla="*/ 142766 w 145409"/>
                <a:gd name="connsiteY0" fmla="*/ 100465 h 135495"/>
                <a:gd name="connsiteX1" fmla="*/ 93194 w 145409"/>
                <a:gd name="connsiteY1" fmla="*/ 132190 h 135495"/>
                <a:gd name="connsiteX2" fmla="*/ 4957 w 145409"/>
                <a:gd name="connsiteY2" fmla="*/ 4957 h 135495"/>
              </a:gdLst>
              <a:ahLst/>
              <a:cxnLst>
                <a:cxn ang="0">
                  <a:pos x="connsiteX0" y="connsiteY0"/>
                </a:cxn>
                <a:cxn ang="0">
                  <a:pos x="connsiteX1" y="connsiteY1"/>
                </a:cxn>
                <a:cxn ang="0">
                  <a:pos x="connsiteX2" y="connsiteY2"/>
                </a:cxn>
              </a:cxnLst>
              <a:rect l="l" t="t" r="r" b="b"/>
              <a:pathLst>
                <a:path w="145409" h="135495">
                  <a:moveTo>
                    <a:pt x="142766" y="100465"/>
                  </a:moveTo>
                  <a:cubicBezTo>
                    <a:pt x="142766" y="100465"/>
                    <a:pt x="120624" y="132190"/>
                    <a:pt x="93194" y="132190"/>
                  </a:cubicBezTo>
                  <a:cubicBezTo>
                    <a:pt x="80636" y="132190"/>
                    <a:pt x="29082" y="126903"/>
                    <a:pt x="4957" y="4957"/>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88961343-5B5A-44B1-BD81-788926AE12A2}"/>
                </a:ext>
              </a:extLst>
            </p:cNvPr>
            <p:cNvSpPr/>
            <p:nvPr/>
          </p:nvSpPr>
          <p:spPr>
            <a:xfrm>
              <a:off x="516089" y="4835744"/>
              <a:ext cx="16524" cy="118971"/>
            </a:xfrm>
            <a:custGeom>
              <a:avLst/>
              <a:gdLst>
                <a:gd name="connsiteX0" fmla="*/ 13386 w 16523"/>
                <a:gd name="connsiteY0" fmla="*/ 4957 h 118971"/>
                <a:gd name="connsiteX1" fmla="*/ 5785 w 16523"/>
                <a:gd name="connsiteY1" fmla="*/ 116658 h 118971"/>
              </a:gdLst>
              <a:ahLst/>
              <a:cxnLst>
                <a:cxn ang="0">
                  <a:pos x="connsiteX0" y="connsiteY0"/>
                </a:cxn>
                <a:cxn ang="0">
                  <a:pos x="connsiteX1" y="connsiteY1"/>
                </a:cxn>
              </a:cxnLst>
              <a:rect l="l" t="t" r="r" b="b"/>
              <a:pathLst>
                <a:path w="16523" h="118971">
                  <a:moveTo>
                    <a:pt x="13386" y="4957"/>
                  </a:moveTo>
                  <a:cubicBezTo>
                    <a:pt x="13386" y="4957"/>
                    <a:pt x="1819" y="54859"/>
                    <a:pt x="5785" y="11665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179074D1-DF07-4B9F-AE86-A36D86C1CFDA}"/>
                </a:ext>
              </a:extLst>
            </p:cNvPr>
            <p:cNvSpPr/>
            <p:nvPr/>
          </p:nvSpPr>
          <p:spPr>
            <a:xfrm>
              <a:off x="468006" y="4786173"/>
              <a:ext cx="52876" cy="36352"/>
            </a:xfrm>
            <a:custGeom>
              <a:avLst/>
              <a:gdLst>
                <a:gd name="connsiteX0" fmla="*/ 49571 w 52876"/>
                <a:gd name="connsiteY0" fmla="*/ 31395 h 36352"/>
                <a:gd name="connsiteX1" fmla="*/ 4957 w 52876"/>
                <a:gd name="connsiteY1" fmla="*/ 4957 h 36352"/>
              </a:gdLst>
              <a:ahLst/>
              <a:cxnLst>
                <a:cxn ang="0">
                  <a:pos x="connsiteX0" y="connsiteY0"/>
                </a:cxn>
                <a:cxn ang="0">
                  <a:pos x="connsiteX1" y="connsiteY1"/>
                </a:cxn>
              </a:cxnLst>
              <a:rect l="l" t="t" r="r" b="b"/>
              <a:pathLst>
                <a:path w="52876" h="36352">
                  <a:moveTo>
                    <a:pt x="49571" y="31395"/>
                  </a:moveTo>
                  <a:cubicBezTo>
                    <a:pt x="37344" y="27430"/>
                    <a:pt x="17846" y="22472"/>
                    <a:pt x="4957" y="4957"/>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47CB5724-EEEA-40A0-A798-64AF0AD49E23}"/>
                </a:ext>
              </a:extLst>
            </p:cNvPr>
            <p:cNvSpPr/>
            <p:nvPr/>
          </p:nvSpPr>
          <p:spPr>
            <a:xfrm>
              <a:off x="549964" y="4814594"/>
              <a:ext cx="168543" cy="19829"/>
            </a:xfrm>
            <a:custGeom>
              <a:avLst/>
              <a:gdLst>
                <a:gd name="connsiteX0" fmla="*/ 4957 w 168542"/>
                <a:gd name="connsiteY0" fmla="*/ 11236 h 19828"/>
                <a:gd name="connsiteX1" fmla="*/ 164577 w 168542"/>
                <a:gd name="connsiteY1" fmla="*/ 4957 h 19828"/>
              </a:gdLst>
              <a:ahLst/>
              <a:cxnLst>
                <a:cxn ang="0">
                  <a:pos x="connsiteX0" y="connsiteY0"/>
                </a:cxn>
                <a:cxn ang="0">
                  <a:pos x="connsiteX1" y="connsiteY1"/>
                </a:cxn>
              </a:cxnLst>
              <a:rect l="l" t="t" r="r" b="b"/>
              <a:pathLst>
                <a:path w="168542" h="19828">
                  <a:moveTo>
                    <a:pt x="4957" y="11236"/>
                  </a:moveTo>
                  <a:cubicBezTo>
                    <a:pt x="35030" y="14871"/>
                    <a:pt x="91542" y="24125"/>
                    <a:pt x="164577" y="4957"/>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04133480-360D-4E88-9CBE-1CA6B95B9FD5}"/>
                </a:ext>
              </a:extLst>
            </p:cNvPr>
            <p:cNvSpPr/>
            <p:nvPr/>
          </p:nvSpPr>
          <p:spPr>
            <a:xfrm>
              <a:off x="746598" y="4788817"/>
              <a:ext cx="19829" cy="19829"/>
            </a:xfrm>
            <a:custGeom>
              <a:avLst/>
              <a:gdLst>
                <a:gd name="connsiteX0" fmla="*/ 4957 w 19828"/>
                <a:gd name="connsiteY0" fmla="*/ 16854 h 19828"/>
                <a:gd name="connsiteX1" fmla="*/ 17185 w 19828"/>
                <a:gd name="connsiteY1" fmla="*/ 4957 h 19828"/>
              </a:gdLst>
              <a:ahLst/>
              <a:cxnLst>
                <a:cxn ang="0">
                  <a:pos x="connsiteX0" y="connsiteY0"/>
                </a:cxn>
                <a:cxn ang="0">
                  <a:pos x="connsiteX1" y="connsiteY1"/>
                </a:cxn>
              </a:cxnLst>
              <a:rect l="l" t="t" r="r" b="b"/>
              <a:pathLst>
                <a:path w="19828" h="19828">
                  <a:moveTo>
                    <a:pt x="4957" y="16854"/>
                  </a:moveTo>
                  <a:cubicBezTo>
                    <a:pt x="4957" y="16854"/>
                    <a:pt x="12228" y="13219"/>
                    <a:pt x="17185" y="4957"/>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3A06A81A-79D3-4E7F-8100-881F504ABF14}"/>
                </a:ext>
              </a:extLst>
            </p:cNvPr>
            <p:cNvSpPr/>
            <p:nvPr/>
          </p:nvSpPr>
          <p:spPr>
            <a:xfrm>
              <a:off x="661996" y="4917702"/>
              <a:ext cx="95838" cy="9914"/>
            </a:xfrm>
            <a:custGeom>
              <a:avLst/>
              <a:gdLst>
                <a:gd name="connsiteX0" fmla="*/ 90881 w 95838"/>
                <a:gd name="connsiteY0" fmla="*/ 4957 h 9914"/>
                <a:gd name="connsiteX1" fmla="*/ 4957 w 95838"/>
                <a:gd name="connsiteY1" fmla="*/ 5288 h 9914"/>
              </a:gdLst>
              <a:ahLst/>
              <a:cxnLst>
                <a:cxn ang="0">
                  <a:pos x="connsiteX0" y="connsiteY0"/>
                </a:cxn>
                <a:cxn ang="0">
                  <a:pos x="connsiteX1" y="connsiteY1"/>
                </a:cxn>
              </a:cxnLst>
              <a:rect l="l" t="t" r="r" b="b"/>
              <a:pathLst>
                <a:path w="95838" h="9914">
                  <a:moveTo>
                    <a:pt x="90881" y="4957"/>
                  </a:moveTo>
                  <a:lnTo>
                    <a:pt x="4957" y="5288"/>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BB9E1630-CA5B-4E3F-B2D0-9AF164F97C34}"/>
                </a:ext>
              </a:extLst>
            </p:cNvPr>
            <p:cNvSpPr/>
            <p:nvPr/>
          </p:nvSpPr>
          <p:spPr>
            <a:xfrm>
              <a:off x="472963" y="4918363"/>
              <a:ext cx="155324" cy="9914"/>
            </a:xfrm>
            <a:custGeom>
              <a:avLst/>
              <a:gdLst>
                <a:gd name="connsiteX0" fmla="*/ 4957 w 155323"/>
                <a:gd name="connsiteY0" fmla="*/ 4957 h 9914"/>
                <a:gd name="connsiteX1" fmla="*/ 153010 w 155323"/>
                <a:gd name="connsiteY1" fmla="*/ 4957 h 9914"/>
              </a:gdLst>
              <a:ahLst/>
              <a:cxnLst>
                <a:cxn ang="0">
                  <a:pos x="connsiteX0" y="connsiteY0"/>
                </a:cxn>
                <a:cxn ang="0">
                  <a:pos x="connsiteX1" y="connsiteY1"/>
                </a:cxn>
              </a:cxnLst>
              <a:rect l="l" t="t" r="r" b="b"/>
              <a:pathLst>
                <a:path w="155323" h="9914">
                  <a:moveTo>
                    <a:pt x="4957" y="4957"/>
                  </a:moveTo>
                  <a:lnTo>
                    <a:pt x="153010" y="495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79F53D1E-3E2C-471B-9966-C3C5D44AF0D7}"/>
                </a:ext>
              </a:extLst>
            </p:cNvPr>
            <p:cNvSpPr/>
            <p:nvPr/>
          </p:nvSpPr>
          <p:spPr>
            <a:xfrm>
              <a:off x="488496" y="5014532"/>
              <a:ext cx="251162" cy="26438"/>
            </a:xfrm>
            <a:custGeom>
              <a:avLst/>
              <a:gdLst>
                <a:gd name="connsiteX0" fmla="*/ 4957 w 251161"/>
                <a:gd name="connsiteY0" fmla="*/ 23464 h 26438"/>
                <a:gd name="connsiteX1" fmla="*/ 125250 w 251161"/>
                <a:gd name="connsiteY1" fmla="*/ 4957 h 26438"/>
                <a:gd name="connsiteX2" fmla="*/ 248848 w 251161"/>
                <a:gd name="connsiteY2" fmla="*/ 23133 h 26438"/>
              </a:gdLst>
              <a:ahLst/>
              <a:cxnLst>
                <a:cxn ang="0">
                  <a:pos x="connsiteX0" y="connsiteY0"/>
                </a:cxn>
                <a:cxn ang="0">
                  <a:pos x="connsiteX1" y="connsiteY1"/>
                </a:cxn>
                <a:cxn ang="0">
                  <a:pos x="connsiteX2" y="connsiteY2"/>
                </a:cxn>
              </a:cxnLst>
              <a:rect l="l" t="t" r="r" b="b"/>
              <a:pathLst>
                <a:path w="251161" h="26438">
                  <a:moveTo>
                    <a:pt x="4957" y="23464"/>
                  </a:moveTo>
                  <a:cubicBezTo>
                    <a:pt x="4957" y="23464"/>
                    <a:pt x="45606" y="4957"/>
                    <a:pt x="125250" y="4957"/>
                  </a:cubicBezTo>
                  <a:cubicBezTo>
                    <a:pt x="156315" y="4957"/>
                    <a:pt x="205226" y="6610"/>
                    <a:pt x="248848" y="23133"/>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3C339EC8-0CBC-4BCF-892E-98C4063EED61}"/>
                </a:ext>
              </a:extLst>
            </p:cNvPr>
            <p:cNvSpPr/>
            <p:nvPr/>
          </p:nvSpPr>
          <p:spPr>
            <a:xfrm>
              <a:off x="479242" y="5059146"/>
              <a:ext cx="274295" cy="62790"/>
            </a:xfrm>
            <a:custGeom>
              <a:avLst/>
              <a:gdLst>
                <a:gd name="connsiteX0" fmla="*/ 4957 w 274295"/>
                <a:gd name="connsiteY0" fmla="*/ 4957 h 62790"/>
                <a:gd name="connsiteX1" fmla="*/ 135826 w 274295"/>
                <a:gd name="connsiteY1" fmla="*/ 59486 h 62790"/>
                <a:gd name="connsiteX2" fmla="*/ 272312 w 274295"/>
                <a:gd name="connsiteY2" fmla="*/ 6610 h 62790"/>
              </a:gdLst>
              <a:ahLst/>
              <a:cxnLst>
                <a:cxn ang="0">
                  <a:pos x="connsiteX0" y="connsiteY0"/>
                </a:cxn>
                <a:cxn ang="0">
                  <a:pos x="connsiteX1" y="connsiteY1"/>
                </a:cxn>
                <a:cxn ang="0">
                  <a:pos x="connsiteX2" y="connsiteY2"/>
                </a:cxn>
              </a:cxnLst>
              <a:rect l="l" t="t" r="r" b="b"/>
              <a:pathLst>
                <a:path w="274295" h="62790">
                  <a:moveTo>
                    <a:pt x="4957" y="4957"/>
                  </a:moveTo>
                  <a:cubicBezTo>
                    <a:pt x="4957" y="4957"/>
                    <a:pt x="46597" y="56511"/>
                    <a:pt x="135826" y="59486"/>
                  </a:cubicBezTo>
                  <a:cubicBezTo>
                    <a:pt x="172508" y="60808"/>
                    <a:pt x="234638" y="45606"/>
                    <a:pt x="272312" y="6610"/>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1A70AC34-165A-4AF9-8381-4DC4EBA53D31}"/>
                </a:ext>
              </a:extLst>
            </p:cNvPr>
            <p:cNvSpPr/>
            <p:nvPr/>
          </p:nvSpPr>
          <p:spPr>
            <a:xfrm>
              <a:off x="454457" y="4722354"/>
              <a:ext cx="327171" cy="89229"/>
            </a:xfrm>
            <a:custGeom>
              <a:avLst/>
              <a:gdLst>
                <a:gd name="connsiteX0" fmla="*/ 4957 w 327171"/>
                <a:gd name="connsiteY0" fmla="*/ 85630 h 89228"/>
                <a:gd name="connsiteX1" fmla="*/ 157968 w 327171"/>
                <a:gd name="connsiteY1" fmla="*/ 4994 h 89228"/>
                <a:gd name="connsiteX2" fmla="*/ 322875 w 327171"/>
                <a:gd name="connsiteY2" fmla="*/ 83317 h 89228"/>
              </a:gdLst>
              <a:ahLst/>
              <a:cxnLst>
                <a:cxn ang="0">
                  <a:pos x="connsiteX0" y="connsiteY0"/>
                </a:cxn>
                <a:cxn ang="0">
                  <a:pos x="connsiteX1" y="connsiteY1"/>
                </a:cxn>
                <a:cxn ang="0">
                  <a:pos x="connsiteX2" y="connsiteY2"/>
                </a:cxn>
              </a:cxnLst>
              <a:rect l="l" t="t" r="r" b="b"/>
              <a:pathLst>
                <a:path w="327171" h="89228">
                  <a:moveTo>
                    <a:pt x="4957" y="85630"/>
                  </a:moveTo>
                  <a:cubicBezTo>
                    <a:pt x="4957" y="85630"/>
                    <a:pt x="58164" y="7307"/>
                    <a:pt x="157968" y="4994"/>
                  </a:cubicBezTo>
                  <a:cubicBezTo>
                    <a:pt x="194650" y="4333"/>
                    <a:pt x="270660" y="11934"/>
                    <a:pt x="322875" y="83317"/>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2E81B2B8-15E8-47B5-ACB0-C5E4A67EDD64}"/>
                </a:ext>
              </a:extLst>
            </p:cNvPr>
            <p:cNvSpPr/>
            <p:nvPr/>
          </p:nvSpPr>
          <p:spPr>
            <a:xfrm>
              <a:off x="511960" y="4799392"/>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B25F7F8F-086E-4EF0-995B-ABF08AA35920}"/>
                </a:ext>
              </a:extLst>
            </p:cNvPr>
            <p:cNvSpPr/>
            <p:nvPr/>
          </p:nvSpPr>
          <p:spPr>
            <a:xfrm>
              <a:off x="501054" y="495008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EDC76AF8-7CB7-48AA-B897-E18A89BD102A}"/>
                </a:ext>
              </a:extLst>
            </p:cNvPr>
            <p:cNvSpPr/>
            <p:nvPr/>
          </p:nvSpPr>
          <p:spPr>
            <a:xfrm>
              <a:off x="651751" y="5047579"/>
              <a:ext cx="46267" cy="46267"/>
            </a:xfrm>
            <a:custGeom>
              <a:avLst/>
              <a:gdLst>
                <a:gd name="connsiteX0" fmla="*/ 41310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09"/>
                    <a:pt x="23133" y="41309"/>
                  </a:cubicBezTo>
                  <a:cubicBezTo>
                    <a:pt x="13095" y="41309"/>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D5D944BA-5071-4AF3-BB92-1195BA0F33B1}"/>
                </a:ext>
              </a:extLst>
            </p:cNvPr>
            <p:cNvSpPr/>
            <p:nvPr/>
          </p:nvSpPr>
          <p:spPr>
            <a:xfrm>
              <a:off x="710245" y="4792122"/>
              <a:ext cx="46267" cy="46267"/>
            </a:xfrm>
            <a:custGeom>
              <a:avLst/>
              <a:gdLst>
                <a:gd name="connsiteX0" fmla="*/ 41310 w 46266"/>
                <a:gd name="connsiteY0" fmla="*/ 23133 h 46266"/>
                <a:gd name="connsiteX1" fmla="*/ 23133 w 46266"/>
                <a:gd name="connsiteY1" fmla="*/ 41310 h 46266"/>
                <a:gd name="connsiteX2" fmla="*/ 4957 w 46266"/>
                <a:gd name="connsiteY2" fmla="*/ 23133 h 46266"/>
                <a:gd name="connsiteX3" fmla="*/ 23133 w 46266"/>
                <a:gd name="connsiteY3" fmla="*/ 4957 h 46266"/>
                <a:gd name="connsiteX4" fmla="*/ 41310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10" y="23133"/>
                  </a:moveTo>
                  <a:cubicBezTo>
                    <a:pt x="41310" y="33172"/>
                    <a:pt x="33172" y="41310"/>
                    <a:pt x="23133" y="41310"/>
                  </a:cubicBezTo>
                  <a:cubicBezTo>
                    <a:pt x="13095" y="41310"/>
                    <a:pt x="4957" y="33172"/>
                    <a:pt x="4957" y="23133"/>
                  </a:cubicBezTo>
                  <a:cubicBezTo>
                    <a:pt x="4957" y="13095"/>
                    <a:pt x="13095" y="4957"/>
                    <a:pt x="23133" y="4957"/>
                  </a:cubicBezTo>
                  <a:cubicBezTo>
                    <a:pt x="33172" y="4957"/>
                    <a:pt x="41310" y="13095"/>
                    <a:pt x="41310" y="23133"/>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DE255423-9B5A-4584-ABD2-971FAFAEF6C9}"/>
                </a:ext>
              </a:extLst>
            </p:cNvPr>
            <p:cNvSpPr/>
            <p:nvPr/>
          </p:nvSpPr>
          <p:spPr>
            <a:xfrm>
              <a:off x="622999" y="4900518"/>
              <a:ext cx="46267" cy="46267"/>
            </a:xfrm>
            <a:custGeom>
              <a:avLst/>
              <a:gdLst>
                <a:gd name="connsiteX0" fmla="*/ 41309 w 46266"/>
                <a:gd name="connsiteY0" fmla="*/ 23133 h 46266"/>
                <a:gd name="connsiteX1" fmla="*/ 23133 w 46266"/>
                <a:gd name="connsiteY1" fmla="*/ 41309 h 46266"/>
                <a:gd name="connsiteX2" fmla="*/ 4957 w 46266"/>
                <a:gd name="connsiteY2" fmla="*/ 23133 h 46266"/>
                <a:gd name="connsiteX3" fmla="*/ 23133 w 46266"/>
                <a:gd name="connsiteY3" fmla="*/ 4957 h 46266"/>
                <a:gd name="connsiteX4" fmla="*/ 41309 w 46266"/>
                <a:gd name="connsiteY4" fmla="*/ 23133 h 462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66" h="46266">
                  <a:moveTo>
                    <a:pt x="41309" y="23133"/>
                  </a:moveTo>
                  <a:cubicBezTo>
                    <a:pt x="41309" y="33172"/>
                    <a:pt x="33172" y="41309"/>
                    <a:pt x="23133" y="41309"/>
                  </a:cubicBezTo>
                  <a:cubicBezTo>
                    <a:pt x="13095" y="41309"/>
                    <a:pt x="4957" y="33172"/>
                    <a:pt x="4957" y="23133"/>
                  </a:cubicBezTo>
                  <a:cubicBezTo>
                    <a:pt x="4957" y="13095"/>
                    <a:pt x="13095" y="4957"/>
                    <a:pt x="23133" y="4957"/>
                  </a:cubicBezTo>
                  <a:cubicBezTo>
                    <a:pt x="33172" y="4957"/>
                    <a:pt x="41309" y="13095"/>
                    <a:pt x="41309" y="23133"/>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A3408C47-CD11-422A-BF30-21A2B3A42DC0}"/>
                </a:ext>
              </a:extLst>
            </p:cNvPr>
            <p:cNvSpPr/>
            <p:nvPr/>
          </p:nvSpPr>
          <p:spPr>
            <a:xfrm>
              <a:off x="347713"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432F5030-1DDB-4093-B34C-26660DA45D4C}"/>
                </a:ext>
              </a:extLst>
            </p:cNvPr>
            <p:cNvSpPr/>
            <p:nvPr/>
          </p:nvSpPr>
          <p:spPr>
            <a:xfrm>
              <a:off x="357958" y="4870444"/>
              <a:ext cx="92533" cy="66095"/>
            </a:xfrm>
            <a:custGeom>
              <a:avLst/>
              <a:gdLst>
                <a:gd name="connsiteX0" fmla="*/ 89559 w 92533"/>
                <a:gd name="connsiteY0" fmla="*/ 62130 h 66095"/>
                <a:gd name="connsiteX1" fmla="*/ 89559 w 92533"/>
                <a:gd name="connsiteY1" fmla="*/ 13550 h 66095"/>
                <a:gd name="connsiteX2" fmla="*/ 8096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559" y="62130"/>
                  </a:moveTo>
                  <a:lnTo>
                    <a:pt x="89559" y="13550"/>
                  </a:lnTo>
                  <a:cubicBezTo>
                    <a:pt x="89559" y="8923"/>
                    <a:pt x="85924" y="4957"/>
                    <a:pt x="80967" y="4957"/>
                  </a:cubicBezTo>
                  <a:lnTo>
                    <a:pt x="13550" y="4957"/>
                  </a:lnTo>
                  <a:cubicBezTo>
                    <a:pt x="8923" y="4957"/>
                    <a:pt x="4957" y="8592"/>
                    <a:pt x="4957" y="13550"/>
                  </a:cubicBezTo>
                  <a:lnTo>
                    <a:pt x="4957" y="62130"/>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69BF4570-A685-4936-964C-A2F9A525CA90}"/>
                </a:ext>
              </a:extLst>
            </p:cNvPr>
            <p:cNvSpPr/>
            <p:nvPr/>
          </p:nvSpPr>
          <p:spPr>
            <a:xfrm>
              <a:off x="367872"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50BE4978-AA7A-45B3-83BC-2D353E64DBC4}"/>
                </a:ext>
              </a:extLst>
            </p:cNvPr>
            <p:cNvSpPr/>
            <p:nvPr/>
          </p:nvSpPr>
          <p:spPr>
            <a:xfrm>
              <a:off x="768078" y="4946123"/>
              <a:ext cx="115667" cy="115667"/>
            </a:xfrm>
            <a:custGeom>
              <a:avLst/>
              <a:gdLst>
                <a:gd name="connsiteX0" fmla="*/ 104100 w 115666"/>
                <a:gd name="connsiteY0" fmla="*/ 110709 h 115666"/>
                <a:gd name="connsiteX1" fmla="*/ 11567 w 115666"/>
                <a:gd name="connsiteY1" fmla="*/ 110709 h 115666"/>
                <a:gd name="connsiteX2" fmla="*/ 4957 w 115666"/>
                <a:gd name="connsiteY2" fmla="*/ 104100 h 115666"/>
                <a:gd name="connsiteX3" fmla="*/ 4957 w 115666"/>
                <a:gd name="connsiteY3" fmla="*/ 11567 h 115666"/>
                <a:gd name="connsiteX4" fmla="*/ 11567 w 115666"/>
                <a:gd name="connsiteY4" fmla="*/ 4957 h 115666"/>
                <a:gd name="connsiteX5" fmla="*/ 104100 w 115666"/>
                <a:gd name="connsiteY5" fmla="*/ 4957 h 115666"/>
                <a:gd name="connsiteX6" fmla="*/ 110709 w 115666"/>
                <a:gd name="connsiteY6" fmla="*/ 11567 h 115666"/>
                <a:gd name="connsiteX7" fmla="*/ 110709 w 115666"/>
                <a:gd name="connsiteY7" fmla="*/ 104100 h 115666"/>
                <a:gd name="connsiteX8" fmla="*/ 104100 w 115666"/>
                <a:gd name="connsiteY8" fmla="*/ 110709 h 115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666" h="115666">
                  <a:moveTo>
                    <a:pt x="104100" y="110709"/>
                  </a:moveTo>
                  <a:lnTo>
                    <a:pt x="11567" y="110709"/>
                  </a:lnTo>
                  <a:cubicBezTo>
                    <a:pt x="7931" y="110709"/>
                    <a:pt x="4957" y="107735"/>
                    <a:pt x="4957" y="104100"/>
                  </a:cubicBezTo>
                  <a:lnTo>
                    <a:pt x="4957" y="11567"/>
                  </a:lnTo>
                  <a:cubicBezTo>
                    <a:pt x="4957" y="7931"/>
                    <a:pt x="7931" y="4957"/>
                    <a:pt x="11567" y="4957"/>
                  </a:cubicBezTo>
                  <a:lnTo>
                    <a:pt x="104100" y="4957"/>
                  </a:lnTo>
                  <a:cubicBezTo>
                    <a:pt x="107735" y="4957"/>
                    <a:pt x="110709" y="7931"/>
                    <a:pt x="110709" y="11567"/>
                  </a:cubicBezTo>
                  <a:lnTo>
                    <a:pt x="110709" y="104100"/>
                  </a:lnTo>
                  <a:cubicBezTo>
                    <a:pt x="110709" y="107735"/>
                    <a:pt x="107735" y="110709"/>
                    <a:pt x="104100" y="110709"/>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E5A98FAE-901C-4B39-A947-B44C52EACDF4}"/>
                </a:ext>
              </a:extLst>
            </p:cNvPr>
            <p:cNvSpPr/>
            <p:nvPr/>
          </p:nvSpPr>
          <p:spPr>
            <a:xfrm>
              <a:off x="778323" y="4870444"/>
              <a:ext cx="92533" cy="66095"/>
            </a:xfrm>
            <a:custGeom>
              <a:avLst/>
              <a:gdLst>
                <a:gd name="connsiteX0" fmla="*/ 89889 w 92533"/>
                <a:gd name="connsiteY0" fmla="*/ 62130 h 66095"/>
                <a:gd name="connsiteX1" fmla="*/ 89889 w 92533"/>
                <a:gd name="connsiteY1" fmla="*/ 13550 h 66095"/>
                <a:gd name="connsiteX2" fmla="*/ 81297 w 92533"/>
                <a:gd name="connsiteY2" fmla="*/ 4957 h 66095"/>
                <a:gd name="connsiteX3" fmla="*/ 13550 w 92533"/>
                <a:gd name="connsiteY3" fmla="*/ 4957 h 66095"/>
                <a:gd name="connsiteX4" fmla="*/ 4957 w 92533"/>
                <a:gd name="connsiteY4" fmla="*/ 13550 h 66095"/>
                <a:gd name="connsiteX5" fmla="*/ 4957 w 92533"/>
                <a:gd name="connsiteY5" fmla="*/ 62130 h 66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33" h="66095">
                  <a:moveTo>
                    <a:pt x="89889" y="62130"/>
                  </a:moveTo>
                  <a:lnTo>
                    <a:pt x="89889" y="13550"/>
                  </a:lnTo>
                  <a:cubicBezTo>
                    <a:pt x="89889" y="8923"/>
                    <a:pt x="86254" y="4957"/>
                    <a:pt x="81297" y="4957"/>
                  </a:cubicBezTo>
                  <a:lnTo>
                    <a:pt x="13550" y="4957"/>
                  </a:lnTo>
                  <a:cubicBezTo>
                    <a:pt x="8923" y="4957"/>
                    <a:pt x="4957" y="8592"/>
                    <a:pt x="4957" y="13550"/>
                  </a:cubicBezTo>
                  <a:lnTo>
                    <a:pt x="4957" y="62130"/>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9D97C4BD-CD1C-45FC-8E49-152CA432EF5F}"/>
                </a:ext>
              </a:extLst>
            </p:cNvPr>
            <p:cNvSpPr/>
            <p:nvPr/>
          </p:nvSpPr>
          <p:spPr>
            <a:xfrm>
              <a:off x="788237" y="4812941"/>
              <a:ext cx="72705" cy="42962"/>
            </a:xfrm>
            <a:custGeom>
              <a:avLst/>
              <a:gdLst>
                <a:gd name="connsiteX0" fmla="*/ 68739 w 72704"/>
                <a:gd name="connsiteY0" fmla="*/ 40318 h 42961"/>
                <a:gd name="connsiteX1" fmla="*/ 68739 w 72704"/>
                <a:gd name="connsiteY1" fmla="*/ 13550 h 42961"/>
                <a:gd name="connsiteX2" fmla="*/ 60147 w 72704"/>
                <a:gd name="connsiteY2" fmla="*/ 4957 h 42961"/>
                <a:gd name="connsiteX3" fmla="*/ 13550 w 72704"/>
                <a:gd name="connsiteY3" fmla="*/ 4957 h 42961"/>
                <a:gd name="connsiteX4" fmla="*/ 4957 w 72704"/>
                <a:gd name="connsiteY4" fmla="*/ 13550 h 42961"/>
                <a:gd name="connsiteX5" fmla="*/ 4957 w 72704"/>
                <a:gd name="connsiteY5" fmla="*/ 40318 h 4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04" h="42961">
                  <a:moveTo>
                    <a:pt x="68739" y="40318"/>
                  </a:moveTo>
                  <a:lnTo>
                    <a:pt x="68739" y="13550"/>
                  </a:lnTo>
                  <a:cubicBezTo>
                    <a:pt x="68739" y="8923"/>
                    <a:pt x="65104" y="4957"/>
                    <a:pt x="60147" y="4957"/>
                  </a:cubicBezTo>
                  <a:lnTo>
                    <a:pt x="13550" y="4957"/>
                  </a:lnTo>
                  <a:cubicBezTo>
                    <a:pt x="8923" y="4957"/>
                    <a:pt x="4957" y="8592"/>
                    <a:pt x="4957" y="13550"/>
                  </a:cubicBezTo>
                  <a:lnTo>
                    <a:pt x="4957" y="4031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4" name="Group 3">
            <a:extLst>
              <a:ext uri="{FF2B5EF4-FFF2-40B4-BE49-F238E27FC236}">
                <a16:creationId xmlns:a16="http://schemas.microsoft.com/office/drawing/2014/main" id="{9E3940A2-7FBC-47F6-89D2-F8796C399259}"/>
              </a:ext>
            </a:extLst>
          </p:cNvPr>
          <p:cNvGrpSpPr/>
          <p:nvPr/>
        </p:nvGrpSpPr>
        <p:grpSpPr>
          <a:xfrm>
            <a:off x="4062353" y="1482598"/>
            <a:ext cx="997307" cy="642907"/>
            <a:chOff x="5494885" y="2722226"/>
            <a:chExt cx="533382" cy="343841"/>
          </a:xfrm>
        </p:grpSpPr>
        <p:sp>
          <p:nvSpPr>
            <p:cNvPr id="155" name="Freeform: Shape 154">
              <a:extLst>
                <a:ext uri="{FF2B5EF4-FFF2-40B4-BE49-F238E27FC236}">
                  <a16:creationId xmlns:a16="http://schemas.microsoft.com/office/drawing/2014/main" id="{AB14FD58-0CF4-45EE-9962-6EABCC4BDF9D}"/>
                </a:ext>
              </a:extLst>
            </p:cNvPr>
            <p:cNvSpPr/>
            <p:nvPr/>
          </p:nvSpPr>
          <p:spPr>
            <a:xfrm>
              <a:off x="5541239" y="2722226"/>
              <a:ext cx="171444" cy="342888"/>
            </a:xfrm>
            <a:custGeom>
              <a:avLst/>
              <a:gdLst>
                <a:gd name="connsiteX0" fmla="*/ 145300 w 147485"/>
                <a:gd name="connsiteY0" fmla="*/ 291693 h 294970"/>
                <a:gd name="connsiteX1" fmla="*/ 9559 w 147485"/>
                <a:gd name="connsiteY1" fmla="*/ 291693 h 294970"/>
                <a:gd name="connsiteX2" fmla="*/ 4097 w 147485"/>
                <a:gd name="connsiteY2" fmla="*/ 286230 h 294970"/>
                <a:gd name="connsiteX3" fmla="*/ 4097 w 147485"/>
                <a:gd name="connsiteY3" fmla="*/ 9559 h 294970"/>
                <a:gd name="connsiteX4" fmla="*/ 9559 w 147485"/>
                <a:gd name="connsiteY4" fmla="*/ 4097 h 294970"/>
                <a:gd name="connsiteX5" fmla="*/ 139838 w 147485"/>
                <a:gd name="connsiteY5" fmla="*/ 4097 h 294970"/>
                <a:gd name="connsiteX6" fmla="*/ 145300 w 147485"/>
                <a:gd name="connsiteY6" fmla="*/ 9559 h 294970"/>
                <a:gd name="connsiteX7" fmla="*/ 145300 w 147485"/>
                <a:gd name="connsiteY7" fmla="*/ 291693 h 29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85" h="294970">
                  <a:moveTo>
                    <a:pt x="145300" y="291693"/>
                  </a:moveTo>
                  <a:lnTo>
                    <a:pt x="9559" y="291693"/>
                  </a:lnTo>
                  <a:cubicBezTo>
                    <a:pt x="6555" y="291693"/>
                    <a:pt x="4097" y="289235"/>
                    <a:pt x="4097" y="286230"/>
                  </a:cubicBezTo>
                  <a:lnTo>
                    <a:pt x="4097" y="9559"/>
                  </a:lnTo>
                  <a:cubicBezTo>
                    <a:pt x="4097" y="6555"/>
                    <a:pt x="6555" y="4097"/>
                    <a:pt x="9559" y="4097"/>
                  </a:cubicBezTo>
                  <a:lnTo>
                    <a:pt x="139838" y="4097"/>
                  </a:lnTo>
                  <a:cubicBezTo>
                    <a:pt x="142842" y="4097"/>
                    <a:pt x="145300" y="6555"/>
                    <a:pt x="145300" y="9559"/>
                  </a:cubicBezTo>
                  <a:lnTo>
                    <a:pt x="145300" y="291693"/>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1C7BB739-62EA-47AE-AB03-DBA4B4A7B318}"/>
                </a:ext>
              </a:extLst>
            </p:cNvPr>
            <p:cNvSpPr/>
            <p:nvPr/>
          </p:nvSpPr>
          <p:spPr>
            <a:xfrm>
              <a:off x="5705381" y="2816521"/>
              <a:ext cx="161919" cy="247642"/>
            </a:xfrm>
            <a:custGeom>
              <a:avLst/>
              <a:gdLst>
                <a:gd name="connsiteX0" fmla="*/ 130552 w 139291"/>
                <a:gd name="connsiteY0" fmla="*/ 210576 h 213033"/>
                <a:gd name="connsiteX1" fmla="*/ 4097 w 139291"/>
                <a:gd name="connsiteY1" fmla="*/ 210576 h 213033"/>
                <a:gd name="connsiteX2" fmla="*/ 4097 w 139291"/>
                <a:gd name="connsiteY2" fmla="*/ 4097 h 213033"/>
                <a:gd name="connsiteX3" fmla="*/ 130552 w 139291"/>
                <a:gd name="connsiteY3" fmla="*/ 4097 h 213033"/>
                <a:gd name="connsiteX4" fmla="*/ 136014 w 139291"/>
                <a:gd name="connsiteY4" fmla="*/ 9559 h 213033"/>
                <a:gd name="connsiteX5" fmla="*/ 136014 w 139291"/>
                <a:gd name="connsiteY5" fmla="*/ 205114 h 213033"/>
                <a:gd name="connsiteX6" fmla="*/ 130552 w 139291"/>
                <a:gd name="connsiteY6" fmla="*/ 210576 h 21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291" h="213033">
                  <a:moveTo>
                    <a:pt x="130552" y="210576"/>
                  </a:moveTo>
                  <a:lnTo>
                    <a:pt x="4097" y="210576"/>
                  </a:lnTo>
                  <a:lnTo>
                    <a:pt x="4097" y="4097"/>
                  </a:lnTo>
                  <a:lnTo>
                    <a:pt x="130552" y="4097"/>
                  </a:lnTo>
                  <a:cubicBezTo>
                    <a:pt x="133556" y="4097"/>
                    <a:pt x="136014" y="6555"/>
                    <a:pt x="136014" y="9559"/>
                  </a:cubicBezTo>
                  <a:lnTo>
                    <a:pt x="136014" y="205114"/>
                  </a:lnTo>
                  <a:cubicBezTo>
                    <a:pt x="136014" y="208118"/>
                    <a:pt x="133556" y="210576"/>
                    <a:pt x="130552" y="210576"/>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F570DFF0-0D68-42AD-8F56-A99D532CFA5A}"/>
                </a:ext>
              </a:extLst>
            </p:cNvPr>
            <p:cNvSpPr/>
            <p:nvPr/>
          </p:nvSpPr>
          <p:spPr>
            <a:xfrm>
              <a:off x="5589814" y="2957169"/>
              <a:ext cx="76198" cy="107946"/>
            </a:xfrm>
            <a:custGeom>
              <a:avLst/>
              <a:gdLst>
                <a:gd name="connsiteX0" fmla="*/ 61452 w 65548"/>
                <a:gd name="connsiteY0" fmla="*/ 89584 h 92860"/>
                <a:gd name="connsiteX1" fmla="*/ 4097 w 65548"/>
                <a:gd name="connsiteY1" fmla="*/ 89584 h 92860"/>
                <a:gd name="connsiteX2" fmla="*/ 4097 w 65548"/>
                <a:gd name="connsiteY2" fmla="*/ 9559 h 92860"/>
                <a:gd name="connsiteX3" fmla="*/ 9559 w 65548"/>
                <a:gd name="connsiteY3" fmla="*/ 4097 h 92860"/>
                <a:gd name="connsiteX4" fmla="*/ 55990 w 65548"/>
                <a:gd name="connsiteY4" fmla="*/ 4097 h 92860"/>
                <a:gd name="connsiteX5" fmla="*/ 61452 w 65548"/>
                <a:gd name="connsiteY5" fmla="*/ 9559 h 92860"/>
                <a:gd name="connsiteX6" fmla="*/ 61452 w 65548"/>
                <a:gd name="connsiteY6" fmla="*/ 89584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8" h="92860">
                  <a:moveTo>
                    <a:pt x="61452" y="89584"/>
                  </a:moveTo>
                  <a:lnTo>
                    <a:pt x="4097" y="89584"/>
                  </a:lnTo>
                  <a:lnTo>
                    <a:pt x="4097" y="9559"/>
                  </a:lnTo>
                  <a:cubicBezTo>
                    <a:pt x="4097" y="6555"/>
                    <a:pt x="6555" y="4097"/>
                    <a:pt x="9559" y="4097"/>
                  </a:cubicBezTo>
                  <a:lnTo>
                    <a:pt x="55990" y="4097"/>
                  </a:lnTo>
                  <a:cubicBezTo>
                    <a:pt x="58994" y="4097"/>
                    <a:pt x="61452" y="6555"/>
                    <a:pt x="61452" y="9559"/>
                  </a:cubicBezTo>
                  <a:lnTo>
                    <a:pt x="61452" y="89584"/>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97BE1FF1-AD34-4894-AC71-C90B67F06DF1}"/>
                </a:ext>
              </a:extLst>
            </p:cNvPr>
            <p:cNvSpPr/>
            <p:nvPr/>
          </p:nvSpPr>
          <p:spPr>
            <a:xfrm>
              <a:off x="5748877" y="2957169"/>
              <a:ext cx="76198" cy="107946"/>
            </a:xfrm>
            <a:custGeom>
              <a:avLst/>
              <a:gdLst>
                <a:gd name="connsiteX0" fmla="*/ 61452 w 65548"/>
                <a:gd name="connsiteY0" fmla="*/ 89584 h 92860"/>
                <a:gd name="connsiteX1" fmla="*/ 4097 w 65548"/>
                <a:gd name="connsiteY1" fmla="*/ 89584 h 92860"/>
                <a:gd name="connsiteX2" fmla="*/ 4097 w 65548"/>
                <a:gd name="connsiteY2" fmla="*/ 9559 h 92860"/>
                <a:gd name="connsiteX3" fmla="*/ 9559 w 65548"/>
                <a:gd name="connsiteY3" fmla="*/ 4097 h 92860"/>
                <a:gd name="connsiteX4" fmla="*/ 55990 w 65548"/>
                <a:gd name="connsiteY4" fmla="*/ 4097 h 92860"/>
                <a:gd name="connsiteX5" fmla="*/ 61452 w 65548"/>
                <a:gd name="connsiteY5" fmla="*/ 9559 h 92860"/>
                <a:gd name="connsiteX6" fmla="*/ 61452 w 65548"/>
                <a:gd name="connsiteY6" fmla="*/ 89584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8" h="92860">
                  <a:moveTo>
                    <a:pt x="61452" y="89584"/>
                  </a:moveTo>
                  <a:lnTo>
                    <a:pt x="4097" y="89584"/>
                  </a:lnTo>
                  <a:lnTo>
                    <a:pt x="4097" y="9559"/>
                  </a:lnTo>
                  <a:cubicBezTo>
                    <a:pt x="4097" y="6555"/>
                    <a:pt x="6555" y="4097"/>
                    <a:pt x="9559" y="4097"/>
                  </a:cubicBezTo>
                  <a:lnTo>
                    <a:pt x="55990" y="4097"/>
                  </a:lnTo>
                  <a:cubicBezTo>
                    <a:pt x="58994" y="4097"/>
                    <a:pt x="61452" y="6555"/>
                    <a:pt x="61452" y="9559"/>
                  </a:cubicBezTo>
                  <a:lnTo>
                    <a:pt x="61452" y="89584"/>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59" name="Freeform: Shape 158">
              <a:extLst>
                <a:ext uri="{FF2B5EF4-FFF2-40B4-BE49-F238E27FC236}">
                  <a16:creationId xmlns:a16="http://schemas.microsoft.com/office/drawing/2014/main" id="{84FC8841-D9DC-4571-8E89-286386E042B2}"/>
                </a:ext>
              </a:extLst>
            </p:cNvPr>
            <p:cNvSpPr/>
            <p:nvPr/>
          </p:nvSpPr>
          <p:spPr>
            <a:xfrm>
              <a:off x="5575210" y="2755880"/>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0" name="Freeform: Shape 159">
              <a:extLst>
                <a:ext uri="{FF2B5EF4-FFF2-40B4-BE49-F238E27FC236}">
                  <a16:creationId xmlns:a16="http://schemas.microsoft.com/office/drawing/2014/main" id="{54B941D7-6DC8-48B5-A04B-37DF291DACE0}"/>
                </a:ext>
              </a:extLst>
            </p:cNvPr>
            <p:cNvSpPr/>
            <p:nvPr/>
          </p:nvSpPr>
          <p:spPr>
            <a:xfrm>
              <a:off x="5636168" y="2755880"/>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1" name="Freeform: Shape 160">
              <a:extLst>
                <a:ext uri="{FF2B5EF4-FFF2-40B4-BE49-F238E27FC236}">
                  <a16:creationId xmlns:a16="http://schemas.microsoft.com/office/drawing/2014/main" id="{BCF28D10-0CFD-4E20-878B-D81B67BC97EB}"/>
                </a:ext>
              </a:extLst>
            </p:cNvPr>
            <p:cNvSpPr/>
            <p:nvPr/>
          </p:nvSpPr>
          <p:spPr>
            <a:xfrm>
              <a:off x="5575210" y="2812076"/>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2" name="Freeform: Shape 161">
              <a:extLst>
                <a:ext uri="{FF2B5EF4-FFF2-40B4-BE49-F238E27FC236}">
                  <a16:creationId xmlns:a16="http://schemas.microsoft.com/office/drawing/2014/main" id="{C1D53968-7493-49FC-BB15-EC9E87DB717F}"/>
                </a:ext>
              </a:extLst>
            </p:cNvPr>
            <p:cNvSpPr/>
            <p:nvPr/>
          </p:nvSpPr>
          <p:spPr>
            <a:xfrm>
              <a:off x="5636168" y="2812076"/>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3" name="Freeform: Shape 162">
              <a:extLst>
                <a:ext uri="{FF2B5EF4-FFF2-40B4-BE49-F238E27FC236}">
                  <a16:creationId xmlns:a16="http://schemas.microsoft.com/office/drawing/2014/main" id="{3F77BF52-1A6C-4A41-BAA4-B2F3F8B01E81}"/>
                </a:ext>
              </a:extLst>
            </p:cNvPr>
            <p:cNvSpPr/>
            <p:nvPr/>
          </p:nvSpPr>
          <p:spPr>
            <a:xfrm>
              <a:off x="5575210" y="286604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409"/>
                    <a:pt x="31136" y="33594"/>
                    <a:pt x="28131" y="33594"/>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4" name="Freeform: Shape 163">
              <a:extLst>
                <a:ext uri="{FF2B5EF4-FFF2-40B4-BE49-F238E27FC236}">
                  <a16:creationId xmlns:a16="http://schemas.microsoft.com/office/drawing/2014/main" id="{1C8FFAFF-E674-4F1F-91E6-3073E2ED92BA}"/>
                </a:ext>
              </a:extLst>
            </p:cNvPr>
            <p:cNvSpPr/>
            <p:nvPr/>
          </p:nvSpPr>
          <p:spPr>
            <a:xfrm>
              <a:off x="5636168" y="286604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409"/>
                    <a:pt x="31136" y="33594"/>
                    <a:pt x="28131" y="33594"/>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5" name="Freeform: Shape 164">
              <a:extLst>
                <a:ext uri="{FF2B5EF4-FFF2-40B4-BE49-F238E27FC236}">
                  <a16:creationId xmlns:a16="http://schemas.microsoft.com/office/drawing/2014/main" id="{90DC5529-686E-4F83-99C7-ED9C8612A0ED}"/>
                </a:ext>
              </a:extLst>
            </p:cNvPr>
            <p:cNvSpPr/>
            <p:nvPr/>
          </p:nvSpPr>
          <p:spPr>
            <a:xfrm>
              <a:off x="5732367" y="2845095"/>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6" name="Freeform: Shape 165">
              <a:extLst>
                <a:ext uri="{FF2B5EF4-FFF2-40B4-BE49-F238E27FC236}">
                  <a16:creationId xmlns:a16="http://schemas.microsoft.com/office/drawing/2014/main" id="{AFCBC952-935F-439C-859F-094AD042DC05}"/>
                </a:ext>
              </a:extLst>
            </p:cNvPr>
            <p:cNvSpPr/>
            <p:nvPr/>
          </p:nvSpPr>
          <p:spPr>
            <a:xfrm>
              <a:off x="5793326" y="2845095"/>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7" name="Freeform: Shape 166">
              <a:extLst>
                <a:ext uri="{FF2B5EF4-FFF2-40B4-BE49-F238E27FC236}">
                  <a16:creationId xmlns:a16="http://schemas.microsoft.com/office/drawing/2014/main" id="{B4AA728B-8DE1-4BA7-ABEC-C7E87424D621}"/>
                </a:ext>
              </a:extLst>
            </p:cNvPr>
            <p:cNvSpPr/>
            <p:nvPr/>
          </p:nvSpPr>
          <p:spPr>
            <a:xfrm>
              <a:off x="5732367" y="289906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8" name="Freeform: Shape 167">
              <a:extLst>
                <a:ext uri="{FF2B5EF4-FFF2-40B4-BE49-F238E27FC236}">
                  <a16:creationId xmlns:a16="http://schemas.microsoft.com/office/drawing/2014/main" id="{6FD2E9BE-BD1F-471B-A5BB-26061F7F5CBB}"/>
                </a:ext>
              </a:extLst>
            </p:cNvPr>
            <p:cNvSpPr/>
            <p:nvPr/>
          </p:nvSpPr>
          <p:spPr>
            <a:xfrm>
              <a:off x="5793326" y="2899069"/>
              <a:ext cx="41274" cy="41274"/>
            </a:xfrm>
            <a:custGeom>
              <a:avLst/>
              <a:gdLst>
                <a:gd name="connsiteX0" fmla="*/ 28131 w 35505"/>
                <a:gd name="connsiteY0" fmla="*/ 33594 h 35505"/>
                <a:gd name="connsiteX1" fmla="*/ 9559 w 35505"/>
                <a:gd name="connsiteY1" fmla="*/ 33594 h 35505"/>
                <a:gd name="connsiteX2" fmla="*/ 4097 w 35505"/>
                <a:gd name="connsiteY2" fmla="*/ 28131 h 35505"/>
                <a:gd name="connsiteX3" fmla="*/ 4097 w 35505"/>
                <a:gd name="connsiteY3" fmla="*/ 9559 h 35505"/>
                <a:gd name="connsiteX4" fmla="*/ 9559 w 35505"/>
                <a:gd name="connsiteY4" fmla="*/ 4097 h 35505"/>
                <a:gd name="connsiteX5" fmla="*/ 28131 w 35505"/>
                <a:gd name="connsiteY5" fmla="*/ 4097 h 35505"/>
                <a:gd name="connsiteX6" fmla="*/ 33594 w 35505"/>
                <a:gd name="connsiteY6" fmla="*/ 9559 h 35505"/>
                <a:gd name="connsiteX7" fmla="*/ 33594 w 35505"/>
                <a:gd name="connsiteY7" fmla="*/ 28131 h 35505"/>
                <a:gd name="connsiteX8" fmla="*/ 28131 w 35505"/>
                <a:gd name="connsiteY8" fmla="*/ 33594 h 35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05" h="35505">
                  <a:moveTo>
                    <a:pt x="28131" y="33594"/>
                  </a:moveTo>
                  <a:lnTo>
                    <a:pt x="9559" y="33594"/>
                  </a:lnTo>
                  <a:cubicBezTo>
                    <a:pt x="6555" y="33594"/>
                    <a:pt x="4097" y="31136"/>
                    <a:pt x="4097" y="28131"/>
                  </a:cubicBezTo>
                  <a:lnTo>
                    <a:pt x="4097" y="9559"/>
                  </a:lnTo>
                  <a:cubicBezTo>
                    <a:pt x="4097" y="6555"/>
                    <a:pt x="6555" y="4097"/>
                    <a:pt x="9559" y="4097"/>
                  </a:cubicBezTo>
                  <a:lnTo>
                    <a:pt x="28131" y="4097"/>
                  </a:lnTo>
                  <a:cubicBezTo>
                    <a:pt x="31136" y="4097"/>
                    <a:pt x="33594" y="6555"/>
                    <a:pt x="33594" y="9559"/>
                  </a:cubicBezTo>
                  <a:lnTo>
                    <a:pt x="33594" y="28131"/>
                  </a:lnTo>
                  <a:cubicBezTo>
                    <a:pt x="33594" y="31136"/>
                    <a:pt x="31136" y="33594"/>
                    <a:pt x="28131" y="3359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69" name="Freeform: Shape 168">
              <a:extLst>
                <a:ext uri="{FF2B5EF4-FFF2-40B4-BE49-F238E27FC236}">
                  <a16:creationId xmlns:a16="http://schemas.microsoft.com/office/drawing/2014/main" id="{9AB345FD-E6F2-41E9-AEA2-BF0701A02DED}"/>
                </a:ext>
              </a:extLst>
            </p:cNvPr>
            <p:cNvSpPr/>
            <p:nvPr/>
          </p:nvSpPr>
          <p:spPr>
            <a:xfrm>
              <a:off x="5494885" y="3056542"/>
              <a:ext cx="533382" cy="9525"/>
            </a:xfrm>
            <a:custGeom>
              <a:avLst/>
              <a:gdLst>
                <a:gd name="connsiteX0" fmla="*/ 454746 w 458842"/>
                <a:gd name="connsiteY0" fmla="*/ 4097 h 8193"/>
                <a:gd name="connsiteX1" fmla="*/ 4097 w 458842"/>
                <a:gd name="connsiteY1" fmla="*/ 4097 h 8193"/>
              </a:gdLst>
              <a:ahLst/>
              <a:cxnLst>
                <a:cxn ang="0">
                  <a:pos x="connsiteX0" y="connsiteY0"/>
                </a:cxn>
                <a:cxn ang="0">
                  <a:pos x="connsiteX1" y="connsiteY1"/>
                </a:cxn>
              </a:cxnLst>
              <a:rect l="l" t="t" r="r" b="b"/>
              <a:pathLst>
                <a:path w="458842" h="8193">
                  <a:moveTo>
                    <a:pt x="454746" y="4097"/>
                  </a:moveTo>
                  <a:lnTo>
                    <a:pt x="4097" y="409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0" name="Freeform: Shape 169">
              <a:extLst>
                <a:ext uri="{FF2B5EF4-FFF2-40B4-BE49-F238E27FC236}">
                  <a16:creationId xmlns:a16="http://schemas.microsoft.com/office/drawing/2014/main" id="{01034F3A-74E5-44F1-A591-5158DB4C20BB}"/>
                </a:ext>
              </a:extLst>
            </p:cNvPr>
            <p:cNvSpPr/>
            <p:nvPr/>
          </p:nvSpPr>
          <p:spPr>
            <a:xfrm>
              <a:off x="5879048" y="2850175"/>
              <a:ext cx="101597" cy="111121"/>
            </a:xfrm>
            <a:custGeom>
              <a:avLst/>
              <a:gdLst>
                <a:gd name="connsiteX0" fmla="*/ 84394 w 87398"/>
                <a:gd name="connsiteY0" fmla="*/ 48615 h 95592"/>
                <a:gd name="connsiteX1" fmla="*/ 44246 w 87398"/>
                <a:gd name="connsiteY1" fmla="*/ 93134 h 95592"/>
                <a:gd name="connsiteX2" fmla="*/ 4097 w 87398"/>
                <a:gd name="connsiteY2" fmla="*/ 48615 h 95592"/>
                <a:gd name="connsiteX3" fmla="*/ 44246 w 87398"/>
                <a:gd name="connsiteY3" fmla="*/ 4097 h 95592"/>
                <a:gd name="connsiteX4" fmla="*/ 84394 w 87398"/>
                <a:gd name="connsiteY4" fmla="*/ 48615 h 9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98" h="95592">
                  <a:moveTo>
                    <a:pt x="84394" y="48615"/>
                  </a:moveTo>
                  <a:cubicBezTo>
                    <a:pt x="84394" y="73202"/>
                    <a:pt x="66419" y="93134"/>
                    <a:pt x="44246" y="93134"/>
                  </a:cubicBezTo>
                  <a:cubicBezTo>
                    <a:pt x="22072" y="93134"/>
                    <a:pt x="4097" y="73202"/>
                    <a:pt x="4097" y="48615"/>
                  </a:cubicBezTo>
                  <a:cubicBezTo>
                    <a:pt x="4097" y="24028"/>
                    <a:pt x="22072" y="4097"/>
                    <a:pt x="44246" y="4097"/>
                  </a:cubicBezTo>
                  <a:cubicBezTo>
                    <a:pt x="66419" y="4097"/>
                    <a:pt x="84394" y="24028"/>
                    <a:pt x="84394" y="4861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1" name="Freeform: Shape 170">
              <a:extLst>
                <a:ext uri="{FF2B5EF4-FFF2-40B4-BE49-F238E27FC236}">
                  <a16:creationId xmlns:a16="http://schemas.microsoft.com/office/drawing/2014/main" id="{32CF6B02-E1B0-4BB5-A749-3960DA88EB67}"/>
                </a:ext>
              </a:extLst>
            </p:cNvPr>
            <p:cNvSpPr/>
            <p:nvPr/>
          </p:nvSpPr>
          <p:spPr>
            <a:xfrm>
              <a:off x="5925719" y="2866049"/>
              <a:ext cx="9525" cy="196844"/>
            </a:xfrm>
            <a:custGeom>
              <a:avLst/>
              <a:gdLst>
                <a:gd name="connsiteX0" fmla="*/ 4097 w 8193"/>
                <a:gd name="connsiteY0" fmla="*/ 165511 h 169334"/>
                <a:gd name="connsiteX1" fmla="*/ 4097 w 8193"/>
                <a:gd name="connsiteY1" fmla="*/ 4097 h 169334"/>
              </a:gdLst>
              <a:ahLst/>
              <a:cxnLst>
                <a:cxn ang="0">
                  <a:pos x="connsiteX0" y="connsiteY0"/>
                </a:cxn>
                <a:cxn ang="0">
                  <a:pos x="connsiteX1" y="connsiteY1"/>
                </a:cxn>
              </a:cxnLst>
              <a:rect l="l" t="t" r="r" b="b"/>
              <a:pathLst>
                <a:path w="8193" h="169334">
                  <a:moveTo>
                    <a:pt x="4097" y="165511"/>
                  </a:moveTo>
                  <a:lnTo>
                    <a:pt x="4097" y="409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2" name="Freeform: Shape 171">
              <a:extLst>
                <a:ext uri="{FF2B5EF4-FFF2-40B4-BE49-F238E27FC236}">
                  <a16:creationId xmlns:a16="http://schemas.microsoft.com/office/drawing/2014/main" id="{1EAADCC0-C2AA-49E7-92E1-5814EAB400AC}"/>
                </a:ext>
              </a:extLst>
            </p:cNvPr>
            <p:cNvSpPr/>
            <p:nvPr/>
          </p:nvSpPr>
          <p:spPr>
            <a:xfrm>
              <a:off x="5903177" y="2903830"/>
              <a:ext cx="31749" cy="34924"/>
            </a:xfrm>
            <a:custGeom>
              <a:avLst/>
              <a:gdLst>
                <a:gd name="connsiteX0" fmla="*/ 24035 w 27312"/>
                <a:gd name="connsiteY0" fmla="*/ 26766 h 30043"/>
                <a:gd name="connsiteX1" fmla="*/ 4097 w 27312"/>
                <a:gd name="connsiteY1" fmla="*/ 4097 h 30043"/>
              </a:gdLst>
              <a:ahLst/>
              <a:cxnLst>
                <a:cxn ang="0">
                  <a:pos x="connsiteX0" y="connsiteY0"/>
                </a:cxn>
                <a:cxn ang="0">
                  <a:pos x="connsiteX1" y="connsiteY1"/>
                </a:cxn>
              </a:cxnLst>
              <a:rect l="l" t="t" r="r" b="b"/>
              <a:pathLst>
                <a:path w="27312" h="30043">
                  <a:moveTo>
                    <a:pt x="24035" y="26766"/>
                  </a:moveTo>
                  <a:cubicBezTo>
                    <a:pt x="24035" y="26766"/>
                    <a:pt x="6555" y="21303"/>
                    <a:pt x="4097" y="4097"/>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3" name="Freeform: Shape 172">
              <a:extLst>
                <a:ext uri="{FF2B5EF4-FFF2-40B4-BE49-F238E27FC236}">
                  <a16:creationId xmlns:a16="http://schemas.microsoft.com/office/drawing/2014/main" id="{A55983FD-6741-4793-A937-AE4F6BE3D873}"/>
                </a:ext>
              </a:extLst>
            </p:cNvPr>
            <p:cNvSpPr/>
            <p:nvPr/>
          </p:nvSpPr>
          <p:spPr>
            <a:xfrm>
              <a:off x="5925401" y="2889861"/>
              <a:ext cx="31749" cy="34924"/>
            </a:xfrm>
            <a:custGeom>
              <a:avLst/>
              <a:gdLst>
                <a:gd name="connsiteX0" fmla="*/ 4097 w 27312"/>
                <a:gd name="connsiteY0" fmla="*/ 26766 h 30043"/>
                <a:gd name="connsiteX1" fmla="*/ 24035 w 27312"/>
                <a:gd name="connsiteY1" fmla="*/ 4097 h 30043"/>
              </a:gdLst>
              <a:ahLst/>
              <a:cxnLst>
                <a:cxn ang="0">
                  <a:pos x="connsiteX0" y="connsiteY0"/>
                </a:cxn>
                <a:cxn ang="0">
                  <a:pos x="connsiteX1" y="connsiteY1"/>
                </a:cxn>
              </a:cxnLst>
              <a:rect l="l" t="t" r="r" b="b"/>
              <a:pathLst>
                <a:path w="27312" h="30043">
                  <a:moveTo>
                    <a:pt x="4097" y="26766"/>
                  </a:moveTo>
                  <a:cubicBezTo>
                    <a:pt x="4097" y="26766"/>
                    <a:pt x="21577" y="21303"/>
                    <a:pt x="24035" y="4097"/>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4" name="Freeform: Shape 173">
              <a:extLst>
                <a:ext uri="{FF2B5EF4-FFF2-40B4-BE49-F238E27FC236}">
                  <a16:creationId xmlns:a16="http://schemas.microsoft.com/office/drawing/2014/main" id="{0506A2A7-C9D4-4662-A53F-4E363ACF91B8}"/>
                </a:ext>
              </a:extLst>
            </p:cNvPr>
            <p:cNvSpPr/>
            <p:nvPr/>
          </p:nvSpPr>
          <p:spPr>
            <a:xfrm>
              <a:off x="5911114" y="2879066"/>
              <a:ext cx="22224" cy="25400"/>
            </a:xfrm>
            <a:custGeom>
              <a:avLst/>
              <a:gdLst>
                <a:gd name="connsiteX0" fmla="*/ 17207 w 19118"/>
                <a:gd name="connsiteY0" fmla="*/ 19118 h 21849"/>
                <a:gd name="connsiteX1" fmla="*/ 4097 w 19118"/>
                <a:gd name="connsiteY1" fmla="*/ 4097 h 21849"/>
              </a:gdLst>
              <a:ahLst/>
              <a:cxnLst>
                <a:cxn ang="0">
                  <a:pos x="connsiteX0" y="connsiteY0"/>
                </a:cxn>
                <a:cxn ang="0">
                  <a:pos x="connsiteX1" y="connsiteY1"/>
                </a:cxn>
              </a:cxnLst>
              <a:rect l="l" t="t" r="r" b="b"/>
              <a:pathLst>
                <a:path w="19118" h="21849">
                  <a:moveTo>
                    <a:pt x="17207" y="19118"/>
                  </a:moveTo>
                  <a:cubicBezTo>
                    <a:pt x="17207" y="19118"/>
                    <a:pt x="5736" y="15568"/>
                    <a:pt x="4097" y="4097"/>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5" name="Freeform: Shape 174">
              <a:extLst>
                <a:ext uri="{FF2B5EF4-FFF2-40B4-BE49-F238E27FC236}">
                  <a16:creationId xmlns:a16="http://schemas.microsoft.com/office/drawing/2014/main" id="{479C79F9-4788-47BF-ADA7-8B785C0A087F}"/>
                </a:ext>
              </a:extLst>
            </p:cNvPr>
            <p:cNvSpPr/>
            <p:nvPr/>
          </p:nvSpPr>
          <p:spPr>
            <a:xfrm>
              <a:off x="5947308" y="2953359"/>
              <a:ext cx="60323" cy="60323"/>
            </a:xfrm>
            <a:custGeom>
              <a:avLst/>
              <a:gdLst>
                <a:gd name="connsiteX0" fmla="*/ 49435 w 51892"/>
                <a:gd name="connsiteY0" fmla="*/ 26766 h 51892"/>
                <a:gd name="connsiteX1" fmla="*/ 26766 w 51892"/>
                <a:gd name="connsiteY1" fmla="*/ 49435 h 51892"/>
                <a:gd name="connsiteX2" fmla="*/ 4097 w 51892"/>
                <a:gd name="connsiteY2" fmla="*/ 26766 h 51892"/>
                <a:gd name="connsiteX3" fmla="*/ 26766 w 51892"/>
                <a:gd name="connsiteY3" fmla="*/ 4097 h 51892"/>
                <a:gd name="connsiteX4" fmla="*/ 49435 w 51892"/>
                <a:gd name="connsiteY4" fmla="*/ 26766 h 51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92" h="51892">
                  <a:moveTo>
                    <a:pt x="49435" y="26766"/>
                  </a:moveTo>
                  <a:cubicBezTo>
                    <a:pt x="49435" y="39286"/>
                    <a:pt x="39286" y="49435"/>
                    <a:pt x="26766" y="49435"/>
                  </a:cubicBezTo>
                  <a:cubicBezTo>
                    <a:pt x="14246" y="49435"/>
                    <a:pt x="4097" y="39286"/>
                    <a:pt x="4097" y="26766"/>
                  </a:cubicBezTo>
                  <a:cubicBezTo>
                    <a:pt x="4097" y="14246"/>
                    <a:pt x="14246" y="4097"/>
                    <a:pt x="26766" y="4097"/>
                  </a:cubicBezTo>
                  <a:cubicBezTo>
                    <a:pt x="39286" y="4097"/>
                    <a:pt x="49435" y="14246"/>
                    <a:pt x="49435" y="26766"/>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76" name="Freeform: Shape 175">
              <a:extLst>
                <a:ext uri="{FF2B5EF4-FFF2-40B4-BE49-F238E27FC236}">
                  <a16:creationId xmlns:a16="http://schemas.microsoft.com/office/drawing/2014/main" id="{EAEF75A8-10C3-4C5E-A442-0358782A922F}"/>
                </a:ext>
              </a:extLst>
            </p:cNvPr>
            <p:cNvSpPr/>
            <p:nvPr/>
          </p:nvSpPr>
          <p:spPr>
            <a:xfrm>
              <a:off x="5973659" y="2968598"/>
              <a:ext cx="9525" cy="95247"/>
            </a:xfrm>
            <a:custGeom>
              <a:avLst/>
              <a:gdLst>
                <a:gd name="connsiteX0" fmla="*/ 4097 w 8193"/>
                <a:gd name="connsiteY0" fmla="*/ 80024 h 81936"/>
                <a:gd name="connsiteX1" fmla="*/ 4097 w 8193"/>
                <a:gd name="connsiteY1" fmla="*/ 4097 h 81936"/>
              </a:gdLst>
              <a:ahLst/>
              <a:cxnLst>
                <a:cxn ang="0">
                  <a:pos x="connsiteX0" y="connsiteY0"/>
                </a:cxn>
                <a:cxn ang="0">
                  <a:pos x="connsiteX1" y="connsiteY1"/>
                </a:cxn>
              </a:cxnLst>
              <a:rect l="l" t="t" r="r" b="b"/>
              <a:pathLst>
                <a:path w="8193" h="81936">
                  <a:moveTo>
                    <a:pt x="4097" y="80024"/>
                  </a:moveTo>
                  <a:lnTo>
                    <a:pt x="4097" y="409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410564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descr="A person sitting at a table in a restaurant&#10;&#10;Description automatically generated">
            <a:extLst>
              <a:ext uri="{FF2B5EF4-FFF2-40B4-BE49-F238E27FC236}">
                <a16:creationId xmlns:a16="http://schemas.microsoft.com/office/drawing/2014/main" id="{A6C96E73-D5AC-440D-8509-70686125F6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88230" y="0"/>
            <a:ext cx="2261654" cy="5143500"/>
          </a:xfrm>
          <a:prstGeom prst="rect">
            <a:avLst/>
          </a:prstGeom>
        </p:spPr>
      </p:pic>
      <p:pic>
        <p:nvPicPr>
          <p:cNvPr id="13" name="Picture 12" descr="A person standing in front of a window&#10;&#10;Description automatically generated">
            <a:extLst>
              <a:ext uri="{FF2B5EF4-FFF2-40B4-BE49-F238E27FC236}">
                <a16:creationId xmlns:a16="http://schemas.microsoft.com/office/drawing/2014/main" id="{7C29E835-5C34-4A90-9807-5FDA16FCF6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882347" y="0"/>
            <a:ext cx="2261653" cy="5143500"/>
          </a:xfrm>
          <a:prstGeom prst="rect">
            <a:avLst/>
          </a:prstGeom>
        </p:spPr>
      </p:pic>
      <p:pic>
        <p:nvPicPr>
          <p:cNvPr id="9" name="Picture 8" descr="A group of people looking at a computer&#10;&#10;Description automatically generated">
            <a:extLst>
              <a:ext uri="{FF2B5EF4-FFF2-40B4-BE49-F238E27FC236}">
                <a16:creationId xmlns:a16="http://schemas.microsoft.com/office/drawing/2014/main" id="{F008C3F9-29C0-4C3E-ABF4-9182FBE9536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2261652" cy="5143500"/>
          </a:xfrm>
          <a:prstGeom prst="rect">
            <a:avLst/>
          </a:prstGeom>
        </p:spPr>
      </p:pic>
      <p:pic>
        <p:nvPicPr>
          <p:cNvPr id="5" name="Picture 4" descr="A picture containing indoor, refrigerator, standing, kitchen&#10;&#10;Description automatically generated">
            <a:extLst>
              <a:ext uri="{FF2B5EF4-FFF2-40B4-BE49-F238E27FC236}">
                <a16:creationId xmlns:a16="http://schemas.microsoft.com/office/drawing/2014/main" id="{EE5688B4-E06C-42F2-834A-63D2B335FDBC}"/>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294116" y="0"/>
            <a:ext cx="2261651" cy="5143500"/>
          </a:xfrm>
          <a:prstGeom prst="rect">
            <a:avLst/>
          </a:prstGeom>
        </p:spPr>
      </p:pic>
      <p:sp>
        <p:nvSpPr>
          <p:cNvPr id="11" name="Rectangle 10">
            <a:extLst>
              <a:ext uri="{FF2B5EF4-FFF2-40B4-BE49-F238E27FC236}">
                <a16:creationId xmlns:a16="http://schemas.microsoft.com/office/drawing/2014/main" id="{DC41028C-F0F1-414C-A0D2-430F3BD1A0DB}"/>
              </a:ext>
            </a:extLst>
          </p:cNvPr>
          <p:cNvSpPr/>
          <p:nvPr/>
        </p:nvSpPr>
        <p:spPr>
          <a:xfrm>
            <a:off x="-1" y="3606331"/>
            <a:ext cx="9144000" cy="105112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3" name="Rectangle 2">
            <a:extLst>
              <a:ext uri="{FF2B5EF4-FFF2-40B4-BE49-F238E27FC236}">
                <a16:creationId xmlns:a16="http://schemas.microsoft.com/office/drawing/2014/main" id="{615F9AB7-0A77-4332-932E-88F14CC4CA3D}"/>
              </a:ext>
            </a:extLst>
          </p:cNvPr>
          <p:cNvSpPr/>
          <p:nvPr/>
        </p:nvSpPr>
        <p:spPr>
          <a:xfrm>
            <a:off x="-1" y="3854898"/>
            <a:ext cx="2261652" cy="55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cs typeface="+mn-cs"/>
              </a:rPr>
              <a:t>Transform customer experience</a:t>
            </a:r>
          </a:p>
        </p:txBody>
      </p:sp>
      <p:sp>
        <p:nvSpPr>
          <p:cNvPr id="4" name="Rectangle 3">
            <a:extLst>
              <a:ext uri="{FF2B5EF4-FFF2-40B4-BE49-F238E27FC236}">
                <a16:creationId xmlns:a16="http://schemas.microsoft.com/office/drawing/2014/main" id="{EC13D516-01AE-4D9D-AFCF-A35B187C573F}"/>
              </a:ext>
            </a:extLst>
          </p:cNvPr>
          <p:cNvSpPr/>
          <p:nvPr/>
        </p:nvSpPr>
        <p:spPr>
          <a:xfrm>
            <a:off x="2294116" y="3854898"/>
            <a:ext cx="2261652" cy="55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cs typeface="+mn-cs"/>
              </a:rPr>
              <a:t>Improve business operations</a:t>
            </a:r>
            <a:endParaRPr kumimoji="0" lang="en-US" sz="1800" b="1" i="0" u="none" strike="noStrike" kern="1200" cap="none" spc="0" normalizeH="0" baseline="0" noProof="0" dirty="0">
              <a:ln>
                <a:noFill/>
              </a:ln>
              <a:solidFill>
                <a:srgbClr val="FFCC00"/>
              </a:solidFill>
              <a:effectLst/>
              <a:uLnTx/>
              <a:uFillTx/>
              <a:latin typeface="Amazon Ember"/>
              <a:ea typeface="+mn-ea"/>
              <a:cs typeface="+mn-cs"/>
            </a:endParaRPr>
          </a:p>
        </p:txBody>
      </p:sp>
      <p:sp>
        <p:nvSpPr>
          <p:cNvPr id="6" name="Rectangle 5">
            <a:extLst>
              <a:ext uri="{FF2B5EF4-FFF2-40B4-BE49-F238E27FC236}">
                <a16:creationId xmlns:a16="http://schemas.microsoft.com/office/drawing/2014/main" id="{6EAADA87-F4D5-4D5A-A9C0-BD8F482BB55C}"/>
              </a:ext>
            </a:extLst>
          </p:cNvPr>
          <p:cNvSpPr/>
          <p:nvPr/>
        </p:nvSpPr>
        <p:spPr>
          <a:xfrm>
            <a:off x="4588231" y="3854898"/>
            <a:ext cx="2261652" cy="5539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cs typeface="+mn-cs"/>
              </a:rPr>
              <a:t>Better and faster decision-making</a:t>
            </a:r>
            <a:endParaRPr kumimoji="0" lang="en-US" sz="1800" b="1" i="0" u="none" strike="noStrike" kern="1200" cap="none" spc="0" normalizeH="0" baseline="0" noProof="0" dirty="0">
              <a:ln>
                <a:noFill/>
              </a:ln>
              <a:solidFill>
                <a:srgbClr val="FFCC00"/>
              </a:solidFill>
              <a:effectLst/>
              <a:uLnTx/>
              <a:uFillTx/>
              <a:latin typeface="Amazon Ember"/>
              <a:ea typeface="+mn-ea"/>
              <a:cs typeface="+mn-cs"/>
            </a:endParaRPr>
          </a:p>
        </p:txBody>
      </p:sp>
      <p:sp>
        <p:nvSpPr>
          <p:cNvPr id="7" name="Rectangle 6">
            <a:extLst>
              <a:ext uri="{FF2B5EF4-FFF2-40B4-BE49-F238E27FC236}">
                <a16:creationId xmlns:a16="http://schemas.microsoft.com/office/drawing/2014/main" id="{49901F19-079B-4893-B040-4CF07766B170}"/>
              </a:ext>
            </a:extLst>
          </p:cNvPr>
          <p:cNvSpPr/>
          <p:nvPr/>
        </p:nvSpPr>
        <p:spPr>
          <a:xfrm>
            <a:off x="6882348" y="3993397"/>
            <a:ext cx="2261652" cy="2769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cs typeface="+mn-cs"/>
              </a:rPr>
              <a:t>Innovation</a:t>
            </a:r>
            <a:endParaRPr kumimoji="0" lang="en-US" sz="1800" b="1" i="0" u="none" strike="noStrike" kern="1200" cap="none" spc="0" normalizeH="0" baseline="0" noProof="0" dirty="0">
              <a:ln>
                <a:noFill/>
              </a:ln>
              <a:solidFill>
                <a:srgbClr val="FFCC00"/>
              </a:solidFill>
              <a:effectLst/>
              <a:uLnTx/>
              <a:uFillTx/>
              <a:latin typeface="Amazon Ember"/>
              <a:ea typeface="+mn-ea"/>
              <a:cs typeface="+mn-cs"/>
            </a:endParaRPr>
          </a:p>
        </p:txBody>
      </p:sp>
    </p:spTree>
    <p:extLst>
      <p:ext uri="{BB962C8B-B14F-4D97-AF65-F5344CB8AC3E}">
        <p14:creationId xmlns:p14="http://schemas.microsoft.com/office/powerpoint/2010/main" val="54283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11111E-6 0.04598 L -1.11111E-6 3.58025E-6 " pathEditMode="relative" rAng="0" ptsTypes="AA">
                                      <p:cBhvr>
                                        <p:cTn id="9" dur="600" fill="hold"/>
                                        <p:tgtEl>
                                          <p:spTgt spid="3"/>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8.33333E-7 0.04598 L 8.33333E-7 3.58025E-6 " pathEditMode="relative" rAng="0" ptsTypes="AA">
                                      <p:cBhvr>
                                        <p:cTn id="14" dur="600" fill="hold"/>
                                        <p:tgtEl>
                                          <p:spTgt spid="4"/>
                                        </p:tgtEl>
                                        <p:attrNameLst>
                                          <p:attrName>ppt_x</p:attrName>
                                          <p:attrName>ppt_y</p:attrName>
                                        </p:attrNameLst>
                                      </p:cBhvr>
                                      <p:rCtr x="0" y="-2315"/>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2.77778E-6 0.04598 L 2.77778E-6 3.58025E-6 " pathEditMode="relative" rAng="0" ptsTypes="AA">
                                      <p:cBhvr>
                                        <p:cTn id="19" dur="600" fill="hold"/>
                                        <p:tgtEl>
                                          <p:spTgt spid="6"/>
                                        </p:tgtEl>
                                        <p:attrNameLst>
                                          <p:attrName>ppt_x</p:attrName>
                                          <p:attrName>ppt_y</p:attrName>
                                        </p:attrNameLst>
                                      </p:cBhvr>
                                      <p:rCtr x="0" y="-2315"/>
                                    </p:animMotion>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0"/>
                                  </p:stCondLst>
                                  <p:childTnLst>
                                    <p:animMotion origin="layout" path="M 4.72222E-6 0.04598 L 4.72222E-6 4.93827E-6 " pathEditMode="relative" rAng="0" ptsTypes="AA">
                                      <p:cBhvr>
                                        <p:cTn id="24" dur="600" fill="hold"/>
                                        <p:tgtEl>
                                          <p:spTgt spid="7"/>
                                        </p:tgtEl>
                                        <p:attrNameLst>
                                          <p:attrName>ppt_x</p:attrName>
                                          <p:attrName>ppt_y</p:attrName>
                                        </p:attrNameLst>
                                      </p:cBhvr>
                                      <p:rCtr x="0" y="-2315"/>
                                    </p:animMotion>
                                  </p:childTnLst>
                                </p:cTn>
                              </p:par>
                              <p:par>
                                <p:cTn id="25" presetID="2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P spid="3" grpId="1"/>
      <p:bldP spid="4" grpId="0"/>
      <p:bldP spid="4" grpId="1"/>
      <p:bldP spid="6" grpId="0"/>
      <p:bldP spid="6" grpId="1"/>
      <p:bldP spid="7" grpId="0"/>
      <p:bldP spid="7" grpId="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6A9B557-BDCC-4B09-80EB-940EBD581204}"/>
              </a:ext>
            </a:extLst>
          </p:cNvPr>
          <p:cNvPicPr>
            <a:picLocks noChangeAspect="1"/>
          </p:cNvPicPr>
          <p:nvPr/>
        </p:nvPicPr>
        <p:blipFill rotWithShape="1">
          <a:blip r:embed="rId3"/>
          <a:srcRect l="54055" t="6427" r="23975" b="4578"/>
          <a:stretch/>
        </p:blipFill>
        <p:spPr>
          <a:xfrm>
            <a:off x="6886407" y="0"/>
            <a:ext cx="2257593" cy="5143500"/>
          </a:xfrm>
          <a:prstGeom prst="rect">
            <a:avLst/>
          </a:prstGeom>
          <a:solidFill>
            <a:schemeClr val="bg1"/>
          </a:solidFill>
          <a:ln>
            <a:noFill/>
          </a:ln>
        </p:spPr>
      </p:pic>
      <p:pic>
        <p:nvPicPr>
          <p:cNvPr id="31" name="Picture 30" descr="A yellow truck on the road&#10;&#10;Description automatically generated">
            <a:extLst>
              <a:ext uri="{FF2B5EF4-FFF2-40B4-BE49-F238E27FC236}">
                <a16:creationId xmlns:a16="http://schemas.microsoft.com/office/drawing/2014/main" id="{BBCD09A1-F010-42E4-84EE-ED595F05FA9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292764" y="0"/>
            <a:ext cx="2269767" cy="5143500"/>
          </a:xfrm>
          <a:prstGeom prst="rect">
            <a:avLst/>
          </a:prstGeom>
        </p:spPr>
      </p:pic>
      <p:pic>
        <p:nvPicPr>
          <p:cNvPr id="21" name="Picture 20" descr="A group of people sitting at a table&#10;&#10;Description automatically generated">
            <a:extLst>
              <a:ext uri="{FF2B5EF4-FFF2-40B4-BE49-F238E27FC236}">
                <a16:creationId xmlns:a16="http://schemas.microsoft.com/office/drawing/2014/main" id="{C92297A9-D892-4582-BE5B-2F277A501F2F}"/>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0"/>
            <a:ext cx="2261652" cy="5143500"/>
          </a:xfrm>
          <a:prstGeom prst="rect">
            <a:avLst/>
          </a:prstGeom>
        </p:spPr>
      </p:pic>
      <p:pic>
        <p:nvPicPr>
          <p:cNvPr id="17" name="Picture 16">
            <a:extLst>
              <a:ext uri="{FF2B5EF4-FFF2-40B4-BE49-F238E27FC236}">
                <a16:creationId xmlns:a16="http://schemas.microsoft.com/office/drawing/2014/main" id="{89C29491-2A81-4EC8-BE54-734111A0161E}"/>
              </a:ext>
            </a:extLst>
          </p:cNvPr>
          <p:cNvPicPr>
            <a:picLocks noChangeAspect="1"/>
          </p:cNvPicPr>
          <p:nvPr/>
        </p:nvPicPr>
        <p:blipFill rotWithShape="1">
          <a:blip r:embed="rId6"/>
          <a:srcRect l="46175" r="29091"/>
          <a:stretch/>
        </p:blipFill>
        <p:spPr>
          <a:xfrm>
            <a:off x="4593643" y="0"/>
            <a:ext cx="2261652" cy="5143500"/>
          </a:xfrm>
          <a:prstGeom prst="rect">
            <a:avLst/>
          </a:prstGeom>
        </p:spPr>
      </p:pic>
      <p:sp>
        <p:nvSpPr>
          <p:cNvPr id="4" name="Rectangle 3">
            <a:extLst>
              <a:ext uri="{FF2B5EF4-FFF2-40B4-BE49-F238E27FC236}">
                <a16:creationId xmlns:a16="http://schemas.microsoft.com/office/drawing/2014/main" id="{A5874C22-C701-4D12-B669-A15FC6699B3F}"/>
              </a:ext>
            </a:extLst>
          </p:cNvPr>
          <p:cNvSpPr/>
          <p:nvPr/>
        </p:nvSpPr>
        <p:spPr>
          <a:xfrm>
            <a:off x="-1" y="4145085"/>
            <a:ext cx="9144001" cy="63103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26" name="Picture 2">
            <a:extLst>
              <a:ext uri="{FF2B5EF4-FFF2-40B4-BE49-F238E27FC236}">
                <a16:creationId xmlns:a16="http://schemas.microsoft.com/office/drawing/2014/main" id="{2D486F08-AD02-4CDF-AFAA-9126D4E737F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64089" y="4294810"/>
            <a:ext cx="1133475" cy="3315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uture of Freight | Convoy">
            <a:extLst>
              <a:ext uri="{FF2B5EF4-FFF2-40B4-BE49-F238E27FC236}">
                <a16:creationId xmlns:a16="http://schemas.microsoft.com/office/drawing/2014/main" id="{2C2B826E-8CFE-4F37-B70C-61D546D064B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04603" y="4358218"/>
            <a:ext cx="1424444" cy="2047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erner logo"/>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91891" y="3947617"/>
            <a:ext cx="1821871" cy="10231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NFL">
            <a:extLst>
              <a:ext uri="{FF2B5EF4-FFF2-40B4-BE49-F238E27FC236}">
                <a16:creationId xmlns:a16="http://schemas.microsoft.com/office/drawing/2014/main" id="{47301267-55C0-6B4C-9CD8-C53D4050E9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6140" y="4134045"/>
            <a:ext cx="938126" cy="653110"/>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9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42" presetClass="path" presetSubtype="0" decel="100000" fill="hold" nodeType="withEffect">
                                  <p:stCondLst>
                                    <p:cond delay="0"/>
                                  </p:stCondLst>
                                  <p:childTnLst>
                                    <p:animMotion origin="layout" path="M 2.08333E-6 0.04591 L 2.08333E-6 1.85185E-6 " pathEditMode="relative" rAng="0" ptsTypes="AA">
                                      <p:cBhvr>
                                        <p:cTn id="12" dur="600" fill="hold"/>
                                        <p:tgtEl>
                                          <p:spTgt spid="1026"/>
                                        </p:tgtEl>
                                        <p:attrNameLst>
                                          <p:attrName>ppt_x</p:attrName>
                                          <p:attrName>ppt_y</p:attrName>
                                        </p:attrNameLst>
                                      </p:cBhvr>
                                      <p:rCtr x="0" y="-2296"/>
                                    </p:animMotion>
                                  </p:childTnLst>
                                </p:cTn>
                              </p:par>
                              <p:par>
                                <p:cTn id="13" presetID="10" presetClass="entr" presetSubtype="0" fill="hold" nodeType="with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par>
                                <p:cTn id="16" presetID="42" presetClass="path" presetSubtype="0" decel="100000" fill="hold" nodeType="withEffect">
                                  <p:stCondLst>
                                    <p:cond delay="0"/>
                                  </p:stCondLst>
                                  <p:childTnLst>
                                    <p:animMotion origin="layout" path="M -1.11111E-6 0.04598 L -1.11111E-6 4.69136E-6 " pathEditMode="relative" rAng="0" ptsTypes="AA">
                                      <p:cBhvr>
                                        <p:cTn id="17" dur="600" fill="hold"/>
                                        <p:tgtEl>
                                          <p:spTgt spid="1034"/>
                                        </p:tgtEl>
                                        <p:attrNameLst>
                                          <p:attrName>ppt_x</p:attrName>
                                          <p:attrName>ppt_y</p:attrName>
                                        </p:attrNameLst>
                                      </p:cBhvr>
                                      <p:rCtr x="0" y="-2315"/>
                                    </p:animMotion>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42" presetClass="path" presetSubtype="0" decel="100000" fill="hold" nodeType="withEffect">
                                  <p:stCondLst>
                                    <p:cond delay="0"/>
                                  </p:stCondLst>
                                  <p:childTnLst>
                                    <p:animMotion origin="layout" path="M -1.11111E-6 0.04598 L -1.11111E-6 4.69136E-6 " pathEditMode="relative" rAng="0" ptsTypes="AA">
                                      <p:cBhvr>
                                        <p:cTn id="22" dur="600" fill="hold"/>
                                        <p:tgtEl>
                                          <p:spTgt spid="11"/>
                                        </p:tgtEl>
                                        <p:attrNameLst>
                                          <p:attrName>ppt_x</p:attrName>
                                          <p:attrName>ppt_y</p:attrName>
                                        </p:attrNameLst>
                                      </p:cBhvr>
                                      <p:rCtr x="0" y="-2315"/>
                                    </p:animMotion>
                                  </p:childTnLst>
                                </p:cTn>
                              </p:par>
                              <p:par>
                                <p:cTn id="23" presetID="10"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42" presetClass="path" presetSubtype="0" decel="100000" fill="hold" nodeType="withEffect">
                                  <p:stCondLst>
                                    <p:cond delay="0"/>
                                  </p:stCondLst>
                                  <p:childTnLst>
                                    <p:animMotion origin="layout" path="M -1.11111E-6 0.04598 L -1.11111E-6 4.69136E-6 " pathEditMode="relative" rAng="0" ptsTypes="AA">
                                      <p:cBhvr>
                                        <p:cTn id="27" dur="600" fill="hold"/>
                                        <p:tgtEl>
                                          <p:spTgt spid="15"/>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DE21A7-AA4D-41D5-9E01-68AEE40B8613}"/>
              </a:ext>
            </a:extLst>
          </p:cNvPr>
          <p:cNvSpPr txBox="1">
            <a:spLocks noGrp="1"/>
          </p:cNvSpPr>
          <p:nvPr>
            <p:ph type="title"/>
          </p:nvPr>
        </p:nvSpPr>
        <p:spPr/>
        <p:txBody>
          <a:bodyPr/>
          <a:lstStyle/>
          <a:p>
            <a:r>
              <a:rPr lang="en-US" dirty="0"/>
              <a:t>Amazon’s machine learning innovation at scale</a:t>
            </a:r>
          </a:p>
        </p:txBody>
      </p:sp>
      <p:pic>
        <p:nvPicPr>
          <p:cNvPr id="9" name="Picture 8">
            <a:extLst>
              <a:ext uri="{FF2B5EF4-FFF2-40B4-BE49-F238E27FC236}">
                <a16:creationId xmlns:a16="http://schemas.microsoft.com/office/drawing/2014/main" id="{8AACA959-6DA7-FD44-A8F9-C423D119E6F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679614" y="1009650"/>
            <a:ext cx="1828800" cy="2372357"/>
          </a:xfrm>
          <a:prstGeom prst="rect">
            <a:avLst/>
          </a:prstGeom>
          <a:effectLst>
            <a:outerShdw blurRad="88900" dist="38100" dir="2700000" algn="ctr" rotWithShape="0">
              <a:srgbClr val="000000">
                <a:alpha val="30000"/>
              </a:srgbClr>
            </a:outerShdw>
          </a:effectLst>
        </p:spPr>
      </p:pic>
      <p:pic>
        <p:nvPicPr>
          <p:cNvPr id="11" name="Picture 10">
            <a:extLst>
              <a:ext uri="{FF2B5EF4-FFF2-40B4-BE49-F238E27FC236}">
                <a16:creationId xmlns:a16="http://schemas.microsoft.com/office/drawing/2014/main" id="{134F0A31-3B6D-0542-974E-489C8210B14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720355" y="1009650"/>
            <a:ext cx="1828800" cy="2372357"/>
          </a:xfrm>
          <a:prstGeom prst="rect">
            <a:avLst/>
          </a:prstGeom>
          <a:effectLst>
            <a:outerShdw blurRad="88900" dist="38100" dir="2700000" algn="ctr" rotWithShape="0">
              <a:srgbClr val="000000">
                <a:alpha val="30000"/>
              </a:srgbClr>
            </a:outerShdw>
          </a:effectLst>
        </p:spPr>
      </p:pic>
      <p:pic>
        <p:nvPicPr>
          <p:cNvPr id="3" name="Picture 2"/>
          <p:cNvPicPr>
            <a:picLocks noChangeAspect="1"/>
          </p:cNvPicPr>
          <p:nvPr/>
        </p:nvPicPr>
        <p:blipFill rotWithShape="1">
          <a:blip r:embed="rId5"/>
          <a:srcRect l="8346" r="6299" b="2363"/>
          <a:stretch/>
        </p:blipFill>
        <p:spPr>
          <a:xfrm>
            <a:off x="598130" y="1009650"/>
            <a:ext cx="1828800" cy="2372357"/>
          </a:xfrm>
          <a:prstGeom prst="rect">
            <a:avLst/>
          </a:prstGeom>
        </p:spPr>
      </p:pic>
      <p:pic>
        <p:nvPicPr>
          <p:cNvPr id="7" name="Picture 6">
            <a:extLst>
              <a:ext uri="{FF2B5EF4-FFF2-40B4-BE49-F238E27FC236}">
                <a16:creationId xmlns:a16="http://schemas.microsoft.com/office/drawing/2014/main" id="{8A509E05-5E93-7F43-BEB8-3926227EAD73}"/>
              </a:ext>
            </a:extLst>
          </p:cNvPr>
          <p:cNvPicPr>
            <a:picLocks noChangeAspect="1"/>
          </p:cNvPicPr>
          <p:nvPr/>
        </p:nvPicPr>
        <p:blipFill rotWithShape="1">
          <a:blip r:embed="rId6">
            <a:extLst>
              <a:ext uri="{28A0092B-C50C-407E-A947-70E740481C1C}">
                <a14:useLocalDpi xmlns:a14="http://schemas.microsoft.com/office/drawing/2010/main" val="0"/>
              </a:ext>
            </a:extLst>
          </a:blip>
          <a:srcRect l="24676" r="27984" b="10270"/>
          <a:stretch/>
        </p:blipFill>
        <p:spPr>
          <a:xfrm>
            <a:off x="2638872" y="1009650"/>
            <a:ext cx="1828800" cy="2372357"/>
          </a:xfrm>
          <a:prstGeom prst="rect">
            <a:avLst/>
          </a:prstGeom>
        </p:spPr>
      </p:pic>
      <p:sp>
        <p:nvSpPr>
          <p:cNvPr id="2" name="Rectangle 1"/>
          <p:cNvSpPr/>
          <p:nvPr/>
        </p:nvSpPr>
        <p:spPr>
          <a:xfrm>
            <a:off x="598130" y="3523621"/>
            <a:ext cx="1828800"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1200"/>
              </a:spcAft>
              <a:buClr>
                <a:srgbClr val="1C232F"/>
              </a:buClr>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mn-ea"/>
                <a:cs typeface="+mn-cs"/>
              </a:rPr>
              <a:t>4,000 products per minute </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sold on Amazon.com </a:t>
            </a:r>
            <a:endParaRPr kumimoji="0" lang="en-US" sz="1400" b="1"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 name="Rectangle 3"/>
          <p:cNvSpPr/>
          <p:nvPr/>
        </p:nvSpPr>
        <p:spPr>
          <a:xfrm>
            <a:off x="2638872" y="3523621"/>
            <a:ext cx="1828800" cy="52322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mn-ea"/>
                <a:cs typeface="+mn-cs"/>
              </a:rPr>
              <a:t>1.6M packages </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every day</a:t>
            </a:r>
          </a:p>
        </p:txBody>
      </p:sp>
      <p:sp>
        <p:nvSpPr>
          <p:cNvPr id="5" name="Rectangle 4"/>
          <p:cNvSpPr/>
          <p:nvPr/>
        </p:nvSpPr>
        <p:spPr>
          <a:xfrm>
            <a:off x="4679614" y="3523621"/>
            <a:ext cx="1828800"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mn-ea"/>
                <a:cs typeface="+mn-cs"/>
              </a:rPr>
              <a:t>Billions</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 of Alexa interactions </a:t>
            </a:r>
            <a:br>
              <a:rPr kumimoji="0" lang="en-US" sz="1400" b="0" i="0" u="none" strike="noStrike" kern="1200" cap="none" spc="0" normalizeH="0" baseline="0" noProof="0" dirty="0">
                <a:ln>
                  <a:noFill/>
                </a:ln>
                <a:solidFill>
                  <a:srgbClr val="FFFFFF"/>
                </a:solidFill>
                <a:effectLst/>
                <a:uLnTx/>
                <a:uFillTx/>
                <a:latin typeface="Amazon Ember"/>
                <a:ea typeface="+mn-ea"/>
                <a:cs typeface="+mn-cs"/>
              </a:rPr>
            </a:br>
            <a:r>
              <a:rPr kumimoji="0" lang="en-US" sz="1400" b="0" i="0" u="none" strike="noStrike" kern="1200" cap="none" spc="0" normalizeH="0" baseline="0" noProof="0" dirty="0">
                <a:ln>
                  <a:noFill/>
                </a:ln>
                <a:solidFill>
                  <a:srgbClr val="FFFFFF"/>
                </a:solidFill>
                <a:effectLst/>
                <a:uLnTx/>
                <a:uFillTx/>
                <a:latin typeface="Amazon Ember"/>
                <a:ea typeface="+mn-ea"/>
                <a:cs typeface="+mn-cs"/>
              </a:rPr>
              <a:t>each week</a:t>
            </a:r>
          </a:p>
        </p:txBody>
      </p:sp>
      <p:sp>
        <p:nvSpPr>
          <p:cNvPr id="12" name="Rectangle 11"/>
          <p:cNvSpPr/>
          <p:nvPr/>
        </p:nvSpPr>
        <p:spPr>
          <a:xfrm>
            <a:off x="6720355" y="3523621"/>
            <a:ext cx="1828800" cy="738664"/>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First Prime Air Delivery on </a:t>
            </a:r>
            <a:br>
              <a:rPr kumimoji="0" lang="en-US" sz="1400" b="0" i="0" u="none" strike="noStrike" kern="1200" cap="none" spc="0" normalizeH="0" baseline="0" noProof="0" dirty="0">
                <a:ln>
                  <a:noFill/>
                </a:ln>
                <a:solidFill>
                  <a:srgbClr val="FFFFFF"/>
                </a:solidFill>
                <a:effectLst/>
                <a:uLnTx/>
                <a:uFillTx/>
                <a:latin typeface="Amazon Ember"/>
                <a:ea typeface="+mn-ea"/>
                <a:cs typeface="+mn-cs"/>
              </a:rPr>
            </a:br>
            <a:r>
              <a:rPr kumimoji="0" lang="en-US" sz="1400" b="1" i="0" u="none" strike="noStrike" kern="1200" cap="none" spc="0" normalizeH="0" baseline="0" noProof="0" dirty="0">
                <a:ln>
                  <a:noFill/>
                </a:ln>
                <a:solidFill>
                  <a:srgbClr val="FFCC00"/>
                </a:solidFill>
                <a:effectLst/>
                <a:uLnTx/>
                <a:uFillTx/>
                <a:latin typeface="Amazon Ember"/>
                <a:ea typeface="+mn-ea"/>
                <a:cs typeface="+mn-cs"/>
              </a:rPr>
              <a:t>Dec. 7, 2016</a:t>
            </a:r>
          </a:p>
        </p:txBody>
      </p:sp>
    </p:spTree>
    <p:extLst>
      <p:ext uri="{BB962C8B-B14F-4D97-AF65-F5344CB8AC3E}">
        <p14:creationId xmlns:p14="http://schemas.microsoft.com/office/powerpoint/2010/main" val="3788199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500"/>
                                  </p:stCondLst>
                                  <p:childTnLst>
                                    <p:animMotion origin="layout" path="M 4.44444E-6 0.04599 L 4.44444E-6 -1.85185E-6 " pathEditMode="relative" rAng="0" ptsTypes="AA">
                                      <p:cBhvr>
                                        <p:cTn id="9" dur="600" fill="hold"/>
                                        <p:tgtEl>
                                          <p:spTgt spid="9"/>
                                        </p:tgtEl>
                                        <p:attrNameLst>
                                          <p:attrName>ppt_x</p:attrName>
                                          <p:attrName>ppt_y</p:attrName>
                                        </p:attrNameLst>
                                      </p:cBhvr>
                                      <p:rCtr x="0" y="-2315"/>
                                    </p:animMotion>
                                  </p:childTnLst>
                                </p:cTn>
                              </p:par>
                              <p:par>
                                <p:cTn id="10" presetID="10" presetClass="entr" presetSubtype="0" fill="hold" nodeType="withEffect">
                                  <p:stCondLst>
                                    <p:cond delay="7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750"/>
                                  </p:stCondLst>
                                  <p:childTnLst>
                                    <p:animMotion origin="layout" path="M 4.16667E-6 0.04599 L 4.16667E-6 -1.85185E-6 " pathEditMode="relative" rAng="0" ptsTypes="AA">
                                      <p:cBhvr>
                                        <p:cTn id="14" dur="600" fill="hold"/>
                                        <p:tgtEl>
                                          <p:spTgt spid="11"/>
                                        </p:tgtEl>
                                        <p:attrNameLst>
                                          <p:attrName>ppt_x</p:attrName>
                                          <p:attrName>ppt_y</p:attrName>
                                        </p:attrNameLst>
                                      </p:cBhvr>
                                      <p:rCtr x="0" y="-2315"/>
                                    </p:animMotion>
                                  </p:childTnLst>
                                </p:cTn>
                              </p:par>
                              <p:par>
                                <p:cTn id="15" presetID="10"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250"/>
                                  </p:stCondLst>
                                  <p:childTnLst>
                                    <p:animMotion origin="layout" path="M 4.44444E-6 0.04599 L 4.44444E-6 -1.85185E-6 " pathEditMode="relative" rAng="0" ptsTypes="AA">
                                      <p:cBhvr>
                                        <p:cTn id="19" dur="600" fill="hold"/>
                                        <p:tgtEl>
                                          <p:spTgt spid="7"/>
                                        </p:tgtEl>
                                        <p:attrNameLst>
                                          <p:attrName>ppt_x</p:attrName>
                                          <p:attrName>ppt_y</p:attrName>
                                        </p:attrNameLst>
                                      </p:cBhvr>
                                      <p:rCtr x="0" y="-2315"/>
                                    </p:animMotion>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4.44444E-6 0.04599 L 4.44444E-6 -1.85185E-6 " pathEditMode="relative" rAng="0" ptsTypes="AA">
                                      <p:cBhvr>
                                        <p:cTn id="24" dur="600" fill="hold"/>
                                        <p:tgtEl>
                                          <p:spTgt spid="3"/>
                                        </p:tgtEl>
                                        <p:attrNameLst>
                                          <p:attrName>ppt_x</p:attrName>
                                          <p:attrName>ppt_y</p:attrName>
                                        </p:attrNameLst>
                                      </p:cBhvr>
                                      <p:rCtr x="0" y="-2315"/>
                                    </p:animMotion>
                                  </p:childTnLst>
                                </p:cTn>
                              </p:par>
                              <p:par>
                                <p:cTn id="25" presetID="10"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0"/>
                                  </p:stCondLst>
                                  <p:childTnLst>
                                    <p:animMotion origin="layout" path="M 4.44444E-6 0.04599 L 4.44444E-6 -1.85185E-6 " pathEditMode="relative" rAng="0" ptsTypes="AA">
                                      <p:cBhvr>
                                        <p:cTn id="29" dur="600" fill="hold"/>
                                        <p:tgtEl>
                                          <p:spTgt spid="2"/>
                                        </p:tgtEl>
                                        <p:attrNameLst>
                                          <p:attrName>ppt_x</p:attrName>
                                          <p:attrName>ppt_y</p:attrName>
                                        </p:attrNameLst>
                                      </p:cBhvr>
                                      <p:rCtr x="0" y="-2315"/>
                                    </p:animMotion>
                                  </p:childTnLst>
                                </p:cTn>
                              </p:par>
                              <p:par>
                                <p:cTn id="30" presetID="10" presetClass="entr" presetSubtype="0" fill="hold" grpId="0" nodeType="withEffect">
                                  <p:stCondLst>
                                    <p:cond delay="25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250"/>
                                  </p:stCondLst>
                                  <p:childTnLst>
                                    <p:animMotion origin="layout" path="M 4.44444E-6 0.04599 L 4.44444E-6 -1.85185E-6 " pathEditMode="relative" rAng="0" ptsTypes="AA">
                                      <p:cBhvr>
                                        <p:cTn id="34" dur="600" fill="hold"/>
                                        <p:tgtEl>
                                          <p:spTgt spid="4"/>
                                        </p:tgtEl>
                                        <p:attrNameLst>
                                          <p:attrName>ppt_x</p:attrName>
                                          <p:attrName>ppt_y</p:attrName>
                                        </p:attrNameLst>
                                      </p:cBhvr>
                                      <p:rCtr x="0" y="-2315"/>
                                    </p:animMotion>
                                  </p:childTnLst>
                                </p:cTn>
                              </p:par>
                              <p:par>
                                <p:cTn id="35" presetID="10" presetClass="entr" presetSubtype="0" fill="hold" grpId="0"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500"/>
                                  </p:stCondLst>
                                  <p:childTnLst>
                                    <p:animMotion origin="layout" path="M 4.44444E-6 0.04599 L 4.44444E-6 -1.85185E-6 " pathEditMode="relative" rAng="0" ptsTypes="AA">
                                      <p:cBhvr>
                                        <p:cTn id="39" dur="600" fill="hold"/>
                                        <p:tgtEl>
                                          <p:spTgt spid="5"/>
                                        </p:tgtEl>
                                        <p:attrNameLst>
                                          <p:attrName>ppt_x</p:attrName>
                                          <p:attrName>ppt_y</p:attrName>
                                        </p:attrNameLst>
                                      </p:cBhvr>
                                      <p:rCtr x="0" y="-2315"/>
                                    </p:animMotion>
                                  </p:childTnLst>
                                </p:cTn>
                              </p:par>
                              <p:par>
                                <p:cTn id="40" presetID="10" presetClass="entr" presetSubtype="0" fill="hold" grpId="0" nodeType="withEffect">
                                  <p:stCondLst>
                                    <p:cond delay="75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grpId="1" nodeType="withEffect">
                                  <p:stCondLst>
                                    <p:cond delay="750"/>
                                  </p:stCondLst>
                                  <p:childTnLst>
                                    <p:animMotion origin="layout" path="M 4.44444E-6 0.04599 L 4.44444E-6 -1.85185E-6 " pathEditMode="relative" rAng="0" ptsTypes="AA">
                                      <p:cBhvr>
                                        <p:cTn id="44" dur="600" fill="hold"/>
                                        <p:tgtEl>
                                          <p:spTgt spid="1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239951-FBCB-4D55-8221-A2FB4A442F93}"/>
              </a:ext>
            </a:extLst>
          </p:cNvPr>
          <p:cNvSpPr>
            <a:spLocks noGrp="1"/>
          </p:cNvSpPr>
          <p:nvPr>
            <p:ph type="title"/>
          </p:nvPr>
        </p:nvSpPr>
        <p:spPr>
          <a:xfrm>
            <a:off x="343297" y="115094"/>
            <a:ext cx="8444508" cy="664797"/>
          </a:xfrm>
        </p:spPr>
        <p:txBody>
          <a:bodyPr>
            <a:spAutoFit/>
          </a:bodyPr>
          <a:lstStyle/>
          <a:p>
            <a:pPr algn="ctr"/>
            <a:r>
              <a:rPr lang="en-US" dirty="0"/>
              <a:t>More than one hundred thousand customers</a:t>
            </a:r>
            <a:br>
              <a:rPr lang="en-US" dirty="0"/>
            </a:br>
            <a:r>
              <a:rPr lang="en-US" dirty="0"/>
              <a:t>use AWS for machine learning</a:t>
            </a:r>
          </a:p>
        </p:txBody>
      </p:sp>
      <p:pic>
        <p:nvPicPr>
          <p:cNvPr id="475" name="Graphic 4">
            <a:extLst>
              <a:ext uri="{FF2B5EF4-FFF2-40B4-BE49-F238E27FC236}">
                <a16:creationId xmlns:a16="http://schemas.microsoft.com/office/drawing/2014/main" id="{CDD7AC09-417C-EB41-816C-96B1ECE73FF4}"/>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5558" t="26905" r="80255" b="60900"/>
          <a:stretch/>
        </p:blipFill>
        <p:spPr>
          <a:xfrm>
            <a:off x="8057190" y="1616159"/>
            <a:ext cx="370185" cy="374131"/>
          </a:xfrm>
          <a:prstGeom prst="rect">
            <a:avLst/>
          </a:prstGeom>
        </p:spPr>
      </p:pic>
      <p:pic>
        <p:nvPicPr>
          <p:cNvPr id="476" name="Graphic 4">
            <a:extLst>
              <a:ext uri="{FF2B5EF4-FFF2-40B4-BE49-F238E27FC236}">
                <a16:creationId xmlns:a16="http://schemas.microsoft.com/office/drawing/2014/main" id="{B1FEE025-F241-0540-B283-97F133DA2FF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0917" t="26905" r="71084" b="60900"/>
          <a:stretch/>
        </p:blipFill>
        <p:spPr>
          <a:xfrm>
            <a:off x="554966" y="2097348"/>
            <a:ext cx="707219" cy="374131"/>
          </a:xfrm>
          <a:prstGeom prst="rect">
            <a:avLst/>
          </a:prstGeom>
        </p:spPr>
      </p:pic>
      <p:pic>
        <p:nvPicPr>
          <p:cNvPr id="477" name="Graphic 4">
            <a:extLst>
              <a:ext uri="{FF2B5EF4-FFF2-40B4-BE49-F238E27FC236}">
                <a16:creationId xmlns:a16="http://schemas.microsoft.com/office/drawing/2014/main" id="{9A91C014-782D-CE4A-9E7F-BF2CD6AF75B8}"/>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9255" t="26905" r="62746" b="60900"/>
          <a:stretch/>
        </p:blipFill>
        <p:spPr>
          <a:xfrm>
            <a:off x="1453096" y="2097348"/>
            <a:ext cx="707219" cy="374131"/>
          </a:xfrm>
          <a:prstGeom prst="rect">
            <a:avLst/>
          </a:prstGeom>
        </p:spPr>
      </p:pic>
      <p:pic>
        <p:nvPicPr>
          <p:cNvPr id="478" name="Graphic 4">
            <a:extLst>
              <a:ext uri="{FF2B5EF4-FFF2-40B4-BE49-F238E27FC236}">
                <a16:creationId xmlns:a16="http://schemas.microsoft.com/office/drawing/2014/main" id="{BE69D0EB-89D9-2D45-B467-271B0C5E884C}"/>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7254" t="26905" r="53452" b="60900"/>
          <a:stretch/>
        </p:blipFill>
        <p:spPr>
          <a:xfrm>
            <a:off x="2351227" y="2097348"/>
            <a:ext cx="821668" cy="374131"/>
          </a:xfrm>
          <a:prstGeom prst="rect">
            <a:avLst/>
          </a:prstGeom>
        </p:spPr>
      </p:pic>
      <p:pic>
        <p:nvPicPr>
          <p:cNvPr id="479" name="Graphic 4">
            <a:extLst>
              <a:ext uri="{FF2B5EF4-FFF2-40B4-BE49-F238E27FC236}">
                <a16:creationId xmlns:a16="http://schemas.microsoft.com/office/drawing/2014/main" id="{542E8083-D273-3A42-9381-0AB15D0D4055}"/>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6898" t="26905" r="48513" b="60900"/>
          <a:stretch/>
        </p:blipFill>
        <p:spPr>
          <a:xfrm>
            <a:off x="3363807" y="2097348"/>
            <a:ext cx="405703" cy="374131"/>
          </a:xfrm>
          <a:prstGeom prst="rect">
            <a:avLst/>
          </a:prstGeom>
        </p:spPr>
      </p:pic>
      <p:pic>
        <p:nvPicPr>
          <p:cNvPr id="480" name="Graphic 4">
            <a:extLst>
              <a:ext uri="{FF2B5EF4-FFF2-40B4-BE49-F238E27FC236}">
                <a16:creationId xmlns:a16="http://schemas.microsoft.com/office/drawing/2014/main" id="{A0448377-C393-8143-BAA2-F35629A0CBC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75610" t="26905" r="16837" b="60900"/>
          <a:stretch/>
        </p:blipFill>
        <p:spPr>
          <a:xfrm>
            <a:off x="3960421" y="2097348"/>
            <a:ext cx="667754" cy="374131"/>
          </a:xfrm>
          <a:prstGeom prst="rect">
            <a:avLst/>
          </a:prstGeom>
        </p:spPr>
      </p:pic>
      <p:pic>
        <p:nvPicPr>
          <p:cNvPr id="481" name="Graphic 4">
            <a:extLst>
              <a:ext uri="{FF2B5EF4-FFF2-40B4-BE49-F238E27FC236}">
                <a16:creationId xmlns:a16="http://schemas.microsoft.com/office/drawing/2014/main" id="{05FB0300-3059-8141-B70D-9FF878D0BA82}"/>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84252" t="26905" r="9712" b="60900"/>
          <a:stretch/>
        </p:blipFill>
        <p:spPr>
          <a:xfrm>
            <a:off x="4819086" y="2097348"/>
            <a:ext cx="533571" cy="374131"/>
          </a:xfrm>
          <a:prstGeom prst="rect">
            <a:avLst/>
          </a:prstGeom>
        </p:spPr>
      </p:pic>
      <p:pic>
        <p:nvPicPr>
          <p:cNvPr id="482" name="Graphic 4">
            <a:extLst>
              <a:ext uri="{FF2B5EF4-FFF2-40B4-BE49-F238E27FC236}">
                <a16:creationId xmlns:a16="http://schemas.microsoft.com/office/drawing/2014/main" id="{ECECD94D-57B4-F346-A287-B4F293820EF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1816" t="26905" r="-165" b="60900"/>
          <a:stretch/>
        </p:blipFill>
        <p:spPr>
          <a:xfrm>
            <a:off x="5543569" y="2097348"/>
            <a:ext cx="738003" cy="374131"/>
          </a:xfrm>
          <a:prstGeom prst="rect">
            <a:avLst/>
          </a:prstGeom>
        </p:spPr>
      </p:pic>
      <p:pic>
        <p:nvPicPr>
          <p:cNvPr id="483" name="Graphic 4">
            <a:extLst>
              <a:ext uri="{FF2B5EF4-FFF2-40B4-BE49-F238E27FC236}">
                <a16:creationId xmlns:a16="http://schemas.microsoft.com/office/drawing/2014/main" id="{CB527D97-8813-2B4F-B796-03BC56AE1A8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41919" r="91431" b="45886"/>
          <a:stretch/>
        </p:blipFill>
        <p:spPr>
          <a:xfrm>
            <a:off x="6472484" y="2097348"/>
            <a:ext cx="757733" cy="374131"/>
          </a:xfrm>
          <a:prstGeom prst="rect">
            <a:avLst/>
          </a:prstGeom>
        </p:spPr>
      </p:pic>
      <p:pic>
        <p:nvPicPr>
          <p:cNvPr id="484" name="Graphic 4">
            <a:extLst>
              <a:ext uri="{FF2B5EF4-FFF2-40B4-BE49-F238E27FC236}">
                <a16:creationId xmlns:a16="http://schemas.microsoft.com/office/drawing/2014/main" id="{67486F62-8EDA-2441-A6CD-684A7D9C0A7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845" t="41919" r="85308" b="45886"/>
          <a:stretch/>
        </p:blipFill>
        <p:spPr>
          <a:xfrm>
            <a:off x="7421128" y="2097348"/>
            <a:ext cx="428593" cy="374131"/>
          </a:xfrm>
          <a:prstGeom prst="rect">
            <a:avLst/>
          </a:prstGeom>
        </p:spPr>
      </p:pic>
      <p:pic>
        <p:nvPicPr>
          <p:cNvPr id="485" name="Graphic 4">
            <a:extLst>
              <a:ext uri="{FF2B5EF4-FFF2-40B4-BE49-F238E27FC236}">
                <a16:creationId xmlns:a16="http://schemas.microsoft.com/office/drawing/2014/main" id="{29B1C560-154B-8949-BE7A-59B0A081B8EC}"/>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4915" t="41919" r="80238" b="45886"/>
          <a:stretch/>
        </p:blipFill>
        <p:spPr>
          <a:xfrm>
            <a:off x="8027990" y="2097348"/>
            <a:ext cx="428593" cy="374131"/>
          </a:xfrm>
          <a:prstGeom prst="rect">
            <a:avLst/>
          </a:prstGeom>
        </p:spPr>
      </p:pic>
      <p:pic>
        <p:nvPicPr>
          <p:cNvPr id="486" name="Graphic 4">
            <a:extLst>
              <a:ext uri="{FF2B5EF4-FFF2-40B4-BE49-F238E27FC236}">
                <a16:creationId xmlns:a16="http://schemas.microsoft.com/office/drawing/2014/main" id="{4F46F689-2E87-FD41-882E-A0BC7235DE35}"/>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8070" t="41919" r="65405" b="45886"/>
          <a:stretch/>
        </p:blipFill>
        <p:spPr>
          <a:xfrm>
            <a:off x="508231" y="2552488"/>
            <a:ext cx="576982" cy="374131"/>
          </a:xfrm>
          <a:prstGeom prst="rect">
            <a:avLst/>
          </a:prstGeom>
        </p:spPr>
      </p:pic>
      <p:pic>
        <p:nvPicPr>
          <p:cNvPr id="487" name="Graphic 4">
            <a:extLst>
              <a:ext uri="{FF2B5EF4-FFF2-40B4-BE49-F238E27FC236}">
                <a16:creationId xmlns:a16="http://schemas.microsoft.com/office/drawing/2014/main" id="{8DAD3D75-7123-AC49-9D70-637E83EF1919}"/>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5241" t="41919" r="56761" b="45886"/>
          <a:stretch/>
        </p:blipFill>
        <p:spPr>
          <a:xfrm>
            <a:off x="1386321" y="2595908"/>
            <a:ext cx="707219" cy="374131"/>
          </a:xfrm>
          <a:prstGeom prst="rect">
            <a:avLst/>
          </a:prstGeom>
        </p:spPr>
      </p:pic>
      <p:pic>
        <p:nvPicPr>
          <p:cNvPr id="488" name="Graphic 4">
            <a:extLst>
              <a:ext uri="{FF2B5EF4-FFF2-40B4-BE49-F238E27FC236}">
                <a16:creationId xmlns:a16="http://schemas.microsoft.com/office/drawing/2014/main" id="{746E4B24-EEC8-E741-9C50-BC9624C956E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3809" t="41919" r="52286" b="45886"/>
          <a:stretch/>
        </p:blipFill>
        <p:spPr>
          <a:xfrm>
            <a:off x="2394649" y="2595908"/>
            <a:ext cx="345285" cy="374131"/>
          </a:xfrm>
          <a:prstGeom prst="rect">
            <a:avLst/>
          </a:prstGeom>
        </p:spPr>
      </p:pic>
      <p:pic>
        <p:nvPicPr>
          <p:cNvPr id="489" name="Graphic 4">
            <a:extLst>
              <a:ext uri="{FF2B5EF4-FFF2-40B4-BE49-F238E27FC236}">
                <a16:creationId xmlns:a16="http://schemas.microsoft.com/office/drawing/2014/main" id="{A82C60F8-DBBF-944A-8125-E1AACD9678A0}"/>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9511" t="41919" r="46584" b="45886"/>
          <a:stretch/>
        </p:blipFill>
        <p:spPr>
          <a:xfrm>
            <a:off x="3041043" y="2595908"/>
            <a:ext cx="345285" cy="374131"/>
          </a:xfrm>
          <a:prstGeom prst="rect">
            <a:avLst/>
          </a:prstGeom>
        </p:spPr>
      </p:pic>
      <p:pic>
        <p:nvPicPr>
          <p:cNvPr id="490" name="Graphic 4">
            <a:extLst>
              <a:ext uri="{FF2B5EF4-FFF2-40B4-BE49-F238E27FC236}">
                <a16:creationId xmlns:a16="http://schemas.microsoft.com/office/drawing/2014/main" id="{EF388035-996D-BF4B-933A-FFCD86888E27}"/>
              </a:ext>
            </a:extLst>
          </p:cNvPr>
          <p:cNvPicPr>
            <a:picLocks noChangeAspect="1"/>
          </p:cNvPicPr>
          <p:nvPr/>
        </p:nvPicPr>
        <p:blipFill rotWithShape="1">
          <a:blip r:embed="rId3" cstate="screen">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rcRect l="63176" t="41919" r="27178" b="45886"/>
          <a:stretch/>
        </p:blipFill>
        <p:spPr>
          <a:xfrm>
            <a:off x="3687439" y="2595908"/>
            <a:ext cx="852953" cy="374131"/>
          </a:xfrm>
          <a:prstGeom prst="rect">
            <a:avLst/>
          </a:prstGeom>
        </p:spPr>
      </p:pic>
      <p:pic>
        <p:nvPicPr>
          <p:cNvPr id="491" name="Graphic 4">
            <a:extLst>
              <a:ext uri="{FF2B5EF4-FFF2-40B4-BE49-F238E27FC236}">
                <a16:creationId xmlns:a16="http://schemas.microsoft.com/office/drawing/2014/main" id="{329CF1F2-0BD8-2A45-BD0A-7415318F952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73716" t="41919" r="17629" b="45886"/>
          <a:stretch/>
        </p:blipFill>
        <p:spPr>
          <a:xfrm>
            <a:off x="4841500" y="2595908"/>
            <a:ext cx="765341" cy="374131"/>
          </a:xfrm>
          <a:prstGeom prst="rect">
            <a:avLst/>
          </a:prstGeom>
        </p:spPr>
      </p:pic>
      <p:pic>
        <p:nvPicPr>
          <p:cNvPr id="492" name="Graphic 4">
            <a:extLst>
              <a:ext uri="{FF2B5EF4-FFF2-40B4-BE49-F238E27FC236}">
                <a16:creationId xmlns:a16="http://schemas.microsoft.com/office/drawing/2014/main" id="{DAA913DF-B6B9-4345-AAE8-82D045FC6B5C}"/>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84132" t="41919" r="8317" b="45886"/>
          <a:stretch/>
        </p:blipFill>
        <p:spPr>
          <a:xfrm>
            <a:off x="5907949" y="2595908"/>
            <a:ext cx="667754" cy="374131"/>
          </a:xfrm>
          <a:prstGeom prst="rect">
            <a:avLst/>
          </a:prstGeom>
        </p:spPr>
      </p:pic>
      <p:pic>
        <p:nvPicPr>
          <p:cNvPr id="493" name="Graphic 4">
            <a:extLst>
              <a:ext uri="{FF2B5EF4-FFF2-40B4-BE49-F238E27FC236}">
                <a16:creationId xmlns:a16="http://schemas.microsoft.com/office/drawing/2014/main" id="{2B0CCDAB-3C95-DD4C-996C-749C1867E669}"/>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2591" t="41919" r="-142" b="45886"/>
          <a:stretch/>
        </p:blipFill>
        <p:spPr>
          <a:xfrm>
            <a:off x="6876812" y="2595908"/>
            <a:ext cx="667754" cy="374131"/>
          </a:xfrm>
          <a:prstGeom prst="rect">
            <a:avLst/>
          </a:prstGeom>
        </p:spPr>
      </p:pic>
      <p:pic>
        <p:nvPicPr>
          <p:cNvPr id="494" name="Graphic 4">
            <a:extLst>
              <a:ext uri="{FF2B5EF4-FFF2-40B4-BE49-F238E27FC236}">
                <a16:creationId xmlns:a16="http://schemas.microsoft.com/office/drawing/2014/main" id="{0C17112C-309A-3743-8403-8FFFA066818F}"/>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94" t="57973" r="93143" b="29832"/>
          <a:stretch/>
        </p:blipFill>
        <p:spPr>
          <a:xfrm>
            <a:off x="7845676" y="2595908"/>
            <a:ext cx="623551" cy="374131"/>
          </a:xfrm>
          <a:prstGeom prst="rect">
            <a:avLst/>
          </a:prstGeom>
        </p:spPr>
      </p:pic>
      <p:pic>
        <p:nvPicPr>
          <p:cNvPr id="495" name="Graphic 4">
            <a:extLst>
              <a:ext uri="{FF2B5EF4-FFF2-40B4-BE49-F238E27FC236}">
                <a16:creationId xmlns:a16="http://schemas.microsoft.com/office/drawing/2014/main" id="{187A91CD-F241-8347-B1B4-F896C7D9997F}"/>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7123" t="57973" r="84973" b="29832"/>
          <a:stretch/>
        </p:blipFill>
        <p:spPr>
          <a:xfrm>
            <a:off x="565049" y="3123340"/>
            <a:ext cx="699039" cy="374131"/>
          </a:xfrm>
          <a:prstGeom prst="rect">
            <a:avLst/>
          </a:prstGeom>
        </p:spPr>
      </p:pic>
      <p:pic>
        <p:nvPicPr>
          <p:cNvPr id="496" name="Graphic 4">
            <a:extLst>
              <a:ext uri="{FF2B5EF4-FFF2-40B4-BE49-F238E27FC236}">
                <a16:creationId xmlns:a16="http://schemas.microsoft.com/office/drawing/2014/main" id="{DDEB4189-7C24-2C4D-9F1D-D0ECE722F4E0}"/>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5828" t="57973" r="78711" b="29832"/>
          <a:stretch/>
        </p:blipFill>
        <p:spPr>
          <a:xfrm>
            <a:off x="1410929" y="3107849"/>
            <a:ext cx="482984" cy="374131"/>
          </a:xfrm>
          <a:prstGeom prst="rect">
            <a:avLst/>
          </a:prstGeom>
        </p:spPr>
      </p:pic>
      <p:pic>
        <p:nvPicPr>
          <p:cNvPr id="497" name="Graphic 4">
            <a:extLst>
              <a:ext uri="{FF2B5EF4-FFF2-40B4-BE49-F238E27FC236}">
                <a16:creationId xmlns:a16="http://schemas.microsoft.com/office/drawing/2014/main" id="{66813ABF-1FC3-DB4F-B258-AD5F1CF9A540}"/>
              </a:ext>
            </a:extLst>
          </p:cNvPr>
          <p:cNvPicPr>
            <a:picLocks noChangeAspect="1"/>
          </p:cNvPicPr>
          <p:nvPr/>
        </p:nvPicPr>
        <p:blipFill rotWithShape="1">
          <a:blip r:embed="rId3" cstate="screen">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rcRect l="34982" t="57973" r="59557" b="29832"/>
          <a:stretch/>
        </p:blipFill>
        <p:spPr>
          <a:xfrm>
            <a:off x="2642085" y="3123341"/>
            <a:ext cx="482984" cy="374131"/>
          </a:xfrm>
          <a:prstGeom prst="rect">
            <a:avLst/>
          </a:prstGeom>
        </p:spPr>
      </p:pic>
      <p:pic>
        <p:nvPicPr>
          <p:cNvPr id="498" name="Graphic 4">
            <a:extLst>
              <a:ext uri="{FF2B5EF4-FFF2-40B4-BE49-F238E27FC236}">
                <a16:creationId xmlns:a16="http://schemas.microsoft.com/office/drawing/2014/main" id="{253AAEAC-C269-D247-8373-7DFC1C15BC4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0397" t="57973" r="50313" b="29832"/>
          <a:stretch/>
        </p:blipFill>
        <p:spPr>
          <a:xfrm>
            <a:off x="3271910" y="3098907"/>
            <a:ext cx="821668" cy="374131"/>
          </a:xfrm>
          <a:prstGeom prst="rect">
            <a:avLst/>
          </a:prstGeom>
        </p:spPr>
      </p:pic>
      <p:pic>
        <p:nvPicPr>
          <p:cNvPr id="499" name="Graphic 4">
            <a:extLst>
              <a:ext uri="{FF2B5EF4-FFF2-40B4-BE49-F238E27FC236}">
                <a16:creationId xmlns:a16="http://schemas.microsoft.com/office/drawing/2014/main" id="{8AB20F9C-5663-6E4D-9521-49AEEC872A3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9711" t="57973" r="45118" b="29832"/>
          <a:stretch/>
        </p:blipFill>
        <p:spPr>
          <a:xfrm>
            <a:off x="4240418" y="3098907"/>
            <a:ext cx="457304" cy="374131"/>
          </a:xfrm>
          <a:prstGeom prst="rect">
            <a:avLst/>
          </a:prstGeom>
        </p:spPr>
      </p:pic>
      <p:pic>
        <p:nvPicPr>
          <p:cNvPr id="500" name="Graphic 4">
            <a:extLst>
              <a:ext uri="{FF2B5EF4-FFF2-40B4-BE49-F238E27FC236}">
                <a16:creationId xmlns:a16="http://schemas.microsoft.com/office/drawing/2014/main" id="{17D34A5E-0D39-084E-9867-72365B9A5645}"/>
              </a:ext>
            </a:extLst>
          </p:cNvPr>
          <p:cNvPicPr>
            <a:picLocks noChangeAspect="1"/>
          </p:cNvPicPr>
          <p:nvPr/>
        </p:nvPicPr>
        <p:blipFill rotWithShape="1">
          <a:blip r:embed="rId3" cstate="screen">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rcRect l="56142" t="57973" r="38687" b="29832"/>
          <a:stretch/>
        </p:blipFill>
        <p:spPr>
          <a:xfrm>
            <a:off x="4844562" y="3098907"/>
            <a:ext cx="457304" cy="374131"/>
          </a:xfrm>
          <a:prstGeom prst="rect">
            <a:avLst/>
          </a:prstGeom>
        </p:spPr>
      </p:pic>
      <p:pic>
        <p:nvPicPr>
          <p:cNvPr id="501" name="Graphic 4">
            <a:extLst>
              <a:ext uri="{FF2B5EF4-FFF2-40B4-BE49-F238E27FC236}">
                <a16:creationId xmlns:a16="http://schemas.microsoft.com/office/drawing/2014/main" id="{9868F88B-1B0F-1343-AD6B-3469A934633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61947" t="57973" r="32882" b="29832"/>
          <a:stretch/>
        </p:blipFill>
        <p:spPr>
          <a:xfrm>
            <a:off x="5448707" y="3098907"/>
            <a:ext cx="457304" cy="374131"/>
          </a:xfrm>
          <a:prstGeom prst="rect">
            <a:avLst/>
          </a:prstGeom>
        </p:spPr>
      </p:pic>
      <p:pic>
        <p:nvPicPr>
          <p:cNvPr id="502" name="Graphic 4">
            <a:extLst>
              <a:ext uri="{FF2B5EF4-FFF2-40B4-BE49-F238E27FC236}">
                <a16:creationId xmlns:a16="http://schemas.microsoft.com/office/drawing/2014/main" id="{C3C53697-5E29-DE47-89E9-37594D01ED3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68373" t="57973" r="25382" b="29832"/>
          <a:stretch/>
        </p:blipFill>
        <p:spPr>
          <a:xfrm>
            <a:off x="6052852" y="3098907"/>
            <a:ext cx="552229" cy="374131"/>
          </a:xfrm>
          <a:prstGeom prst="rect">
            <a:avLst/>
          </a:prstGeom>
        </p:spPr>
      </p:pic>
      <p:pic>
        <p:nvPicPr>
          <p:cNvPr id="503" name="Graphic 4">
            <a:extLst>
              <a:ext uri="{FF2B5EF4-FFF2-40B4-BE49-F238E27FC236}">
                <a16:creationId xmlns:a16="http://schemas.microsoft.com/office/drawing/2014/main" id="{4EE18211-6876-1E46-BE78-9BB21C620AB6}"/>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75345" t="57973" r="18410" b="29832"/>
          <a:stretch/>
        </p:blipFill>
        <p:spPr>
          <a:xfrm>
            <a:off x="6751922" y="3098907"/>
            <a:ext cx="552229" cy="374131"/>
          </a:xfrm>
          <a:prstGeom prst="rect">
            <a:avLst/>
          </a:prstGeom>
        </p:spPr>
      </p:pic>
      <p:pic>
        <p:nvPicPr>
          <p:cNvPr id="504" name="Graphic 4">
            <a:extLst>
              <a:ext uri="{FF2B5EF4-FFF2-40B4-BE49-F238E27FC236}">
                <a16:creationId xmlns:a16="http://schemas.microsoft.com/office/drawing/2014/main" id="{7CD44671-6A2B-B442-911D-2F32BDBF8EB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82105" t="57973" r="12968" b="29832"/>
          <a:stretch/>
        </p:blipFill>
        <p:spPr>
          <a:xfrm>
            <a:off x="7450991" y="3098907"/>
            <a:ext cx="435698" cy="374131"/>
          </a:xfrm>
          <a:prstGeom prst="rect">
            <a:avLst/>
          </a:prstGeom>
        </p:spPr>
      </p:pic>
      <p:pic>
        <p:nvPicPr>
          <p:cNvPr id="505" name="Graphic 4">
            <a:extLst>
              <a:ext uri="{FF2B5EF4-FFF2-40B4-BE49-F238E27FC236}">
                <a16:creationId xmlns:a16="http://schemas.microsoft.com/office/drawing/2014/main" id="{6BC26E5A-B9E5-5243-8C73-E42533B779D8}"/>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86787" t="57973" r="8286" b="29832"/>
          <a:stretch/>
        </p:blipFill>
        <p:spPr>
          <a:xfrm>
            <a:off x="8033530" y="3098907"/>
            <a:ext cx="435698" cy="374131"/>
          </a:xfrm>
          <a:prstGeom prst="rect">
            <a:avLst/>
          </a:prstGeom>
        </p:spPr>
      </p:pic>
      <p:pic>
        <p:nvPicPr>
          <p:cNvPr id="506" name="Graphic 4">
            <a:extLst>
              <a:ext uri="{FF2B5EF4-FFF2-40B4-BE49-F238E27FC236}">
                <a16:creationId xmlns:a16="http://schemas.microsoft.com/office/drawing/2014/main" id="{C90B7256-8DE5-D44E-AF44-27D53DDF6B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1973" t="57973" r="-319" b="29832"/>
          <a:stretch/>
        </p:blipFill>
        <p:spPr>
          <a:xfrm>
            <a:off x="569967" y="3574031"/>
            <a:ext cx="738003" cy="374131"/>
          </a:xfrm>
          <a:prstGeom prst="rect">
            <a:avLst/>
          </a:prstGeom>
        </p:spPr>
      </p:pic>
      <p:pic>
        <p:nvPicPr>
          <p:cNvPr id="507" name="Graphic 4">
            <a:extLst>
              <a:ext uri="{FF2B5EF4-FFF2-40B4-BE49-F238E27FC236}">
                <a16:creationId xmlns:a16="http://schemas.microsoft.com/office/drawing/2014/main" id="{989CBAB3-2B50-D944-83D8-7261FE69DC6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94" t="74954" r="88782" b="13434"/>
          <a:stretch/>
        </p:blipFill>
        <p:spPr>
          <a:xfrm>
            <a:off x="1456539" y="3687158"/>
            <a:ext cx="661694" cy="233570"/>
          </a:xfrm>
          <a:prstGeom prst="rect">
            <a:avLst/>
          </a:prstGeom>
        </p:spPr>
      </p:pic>
      <p:pic>
        <p:nvPicPr>
          <p:cNvPr id="508" name="Graphic 4">
            <a:extLst>
              <a:ext uri="{FF2B5EF4-FFF2-40B4-BE49-F238E27FC236}">
                <a16:creationId xmlns:a16="http://schemas.microsoft.com/office/drawing/2014/main" id="{B6C2AB18-069F-5442-85D7-B9D702AB214D}"/>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2128" t="74954" r="81556" b="13434"/>
          <a:stretch/>
        </p:blipFill>
        <p:spPr>
          <a:xfrm>
            <a:off x="2266800" y="3625817"/>
            <a:ext cx="558543" cy="356249"/>
          </a:xfrm>
          <a:prstGeom prst="rect">
            <a:avLst/>
          </a:prstGeom>
        </p:spPr>
      </p:pic>
      <p:pic>
        <p:nvPicPr>
          <p:cNvPr id="509" name="Graphic 4">
            <a:extLst>
              <a:ext uri="{FF2B5EF4-FFF2-40B4-BE49-F238E27FC236}">
                <a16:creationId xmlns:a16="http://schemas.microsoft.com/office/drawing/2014/main" id="{B0DC84C2-9340-1A40-B8A5-3B60B86917C7}"/>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0209" t="74954" r="70824" b="13434"/>
          <a:stretch/>
        </p:blipFill>
        <p:spPr>
          <a:xfrm>
            <a:off x="2973911" y="3625817"/>
            <a:ext cx="792965" cy="356249"/>
          </a:xfrm>
          <a:prstGeom prst="rect">
            <a:avLst/>
          </a:prstGeom>
        </p:spPr>
      </p:pic>
      <p:pic>
        <p:nvPicPr>
          <p:cNvPr id="510" name="Graphic 4">
            <a:extLst>
              <a:ext uri="{FF2B5EF4-FFF2-40B4-BE49-F238E27FC236}">
                <a16:creationId xmlns:a16="http://schemas.microsoft.com/office/drawing/2014/main" id="{EDE9956C-DCDD-5949-BBF0-6C78AA250F1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0416" t="74954" r="63266" b="13434"/>
          <a:stretch/>
        </p:blipFill>
        <p:spPr>
          <a:xfrm>
            <a:off x="3915444" y="3625817"/>
            <a:ext cx="558758" cy="356249"/>
          </a:xfrm>
          <a:prstGeom prst="rect">
            <a:avLst/>
          </a:prstGeom>
        </p:spPr>
      </p:pic>
      <p:pic>
        <p:nvPicPr>
          <p:cNvPr id="511" name="Graphic 4">
            <a:extLst>
              <a:ext uri="{FF2B5EF4-FFF2-40B4-BE49-F238E27FC236}">
                <a16:creationId xmlns:a16="http://schemas.microsoft.com/office/drawing/2014/main" id="{23CFC109-E6F2-524E-BCC6-2AA9EE2D1D8C}"/>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37800" t="74954" r="59040" b="13434"/>
          <a:stretch/>
        </p:blipFill>
        <p:spPr>
          <a:xfrm>
            <a:off x="4622770" y="3625817"/>
            <a:ext cx="279486" cy="356249"/>
          </a:xfrm>
          <a:prstGeom prst="rect">
            <a:avLst/>
          </a:prstGeom>
        </p:spPr>
      </p:pic>
      <p:pic>
        <p:nvPicPr>
          <p:cNvPr id="512" name="Graphic 4">
            <a:extLst>
              <a:ext uri="{FF2B5EF4-FFF2-40B4-BE49-F238E27FC236}">
                <a16:creationId xmlns:a16="http://schemas.microsoft.com/office/drawing/2014/main" id="{11A9B892-CF72-6244-BCCB-BC5D881FAC8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42548" t="74954" r="49456" b="13434"/>
          <a:stretch/>
        </p:blipFill>
        <p:spPr>
          <a:xfrm>
            <a:off x="5050824" y="3625817"/>
            <a:ext cx="707219" cy="356249"/>
          </a:xfrm>
          <a:prstGeom prst="rect">
            <a:avLst/>
          </a:prstGeom>
        </p:spPr>
      </p:pic>
      <p:pic>
        <p:nvPicPr>
          <p:cNvPr id="513" name="Graphic 4">
            <a:extLst>
              <a:ext uri="{FF2B5EF4-FFF2-40B4-BE49-F238E27FC236}">
                <a16:creationId xmlns:a16="http://schemas.microsoft.com/office/drawing/2014/main" id="{4D6461E3-11BA-534C-9819-9C9E320312AE}"/>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1703" t="74954" r="43045" b="13434"/>
          <a:stretch/>
        </p:blipFill>
        <p:spPr>
          <a:xfrm>
            <a:off x="5906611" y="3625817"/>
            <a:ext cx="464478" cy="356249"/>
          </a:xfrm>
          <a:prstGeom prst="rect">
            <a:avLst/>
          </a:prstGeom>
        </p:spPr>
      </p:pic>
      <p:pic>
        <p:nvPicPr>
          <p:cNvPr id="514" name="Graphic 4">
            <a:extLst>
              <a:ext uri="{FF2B5EF4-FFF2-40B4-BE49-F238E27FC236}">
                <a16:creationId xmlns:a16="http://schemas.microsoft.com/office/drawing/2014/main" id="{46BDF143-46AA-AA40-A86A-916F1F717192}"/>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78166" t="74954" r="14128" b="13434"/>
          <a:stretch/>
        </p:blipFill>
        <p:spPr>
          <a:xfrm>
            <a:off x="6519657" y="3625817"/>
            <a:ext cx="681454" cy="356249"/>
          </a:xfrm>
          <a:prstGeom prst="rect">
            <a:avLst/>
          </a:prstGeom>
        </p:spPr>
      </p:pic>
      <p:pic>
        <p:nvPicPr>
          <p:cNvPr id="515" name="Graphic 4">
            <a:extLst>
              <a:ext uri="{FF2B5EF4-FFF2-40B4-BE49-F238E27FC236}">
                <a16:creationId xmlns:a16="http://schemas.microsoft.com/office/drawing/2014/main" id="{14ED5F8E-CD56-B04A-B826-A95C785B0703}"/>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87531" t="74954" r="5777" b="13434"/>
          <a:stretch/>
        </p:blipFill>
        <p:spPr>
          <a:xfrm>
            <a:off x="7349680" y="3625817"/>
            <a:ext cx="591769" cy="356249"/>
          </a:xfrm>
          <a:prstGeom prst="rect">
            <a:avLst/>
          </a:prstGeom>
        </p:spPr>
      </p:pic>
      <p:pic>
        <p:nvPicPr>
          <p:cNvPr id="516" name="Graphic 4">
            <a:extLst>
              <a:ext uri="{FF2B5EF4-FFF2-40B4-BE49-F238E27FC236}">
                <a16:creationId xmlns:a16="http://schemas.microsoft.com/office/drawing/2014/main" id="{691DAC8E-9B1E-364B-A036-A910BBBDFA22}"/>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6986" t="74954" r="-430" b="13434"/>
          <a:stretch/>
        </p:blipFill>
        <p:spPr>
          <a:xfrm>
            <a:off x="8090016" y="3625817"/>
            <a:ext cx="304534" cy="356249"/>
          </a:xfrm>
          <a:prstGeom prst="rect">
            <a:avLst/>
          </a:prstGeom>
        </p:spPr>
      </p:pic>
      <p:pic>
        <p:nvPicPr>
          <p:cNvPr id="517" name="Picture 516" descr="Logo&#10;&#10;Description automatically generated">
            <a:extLst>
              <a:ext uri="{FF2B5EF4-FFF2-40B4-BE49-F238E27FC236}">
                <a16:creationId xmlns:a16="http://schemas.microsoft.com/office/drawing/2014/main" id="{4CF372CD-10EB-E642-A4EC-A328E80085A5}"/>
              </a:ext>
            </a:extLst>
          </p:cNvPr>
          <p:cNvPicPr>
            <a:picLocks noChangeAspect="1"/>
          </p:cNvPicPr>
          <p:nvPr/>
        </p:nvPicPr>
        <p:blipFill>
          <a:blip r:embed="rId5"/>
          <a:stretch>
            <a:fillRect/>
          </a:stretch>
        </p:blipFill>
        <p:spPr>
          <a:xfrm>
            <a:off x="2040754" y="3058726"/>
            <a:ext cx="454490" cy="454490"/>
          </a:xfrm>
          <a:prstGeom prst="rect">
            <a:avLst/>
          </a:prstGeom>
        </p:spPr>
      </p:pic>
      <p:pic>
        <p:nvPicPr>
          <p:cNvPr id="518" name="Graphic 517">
            <a:extLst>
              <a:ext uri="{FF2B5EF4-FFF2-40B4-BE49-F238E27FC236}">
                <a16:creationId xmlns:a16="http://schemas.microsoft.com/office/drawing/2014/main" id="{E56F87BD-E816-A44C-AF2A-6E478F2299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4665" y="1667492"/>
            <a:ext cx="271463" cy="271463"/>
          </a:xfrm>
          <a:prstGeom prst="rect">
            <a:avLst/>
          </a:prstGeom>
        </p:spPr>
      </p:pic>
      <p:pic>
        <p:nvPicPr>
          <p:cNvPr id="519" name="Graphic 518">
            <a:extLst>
              <a:ext uri="{FF2B5EF4-FFF2-40B4-BE49-F238E27FC236}">
                <a16:creationId xmlns:a16="http://schemas.microsoft.com/office/drawing/2014/main" id="{FF62B056-4984-4C49-A8FB-01C47FE2E8B0}"/>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25617" b="25617"/>
          <a:stretch/>
        </p:blipFill>
        <p:spPr>
          <a:xfrm>
            <a:off x="5553127" y="1616158"/>
            <a:ext cx="592826" cy="374131"/>
          </a:xfrm>
          <a:prstGeom prst="rect">
            <a:avLst/>
          </a:prstGeom>
        </p:spPr>
      </p:pic>
      <p:pic>
        <p:nvPicPr>
          <p:cNvPr id="520" name="Picture 519" descr="Icon&#10;&#10;Description automatically generated">
            <a:extLst>
              <a:ext uri="{FF2B5EF4-FFF2-40B4-BE49-F238E27FC236}">
                <a16:creationId xmlns:a16="http://schemas.microsoft.com/office/drawing/2014/main" id="{1B04F04A-B59A-C947-B4C4-EF8FAB3011D8}"/>
              </a:ext>
            </a:extLst>
          </p:cNvPr>
          <p:cNvPicPr>
            <a:picLocks noChangeAspect="1"/>
          </p:cNvPicPr>
          <p:nvPr/>
        </p:nvPicPr>
        <p:blipFill>
          <a:blip r:embed="rId10"/>
          <a:stretch>
            <a:fillRect/>
          </a:stretch>
        </p:blipFill>
        <p:spPr>
          <a:xfrm>
            <a:off x="6520525" y="1742851"/>
            <a:ext cx="482984" cy="120746"/>
          </a:xfrm>
          <a:prstGeom prst="rect">
            <a:avLst/>
          </a:prstGeom>
        </p:spPr>
      </p:pic>
      <p:pic>
        <p:nvPicPr>
          <p:cNvPr id="521" name="Graphic 520">
            <a:extLst>
              <a:ext uri="{FF2B5EF4-FFF2-40B4-BE49-F238E27FC236}">
                <a16:creationId xmlns:a16="http://schemas.microsoft.com/office/drawing/2014/main" id="{11BA0723-3A6C-C94E-BE59-6A5CB34DD6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78082" y="1650957"/>
            <a:ext cx="304534" cy="304534"/>
          </a:xfrm>
          <a:prstGeom prst="rect">
            <a:avLst/>
          </a:prstGeom>
        </p:spPr>
      </p:pic>
      <p:pic>
        <p:nvPicPr>
          <p:cNvPr id="522" name="Picture 521" descr="A red and white logo&#10;&#10;Description automatically generated with medium confidence">
            <a:extLst>
              <a:ext uri="{FF2B5EF4-FFF2-40B4-BE49-F238E27FC236}">
                <a16:creationId xmlns:a16="http://schemas.microsoft.com/office/drawing/2014/main" id="{DD55C45D-455F-A342-B392-6F665AE571D5}"/>
              </a:ext>
            </a:extLst>
          </p:cNvPr>
          <p:cNvPicPr>
            <a:picLocks noChangeAspect="1"/>
          </p:cNvPicPr>
          <p:nvPr/>
        </p:nvPicPr>
        <p:blipFill>
          <a:blip r:embed="rId13"/>
          <a:stretch>
            <a:fillRect/>
          </a:stretch>
        </p:blipFill>
        <p:spPr>
          <a:xfrm>
            <a:off x="2360701" y="1698014"/>
            <a:ext cx="581266" cy="210419"/>
          </a:xfrm>
          <a:prstGeom prst="rect">
            <a:avLst/>
          </a:prstGeom>
        </p:spPr>
      </p:pic>
      <p:pic>
        <p:nvPicPr>
          <p:cNvPr id="523" name="Picture 522" descr="Logo&#10;&#10;Description automatically generated with low confidence">
            <a:extLst>
              <a:ext uri="{FF2B5EF4-FFF2-40B4-BE49-F238E27FC236}">
                <a16:creationId xmlns:a16="http://schemas.microsoft.com/office/drawing/2014/main" id="{4BD899A4-784E-4644-814A-36E5E5E173B1}"/>
              </a:ext>
            </a:extLst>
          </p:cNvPr>
          <p:cNvPicPr>
            <a:picLocks noChangeAspect="1"/>
          </p:cNvPicPr>
          <p:nvPr/>
        </p:nvPicPr>
        <p:blipFill>
          <a:blip r:embed="rId14"/>
          <a:stretch>
            <a:fillRect/>
          </a:stretch>
        </p:blipFill>
        <p:spPr>
          <a:xfrm>
            <a:off x="3316539" y="1726000"/>
            <a:ext cx="634048" cy="154448"/>
          </a:xfrm>
          <a:prstGeom prst="rect">
            <a:avLst/>
          </a:prstGeom>
        </p:spPr>
      </p:pic>
      <p:pic>
        <p:nvPicPr>
          <p:cNvPr id="524" name="Picture 523" descr="White text on a black background&#10;&#10;Description automatically generated with medium confidence">
            <a:extLst>
              <a:ext uri="{FF2B5EF4-FFF2-40B4-BE49-F238E27FC236}">
                <a16:creationId xmlns:a16="http://schemas.microsoft.com/office/drawing/2014/main" id="{F272E75E-CA80-0E48-BA36-7D286D130BC6}"/>
              </a:ext>
            </a:extLst>
          </p:cNvPr>
          <p:cNvPicPr>
            <a:picLocks noChangeAspect="1"/>
          </p:cNvPicPr>
          <p:nvPr/>
        </p:nvPicPr>
        <p:blipFill>
          <a:blip r:embed="rId15"/>
          <a:stretch>
            <a:fillRect/>
          </a:stretch>
        </p:blipFill>
        <p:spPr>
          <a:xfrm>
            <a:off x="4325160" y="1739220"/>
            <a:ext cx="853396" cy="128009"/>
          </a:xfrm>
          <a:prstGeom prst="rect">
            <a:avLst/>
          </a:prstGeom>
        </p:spPr>
      </p:pic>
      <p:pic>
        <p:nvPicPr>
          <p:cNvPr id="525" name="Picture 524" descr="A picture containing text, clipart&#10;&#10;Description automatically generated">
            <a:extLst>
              <a:ext uri="{FF2B5EF4-FFF2-40B4-BE49-F238E27FC236}">
                <a16:creationId xmlns:a16="http://schemas.microsoft.com/office/drawing/2014/main" id="{2EDFA457-9114-514B-80A3-028A95110F04}"/>
              </a:ext>
            </a:extLst>
          </p:cNvPr>
          <p:cNvPicPr>
            <a:picLocks noChangeAspect="1"/>
          </p:cNvPicPr>
          <p:nvPr/>
        </p:nvPicPr>
        <p:blipFill>
          <a:blip r:embed="rId16"/>
          <a:stretch>
            <a:fillRect/>
          </a:stretch>
        </p:blipFill>
        <p:spPr>
          <a:xfrm>
            <a:off x="588141" y="1740436"/>
            <a:ext cx="751951" cy="125576"/>
          </a:xfrm>
          <a:prstGeom prst="rect">
            <a:avLst/>
          </a:prstGeom>
        </p:spPr>
      </p:pic>
      <p:cxnSp>
        <p:nvCxnSpPr>
          <p:cNvPr id="54" name="Straight Connector 53">
            <a:extLst>
              <a:ext uri="{FF2B5EF4-FFF2-40B4-BE49-F238E27FC236}">
                <a16:creationId xmlns:a16="http://schemas.microsoft.com/office/drawing/2014/main" id="{6D2EEA76-93D1-D04A-AA15-C7842EA8FF46}"/>
              </a:ext>
            </a:extLst>
          </p:cNvPr>
          <p:cNvCxnSpPr>
            <a:cxnSpLocks/>
          </p:cNvCxnSpPr>
          <p:nvPr/>
        </p:nvCxnSpPr>
        <p:spPr>
          <a:xfrm>
            <a:off x="4126230" y="11901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3004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C2755E3-64C3-47D3-AEC6-D13FB8F5DF56}"/>
              </a:ext>
            </a:extLst>
          </p:cNvPr>
          <p:cNvSpPr/>
          <p:nvPr/>
        </p:nvSpPr>
        <p:spPr>
          <a:xfrm>
            <a:off x="0" y="1451472"/>
            <a:ext cx="9144000" cy="3151349"/>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5" name="Title 4">
            <a:extLst>
              <a:ext uri="{FF2B5EF4-FFF2-40B4-BE49-F238E27FC236}">
                <a16:creationId xmlns:a16="http://schemas.microsoft.com/office/drawing/2014/main" id="{7C67482E-7555-4C26-AA01-12A8AC8C3EA9}"/>
              </a:ext>
            </a:extLst>
          </p:cNvPr>
          <p:cNvSpPr>
            <a:spLocks noGrp="1"/>
          </p:cNvSpPr>
          <p:nvPr>
            <p:ph type="title"/>
          </p:nvPr>
        </p:nvSpPr>
        <p:spPr>
          <a:xfrm>
            <a:off x="457200" y="285750"/>
            <a:ext cx="8229600" cy="686436"/>
          </a:xfrm>
        </p:spPr>
        <p:txBody>
          <a:bodyPr/>
          <a:lstStyle/>
          <a:p>
            <a:r>
              <a:rPr lang="en-US" dirty="0"/>
              <a:t>AWS is uniquely equipped to help you achieve ML success</a:t>
            </a:r>
            <a:br>
              <a:rPr lang="en-US" dirty="0"/>
            </a:br>
            <a:endParaRPr lang="en-US" dirty="0">
              <a:solidFill>
                <a:schemeClr val="accent1"/>
              </a:solidFill>
            </a:endParaRPr>
          </a:p>
        </p:txBody>
      </p:sp>
      <p:sp>
        <p:nvSpPr>
          <p:cNvPr id="7" name="Fulfilment &amp;…">
            <a:extLst>
              <a:ext uri="{FF2B5EF4-FFF2-40B4-BE49-F238E27FC236}">
                <a16:creationId xmlns:a16="http://schemas.microsoft.com/office/drawing/2014/main" id="{5976E105-145C-4D8C-883B-CF83E7EE8D9C}"/>
              </a:ext>
            </a:extLst>
          </p:cNvPr>
          <p:cNvSpPr txBox="1"/>
          <p:nvPr/>
        </p:nvSpPr>
        <p:spPr>
          <a:xfrm>
            <a:off x="457198" y="1046672"/>
            <a:ext cx="2697061" cy="183165"/>
          </a:xfrm>
          <a:prstGeom prst="rect">
            <a:avLst/>
          </a:prstGeom>
          <a:extLst>
            <a:ext uri="{C572A759-6A51-4108-AA02-DFA0A04FC94B}">
              <ma14:wrappingTextBoxFlag xmlns:ma14="http://schemas.microsoft.com/office/mac/drawingml/2011/main" xmlns="" val="1"/>
            </a:ext>
          </a:extLst>
        </p:spPr>
        <p:txBody>
          <a:bodyPr vert="horz" lIns="19749" tIns="9874" rIns="19749" bIns="9874" rtlCol="0">
            <a:noAutofit/>
          </a:bodyPr>
          <a:lstStyle>
            <a:defPPr>
              <a:defRPr lang="en-US"/>
            </a:defPPr>
            <a:lvl1pPr indent="0" algn="ctr">
              <a:lnSpc>
                <a:spcPct val="100000"/>
              </a:lnSpc>
              <a:spcBef>
                <a:spcPts val="1200"/>
              </a:spcBef>
              <a:buFontTx/>
              <a:buNone/>
              <a:defRPr sz="2000" b="0" i="0">
                <a:solidFill>
                  <a:schemeClr val="accent3"/>
                </a:solidFill>
                <a:latin typeface="Relative Book" panose="02000506040000020004" pitchFamily="2" charset="77"/>
              </a:defRPr>
            </a:lvl1pPr>
            <a:lvl2pPr marL="742950" indent="-285750">
              <a:lnSpc>
                <a:spcPct val="100000"/>
              </a:lnSpc>
              <a:spcBef>
                <a:spcPts val="1200"/>
              </a:spcBef>
              <a:buFontTx/>
              <a:buBlip>
                <a:blip r:embed="rId3">
                  <a:extLst>
                    <a:ext uri="{96DAC541-7B7A-43D3-8B79-37D633B846F1}">
                      <asvg:svgBlip xmlns:asvg="http://schemas.microsoft.com/office/drawing/2016/SVG/main" r:embed="rId4"/>
                    </a:ext>
                  </a:extLst>
                </a:blip>
              </a:buBlip>
              <a:defRPr b="0" i="0">
                <a:solidFill>
                  <a:schemeClr val="accent3"/>
                </a:solidFill>
                <a:latin typeface="Relative Book" panose="02000506040000020004" pitchFamily="2" charset="77"/>
              </a:defRPr>
            </a:lvl2pPr>
            <a:lvl3pPr marL="1200150" indent="-285750">
              <a:lnSpc>
                <a:spcPct val="100000"/>
              </a:lnSpc>
              <a:spcBef>
                <a:spcPts val="1200"/>
              </a:spcBef>
              <a:buFontTx/>
              <a:buBlip>
                <a:blip r:embed="rId3">
                  <a:extLst>
                    <a:ext uri="{96DAC541-7B7A-43D3-8B79-37D633B846F1}">
                      <asvg:svgBlip xmlns:asvg="http://schemas.microsoft.com/office/drawing/2016/SVG/main" r:embed="rId4"/>
                    </a:ext>
                  </a:extLst>
                </a:blip>
              </a:buBlip>
              <a:defRPr sz="1600" b="0" i="0">
                <a:solidFill>
                  <a:schemeClr val="accent3"/>
                </a:solidFill>
                <a:latin typeface="Relative Book" panose="02000506040000020004" pitchFamily="2" charset="77"/>
              </a:defRPr>
            </a:lvl3pPr>
            <a:lvl4pPr marL="1657350" indent="-285750">
              <a:lnSpc>
                <a:spcPct val="100000"/>
              </a:lnSpc>
              <a:spcBef>
                <a:spcPts val="1200"/>
              </a:spcBef>
              <a:buFontTx/>
              <a:buBlip>
                <a:blip r:embed="rId3">
                  <a:extLst>
                    <a:ext uri="{96DAC541-7B7A-43D3-8B79-37D633B846F1}">
                      <asvg:svgBlip xmlns:asvg="http://schemas.microsoft.com/office/drawing/2016/SVG/main" r:embed="rId4"/>
                    </a:ext>
                  </a:extLst>
                </a:blip>
              </a:buBlip>
              <a:defRPr sz="1400" b="0" i="0">
                <a:solidFill>
                  <a:schemeClr val="accent3"/>
                </a:solidFill>
                <a:latin typeface="Relative Book" panose="02000506040000020004" pitchFamily="2" charset="77"/>
              </a:defRPr>
            </a:lvl4pPr>
            <a:lvl5pPr marL="2114550" indent="-285750">
              <a:lnSpc>
                <a:spcPct val="100000"/>
              </a:lnSpc>
              <a:spcBef>
                <a:spcPts val="1200"/>
              </a:spcBef>
              <a:buFontTx/>
              <a:buBlip>
                <a:blip r:embed="rId3">
                  <a:extLst>
                    <a:ext uri="{96DAC541-7B7A-43D3-8B79-37D633B846F1}">
                      <asvg:svgBlip xmlns:asvg="http://schemas.microsoft.com/office/drawing/2016/SVG/main" r:embed="rId4"/>
                    </a:ext>
                  </a:extLst>
                </a:blip>
              </a:buBlip>
              <a:defRPr sz="1400" b="0" i="0">
                <a:solidFill>
                  <a:schemeClr val="accent3"/>
                </a:solidFill>
                <a:latin typeface="Relative Book" panose="02000506040000020004"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FF4869"/>
                </a:solidFill>
                <a:effectLst/>
                <a:uLnTx/>
                <a:uFillTx/>
                <a:latin typeface="Amazon Ember"/>
                <a:ea typeface="+mn-ea"/>
                <a:cs typeface="+mn-cs"/>
              </a:rPr>
              <a:t>AI/ML challenges + needs</a:t>
            </a:r>
            <a:endParaRPr kumimoji="0" sz="1600" b="1" i="0" u="none" strike="noStrike" kern="1200" cap="none" spc="0" normalizeH="0" baseline="0" noProof="0" dirty="0">
              <a:ln>
                <a:noFill/>
              </a:ln>
              <a:solidFill>
                <a:srgbClr val="FF4869"/>
              </a:solidFill>
              <a:effectLst/>
              <a:uLnTx/>
              <a:uFillTx/>
              <a:latin typeface="Amazon Ember"/>
              <a:ea typeface="+mn-ea"/>
              <a:cs typeface="+mn-cs"/>
            </a:endParaRPr>
          </a:p>
        </p:txBody>
      </p:sp>
      <p:sp>
        <p:nvSpPr>
          <p:cNvPr id="8" name="Fulfilment &amp;…">
            <a:extLst>
              <a:ext uri="{FF2B5EF4-FFF2-40B4-BE49-F238E27FC236}">
                <a16:creationId xmlns:a16="http://schemas.microsoft.com/office/drawing/2014/main" id="{D6BB9A14-4009-46BA-828B-497CD29FFEEC}"/>
              </a:ext>
            </a:extLst>
          </p:cNvPr>
          <p:cNvSpPr txBox="1"/>
          <p:nvPr/>
        </p:nvSpPr>
        <p:spPr>
          <a:xfrm>
            <a:off x="3909873" y="1046672"/>
            <a:ext cx="2403368" cy="202701"/>
          </a:xfrm>
          <a:prstGeom prst="rect">
            <a:avLst/>
          </a:prstGeom>
          <a:extLst>
            <a:ext uri="{C572A759-6A51-4108-AA02-DFA0A04FC94B}">
              <ma14:wrappingTextBoxFlag xmlns:ma14="http://schemas.microsoft.com/office/mac/drawingml/2011/main" xmlns="" val="1"/>
            </a:ext>
          </a:extLst>
        </p:spPr>
        <p:txBody>
          <a:bodyPr vert="horz" lIns="19749" tIns="9874" rIns="19749" bIns="9874" rtlCol="0">
            <a:noAutofit/>
          </a:bodyPr>
          <a:lstStyle>
            <a:defPPr>
              <a:defRPr lang="en-US"/>
            </a:defPPr>
            <a:lvl1pPr indent="0" algn="ctr">
              <a:lnSpc>
                <a:spcPct val="100000"/>
              </a:lnSpc>
              <a:spcBef>
                <a:spcPts val="1200"/>
              </a:spcBef>
              <a:buFontTx/>
              <a:buNone/>
              <a:defRPr sz="2000" b="0" i="0">
                <a:solidFill>
                  <a:schemeClr val="accent3"/>
                </a:solidFill>
                <a:latin typeface="Relative Book" panose="02000506040000020004" pitchFamily="2" charset="77"/>
              </a:defRPr>
            </a:lvl1pPr>
            <a:lvl2pPr marL="742950" indent="-285750">
              <a:lnSpc>
                <a:spcPct val="100000"/>
              </a:lnSpc>
              <a:spcBef>
                <a:spcPts val="1200"/>
              </a:spcBef>
              <a:buFontTx/>
              <a:buBlip>
                <a:blip r:embed="rId3">
                  <a:extLst>
                    <a:ext uri="{96DAC541-7B7A-43D3-8B79-37D633B846F1}">
                      <asvg:svgBlip xmlns:asvg="http://schemas.microsoft.com/office/drawing/2016/SVG/main" r:embed="rId4"/>
                    </a:ext>
                  </a:extLst>
                </a:blip>
              </a:buBlip>
              <a:defRPr b="0" i="0">
                <a:solidFill>
                  <a:schemeClr val="accent3"/>
                </a:solidFill>
                <a:latin typeface="Relative Book" panose="02000506040000020004" pitchFamily="2" charset="77"/>
              </a:defRPr>
            </a:lvl2pPr>
            <a:lvl3pPr marL="1200150" indent="-285750">
              <a:lnSpc>
                <a:spcPct val="100000"/>
              </a:lnSpc>
              <a:spcBef>
                <a:spcPts val="1200"/>
              </a:spcBef>
              <a:buFontTx/>
              <a:buBlip>
                <a:blip r:embed="rId3">
                  <a:extLst>
                    <a:ext uri="{96DAC541-7B7A-43D3-8B79-37D633B846F1}">
                      <asvg:svgBlip xmlns:asvg="http://schemas.microsoft.com/office/drawing/2016/SVG/main" r:embed="rId4"/>
                    </a:ext>
                  </a:extLst>
                </a:blip>
              </a:buBlip>
              <a:defRPr sz="1600" b="0" i="0">
                <a:solidFill>
                  <a:schemeClr val="accent3"/>
                </a:solidFill>
                <a:latin typeface="Relative Book" panose="02000506040000020004" pitchFamily="2" charset="77"/>
              </a:defRPr>
            </a:lvl3pPr>
            <a:lvl4pPr marL="1657350" indent="-285750">
              <a:lnSpc>
                <a:spcPct val="100000"/>
              </a:lnSpc>
              <a:spcBef>
                <a:spcPts val="1200"/>
              </a:spcBef>
              <a:buFontTx/>
              <a:buBlip>
                <a:blip r:embed="rId3">
                  <a:extLst>
                    <a:ext uri="{96DAC541-7B7A-43D3-8B79-37D633B846F1}">
                      <asvg:svgBlip xmlns:asvg="http://schemas.microsoft.com/office/drawing/2016/SVG/main" r:embed="rId4"/>
                    </a:ext>
                  </a:extLst>
                </a:blip>
              </a:buBlip>
              <a:defRPr sz="1400" b="0" i="0">
                <a:solidFill>
                  <a:schemeClr val="accent3"/>
                </a:solidFill>
                <a:latin typeface="Relative Book" panose="02000506040000020004" pitchFamily="2" charset="77"/>
              </a:defRPr>
            </a:lvl4pPr>
            <a:lvl5pPr marL="2114550" indent="-285750">
              <a:lnSpc>
                <a:spcPct val="100000"/>
              </a:lnSpc>
              <a:spcBef>
                <a:spcPts val="1200"/>
              </a:spcBef>
              <a:buFontTx/>
              <a:buBlip>
                <a:blip r:embed="rId3">
                  <a:extLst>
                    <a:ext uri="{96DAC541-7B7A-43D3-8B79-37D633B846F1}">
                      <asvg:svgBlip xmlns:asvg="http://schemas.microsoft.com/office/drawing/2016/SVG/main" r:embed="rId4"/>
                    </a:ext>
                  </a:extLst>
                </a:blip>
              </a:buBlip>
              <a:defRPr sz="1400" b="0" i="0">
                <a:solidFill>
                  <a:schemeClr val="accent3"/>
                </a:solidFill>
                <a:latin typeface="Relative Book" panose="02000506040000020004" pitchFamily="2" charset="77"/>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457200" rtl="0" eaLnBrk="1" fontAlgn="auto" latinLnBrk="0" hangingPunct="1">
              <a:lnSpc>
                <a:spcPct val="100000"/>
              </a:lnSpc>
              <a:spcBef>
                <a:spcPts val="1200"/>
              </a:spcBef>
              <a:spcAft>
                <a:spcPts val="0"/>
              </a:spcAft>
              <a:buClrTx/>
              <a:buSzTx/>
              <a:buFontTx/>
              <a:buNone/>
              <a:tabLst/>
              <a:defRPr/>
            </a:pPr>
            <a:r>
              <a:rPr kumimoji="0" lang="en-US" sz="1600" b="1" i="0" u="none" strike="noStrike" kern="1200" cap="none" spc="0" normalizeH="0" baseline="0" noProof="0" dirty="0">
                <a:ln>
                  <a:noFill/>
                </a:ln>
                <a:solidFill>
                  <a:srgbClr val="FF9900"/>
                </a:solidFill>
                <a:effectLst/>
                <a:uLnTx/>
                <a:uFillTx/>
                <a:latin typeface="Amazon Ember"/>
                <a:ea typeface="+mn-ea"/>
                <a:cs typeface="+mn-cs"/>
              </a:rPr>
              <a:t>AWS capabilities</a:t>
            </a:r>
            <a:endParaRPr kumimoji="0" sz="1600" b="1" i="0" u="none" strike="noStrike" kern="1200" cap="none" spc="0" normalizeH="0" baseline="0" noProof="0" dirty="0">
              <a:ln>
                <a:noFill/>
              </a:ln>
              <a:solidFill>
                <a:srgbClr val="FF9900"/>
              </a:solidFill>
              <a:effectLst/>
              <a:uLnTx/>
              <a:uFillTx/>
              <a:latin typeface="Amazon Ember"/>
              <a:ea typeface="+mn-ea"/>
              <a:cs typeface="+mn-cs"/>
            </a:endParaRPr>
          </a:p>
        </p:txBody>
      </p:sp>
      <p:sp>
        <p:nvSpPr>
          <p:cNvPr id="9" name="TextBox 8">
            <a:extLst>
              <a:ext uri="{FF2B5EF4-FFF2-40B4-BE49-F238E27FC236}">
                <a16:creationId xmlns:a16="http://schemas.microsoft.com/office/drawing/2014/main" id="{32DF6E99-3ED1-4CEE-8560-E52D25DB4D00}"/>
              </a:ext>
            </a:extLst>
          </p:cNvPr>
          <p:cNvSpPr txBox="1"/>
          <p:nvPr/>
        </p:nvSpPr>
        <p:spPr>
          <a:xfrm>
            <a:off x="457199" y="1645344"/>
            <a:ext cx="2086096"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rPr>
              <a:t>Massive compute and storage</a:t>
            </a:r>
          </a:p>
        </p:txBody>
      </p:sp>
      <p:sp>
        <p:nvSpPr>
          <p:cNvPr id="10" name="TextBox 9">
            <a:extLst>
              <a:ext uri="{FF2B5EF4-FFF2-40B4-BE49-F238E27FC236}">
                <a16:creationId xmlns:a16="http://schemas.microsoft.com/office/drawing/2014/main" id="{23111EE9-AD71-47BB-80EC-8D7825BFA069}"/>
              </a:ext>
            </a:extLst>
          </p:cNvPr>
          <p:cNvSpPr txBox="1"/>
          <p:nvPr/>
        </p:nvSpPr>
        <p:spPr>
          <a:xfrm>
            <a:off x="3909873" y="1645344"/>
            <a:ext cx="4774181"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Undisputed leader in compute and storage on demand</a:t>
            </a:r>
            <a:endPar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endParaRPr>
          </a:p>
        </p:txBody>
      </p:sp>
      <p:cxnSp>
        <p:nvCxnSpPr>
          <p:cNvPr id="11" name="Straight Connector 10">
            <a:extLst>
              <a:ext uri="{FF2B5EF4-FFF2-40B4-BE49-F238E27FC236}">
                <a16:creationId xmlns:a16="http://schemas.microsoft.com/office/drawing/2014/main" id="{7E7F6A9E-8BC3-4583-B85B-4177F2309AD5}"/>
              </a:ext>
            </a:extLst>
          </p:cNvPr>
          <p:cNvCxnSpPr>
            <a:cxnSpLocks/>
          </p:cNvCxnSpPr>
          <p:nvPr/>
        </p:nvCxnSpPr>
        <p:spPr>
          <a:xfrm>
            <a:off x="2784070" y="1745986"/>
            <a:ext cx="847557" cy="0"/>
          </a:xfrm>
          <a:prstGeom prst="line">
            <a:avLst/>
          </a:prstGeom>
          <a:noFill/>
          <a:ln w="12700" cap="flat">
            <a:solidFill>
              <a:schemeClr val="bg2">
                <a:lumMod val="50000"/>
                <a:lumOff val="50000"/>
              </a:schemeClr>
            </a:solidFill>
            <a:prstDash val="solid"/>
            <a:miter lim="800000"/>
            <a:headEnd type="none" w="med" len="med"/>
            <a:tailEnd type="arrow" w="lg" len="sm"/>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8213B501-E184-46D4-A53D-20595498DEC2}"/>
              </a:ext>
            </a:extLst>
          </p:cNvPr>
          <p:cNvSpPr txBox="1"/>
          <p:nvPr/>
        </p:nvSpPr>
        <p:spPr>
          <a:xfrm>
            <a:off x="457199" y="2068263"/>
            <a:ext cx="2130980"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rPr>
              <a:t>Implementing a data strategy </a:t>
            </a:r>
          </a:p>
        </p:txBody>
      </p:sp>
      <p:sp>
        <p:nvSpPr>
          <p:cNvPr id="13" name="TextBox 12">
            <a:extLst>
              <a:ext uri="{FF2B5EF4-FFF2-40B4-BE49-F238E27FC236}">
                <a16:creationId xmlns:a16="http://schemas.microsoft.com/office/drawing/2014/main" id="{3BCFD438-624E-468E-BDFC-98BC1F18795F}"/>
              </a:ext>
            </a:extLst>
          </p:cNvPr>
          <p:cNvSpPr txBox="1"/>
          <p:nvPr/>
        </p:nvSpPr>
        <p:spPr>
          <a:xfrm>
            <a:off x="3902640" y="2036681"/>
            <a:ext cx="4776925"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Most of the data in the cloud is on AWS</a:t>
            </a:r>
            <a:endPar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endParaRPr>
          </a:p>
        </p:txBody>
      </p:sp>
      <p:cxnSp>
        <p:nvCxnSpPr>
          <p:cNvPr id="14" name="Straight Connector 13">
            <a:extLst>
              <a:ext uri="{FF2B5EF4-FFF2-40B4-BE49-F238E27FC236}">
                <a16:creationId xmlns:a16="http://schemas.microsoft.com/office/drawing/2014/main" id="{DAB9903D-F492-4811-BE40-B992F0B2B305}"/>
              </a:ext>
            </a:extLst>
          </p:cNvPr>
          <p:cNvCxnSpPr/>
          <p:nvPr/>
        </p:nvCxnSpPr>
        <p:spPr>
          <a:xfrm>
            <a:off x="2784070" y="2161034"/>
            <a:ext cx="847557" cy="0"/>
          </a:xfrm>
          <a:prstGeom prst="line">
            <a:avLst/>
          </a:prstGeom>
          <a:noFill/>
          <a:ln w="12700" cap="flat">
            <a:solidFill>
              <a:schemeClr val="bg2">
                <a:lumMod val="50000"/>
                <a:lumOff val="50000"/>
              </a:schemeClr>
            </a:solidFill>
            <a:prstDash val="solid"/>
            <a:miter lim="800000"/>
            <a:headEnd type="none" w="med" len="med"/>
            <a:tailEnd type="arrow" w="lg" len="sm"/>
          </a:ln>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A6F45CD0-AD6B-494E-B0A8-97C0F3620CA4}"/>
              </a:ext>
            </a:extLst>
          </p:cNvPr>
          <p:cNvSpPr txBox="1"/>
          <p:nvPr/>
        </p:nvSpPr>
        <p:spPr>
          <a:xfrm>
            <a:off x="457199" y="2491182"/>
            <a:ext cx="1222077"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Lack of ML talent</a:t>
            </a:r>
            <a:endPar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endParaRPr>
          </a:p>
        </p:txBody>
      </p:sp>
      <p:sp>
        <p:nvSpPr>
          <p:cNvPr id="16" name="TextBox 15">
            <a:extLst>
              <a:ext uri="{FF2B5EF4-FFF2-40B4-BE49-F238E27FC236}">
                <a16:creationId xmlns:a16="http://schemas.microsoft.com/office/drawing/2014/main" id="{965508CE-7336-4C03-898F-FD6CB13AA059}"/>
              </a:ext>
            </a:extLst>
          </p:cNvPr>
          <p:cNvSpPr txBox="1"/>
          <p:nvPr/>
        </p:nvSpPr>
        <p:spPr>
          <a:xfrm>
            <a:off x="3907129" y="2383106"/>
            <a:ext cx="4776925" cy="385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rPr>
              <a:t>AI Services require no ML expertise + AWS Training, </a:t>
            </a:r>
            <a:r>
              <a:rPr kumimoji="0" lang="en-US" sz="1200" b="0" i="0" u="none" strike="noStrike" kern="1200" cap="none" spc="0" normalizeH="0" baseline="0" noProof="0" dirty="0" err="1">
                <a:ln>
                  <a:noFill/>
                </a:ln>
                <a:solidFill>
                  <a:srgbClr val="FFFFFF"/>
                </a:solidFill>
                <a:effectLst/>
                <a:uLnTx/>
                <a:uFillTx/>
                <a:latin typeface="Amazon Ember"/>
                <a:ea typeface="+mn-ea"/>
                <a:cs typeface="+mn-cs"/>
                <a:sym typeface="Calibri"/>
              </a:rPr>
              <a:t>DeepRacer</a:t>
            </a:r>
            <a:r>
              <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rPr>
              <a:t>, ML Solutions Lab</a:t>
            </a:r>
          </a:p>
        </p:txBody>
      </p:sp>
      <p:cxnSp>
        <p:nvCxnSpPr>
          <p:cNvPr id="17" name="Straight Connector 16">
            <a:extLst>
              <a:ext uri="{FF2B5EF4-FFF2-40B4-BE49-F238E27FC236}">
                <a16:creationId xmlns:a16="http://schemas.microsoft.com/office/drawing/2014/main" id="{951BFE31-1825-4CBC-916E-DE1FB0758EB9}"/>
              </a:ext>
            </a:extLst>
          </p:cNvPr>
          <p:cNvCxnSpPr/>
          <p:nvPr/>
        </p:nvCxnSpPr>
        <p:spPr>
          <a:xfrm>
            <a:off x="2784070" y="2576082"/>
            <a:ext cx="847557" cy="0"/>
          </a:xfrm>
          <a:prstGeom prst="line">
            <a:avLst/>
          </a:prstGeom>
          <a:noFill/>
          <a:ln w="12700" cap="flat">
            <a:solidFill>
              <a:schemeClr val="bg2">
                <a:lumMod val="50000"/>
                <a:lumOff val="50000"/>
              </a:schemeClr>
            </a:solidFill>
            <a:prstDash val="solid"/>
            <a:miter lim="800000"/>
            <a:headEnd type="none" w="med" len="med"/>
            <a:tailEnd type="arrow" w="lg" len="sm"/>
          </a:ln>
          <a:effectLst/>
          <a:sp3d/>
        </p:spPr>
        <p:style>
          <a:lnRef idx="0">
            <a:scrgbClr r="0" g="0" b="0"/>
          </a:lnRef>
          <a:fillRef idx="0">
            <a:scrgbClr r="0" g="0" b="0"/>
          </a:fillRef>
          <a:effectRef idx="0">
            <a:scrgbClr r="0" g="0" b="0"/>
          </a:effectRef>
          <a:fontRef idx="none"/>
        </p:style>
      </p:cxnSp>
      <p:sp>
        <p:nvSpPr>
          <p:cNvPr id="20" name="TextBox 19">
            <a:extLst>
              <a:ext uri="{FF2B5EF4-FFF2-40B4-BE49-F238E27FC236}">
                <a16:creationId xmlns:a16="http://schemas.microsoft.com/office/drawing/2014/main" id="{2DA8A2C3-174A-4229-98C2-2ECDE63C0B8F}"/>
              </a:ext>
            </a:extLst>
          </p:cNvPr>
          <p:cNvSpPr txBox="1"/>
          <p:nvPr/>
        </p:nvSpPr>
        <p:spPr>
          <a:xfrm>
            <a:off x="457199" y="2914101"/>
            <a:ext cx="1744656"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rPr>
              <a:t>Experience and expertise</a:t>
            </a:r>
          </a:p>
        </p:txBody>
      </p:sp>
      <p:sp>
        <p:nvSpPr>
          <p:cNvPr id="21" name="TextBox 20">
            <a:extLst>
              <a:ext uri="{FF2B5EF4-FFF2-40B4-BE49-F238E27FC236}">
                <a16:creationId xmlns:a16="http://schemas.microsoft.com/office/drawing/2014/main" id="{D720593B-3B84-465C-A56F-F6A78668A569}"/>
              </a:ext>
            </a:extLst>
          </p:cNvPr>
          <p:cNvSpPr txBox="1"/>
          <p:nvPr/>
        </p:nvSpPr>
        <p:spPr>
          <a:xfrm>
            <a:off x="3909873" y="2890488"/>
            <a:ext cx="4774182" cy="385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Built on 20+ years of Amazon’s experience in machine learning + more than 100K customers</a:t>
            </a:r>
            <a:endPar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endParaRPr>
          </a:p>
        </p:txBody>
      </p:sp>
      <p:cxnSp>
        <p:nvCxnSpPr>
          <p:cNvPr id="22" name="Straight Connector 21">
            <a:extLst>
              <a:ext uri="{FF2B5EF4-FFF2-40B4-BE49-F238E27FC236}">
                <a16:creationId xmlns:a16="http://schemas.microsoft.com/office/drawing/2014/main" id="{1C10DDDC-E6F2-483B-8F43-020017D03F58}"/>
              </a:ext>
            </a:extLst>
          </p:cNvPr>
          <p:cNvCxnSpPr/>
          <p:nvPr/>
        </p:nvCxnSpPr>
        <p:spPr>
          <a:xfrm>
            <a:off x="2786813" y="2991130"/>
            <a:ext cx="847557" cy="0"/>
          </a:xfrm>
          <a:prstGeom prst="line">
            <a:avLst/>
          </a:prstGeom>
          <a:noFill/>
          <a:ln w="12700" cap="flat">
            <a:solidFill>
              <a:schemeClr val="bg2">
                <a:lumMod val="50000"/>
                <a:lumOff val="50000"/>
              </a:schemeClr>
            </a:solidFill>
            <a:prstDash val="solid"/>
            <a:miter lim="800000"/>
            <a:headEnd type="none" w="med" len="med"/>
            <a:tailEnd type="arrow" w="lg" len="sm"/>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07C34D76-3B3E-40E3-AAD8-BDFC91B9923D}"/>
              </a:ext>
            </a:extLst>
          </p:cNvPr>
          <p:cNvSpPr txBox="1"/>
          <p:nvPr/>
        </p:nvSpPr>
        <p:spPr>
          <a:xfrm>
            <a:off x="449966" y="3429356"/>
            <a:ext cx="1505809"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rPr>
              <a:t>Reducing complexity </a:t>
            </a:r>
          </a:p>
        </p:txBody>
      </p:sp>
      <p:sp>
        <p:nvSpPr>
          <p:cNvPr id="24" name="TextBox 23">
            <a:extLst>
              <a:ext uri="{FF2B5EF4-FFF2-40B4-BE49-F238E27FC236}">
                <a16:creationId xmlns:a16="http://schemas.microsoft.com/office/drawing/2014/main" id="{C68D2F75-006A-4C40-A1DA-8B35E500A2BE}"/>
              </a:ext>
            </a:extLst>
          </p:cNvPr>
          <p:cNvSpPr txBox="1"/>
          <p:nvPr/>
        </p:nvSpPr>
        <p:spPr>
          <a:xfrm>
            <a:off x="3902640" y="3397870"/>
            <a:ext cx="4762461"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mazon Ember"/>
                <a:ea typeface="+mn-ea"/>
                <a:cs typeface="+mn-cs"/>
                <a:sym typeface="Calibri"/>
              </a:rPr>
              <a:t>SageMaker</a:t>
            </a:r>
            <a:r>
              <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rPr>
              <a:t> increases data science team productivity 10x</a:t>
            </a:r>
          </a:p>
        </p:txBody>
      </p:sp>
      <p:cxnSp>
        <p:nvCxnSpPr>
          <p:cNvPr id="25" name="Straight Connector 24">
            <a:extLst>
              <a:ext uri="{FF2B5EF4-FFF2-40B4-BE49-F238E27FC236}">
                <a16:creationId xmlns:a16="http://schemas.microsoft.com/office/drawing/2014/main" id="{B4F5AA2F-A0CE-4322-A55B-C7DC6DFDC4EE}"/>
              </a:ext>
            </a:extLst>
          </p:cNvPr>
          <p:cNvCxnSpPr>
            <a:cxnSpLocks/>
          </p:cNvCxnSpPr>
          <p:nvPr/>
        </p:nvCxnSpPr>
        <p:spPr>
          <a:xfrm>
            <a:off x="2756133" y="3498512"/>
            <a:ext cx="847557" cy="0"/>
          </a:xfrm>
          <a:prstGeom prst="line">
            <a:avLst/>
          </a:prstGeom>
          <a:noFill/>
          <a:ln w="12700" cap="flat">
            <a:solidFill>
              <a:schemeClr val="bg2">
                <a:lumMod val="50000"/>
                <a:lumOff val="50000"/>
              </a:schemeClr>
            </a:solidFill>
            <a:prstDash val="solid"/>
            <a:miter lim="800000"/>
            <a:headEnd type="none" w="med" len="med"/>
            <a:tailEnd type="arrow" w="lg" len="sm"/>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1C4C8594-5CFB-46C8-8BD8-6A784A4ED4C4}"/>
              </a:ext>
            </a:extLst>
          </p:cNvPr>
          <p:cNvCxnSpPr>
            <a:cxnSpLocks/>
          </p:cNvCxnSpPr>
          <p:nvPr/>
        </p:nvCxnSpPr>
        <p:spPr>
          <a:xfrm>
            <a:off x="-1" y="1451473"/>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7C34D76-3B3E-40E3-AAD8-BDFC91B9923D}"/>
              </a:ext>
            </a:extLst>
          </p:cNvPr>
          <p:cNvSpPr txBox="1"/>
          <p:nvPr/>
        </p:nvSpPr>
        <p:spPr>
          <a:xfrm>
            <a:off x="464432" y="3992098"/>
            <a:ext cx="1828012"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rPr>
              <a:t>Addressing business value</a:t>
            </a:r>
          </a:p>
        </p:txBody>
      </p:sp>
      <p:cxnSp>
        <p:nvCxnSpPr>
          <p:cNvPr id="29" name="Straight Connector 28">
            <a:extLst>
              <a:ext uri="{FF2B5EF4-FFF2-40B4-BE49-F238E27FC236}">
                <a16:creationId xmlns:a16="http://schemas.microsoft.com/office/drawing/2014/main" id="{B4F5AA2F-A0CE-4322-A55B-C7DC6DFDC4EE}"/>
              </a:ext>
            </a:extLst>
          </p:cNvPr>
          <p:cNvCxnSpPr>
            <a:cxnSpLocks/>
          </p:cNvCxnSpPr>
          <p:nvPr/>
        </p:nvCxnSpPr>
        <p:spPr>
          <a:xfrm>
            <a:off x="2756133" y="3992098"/>
            <a:ext cx="847557" cy="0"/>
          </a:xfrm>
          <a:prstGeom prst="line">
            <a:avLst/>
          </a:prstGeom>
          <a:noFill/>
          <a:ln w="12700" cap="flat">
            <a:solidFill>
              <a:schemeClr val="bg2">
                <a:lumMod val="50000"/>
                <a:lumOff val="50000"/>
              </a:schemeClr>
            </a:solidFill>
            <a:prstDash val="solid"/>
            <a:miter lim="800000"/>
            <a:headEnd type="none" w="med" len="med"/>
            <a:tailEnd type="arrow" w="lg" len="sm"/>
          </a:ln>
          <a:effectLst/>
          <a:sp3d/>
        </p:spPr>
        <p:style>
          <a:lnRef idx="0">
            <a:scrgbClr r="0" g="0" b="0"/>
          </a:lnRef>
          <a:fillRef idx="0">
            <a:scrgbClr r="0" g="0" b="0"/>
          </a:fillRef>
          <a:effectRef idx="0">
            <a:scrgbClr r="0" g="0" b="0"/>
          </a:effectRef>
          <a:fontRef idx="none"/>
        </p:style>
      </p:cxnSp>
      <p:sp>
        <p:nvSpPr>
          <p:cNvPr id="30" name="TextBox 29">
            <a:extLst>
              <a:ext uri="{FF2B5EF4-FFF2-40B4-BE49-F238E27FC236}">
                <a16:creationId xmlns:a16="http://schemas.microsoft.com/office/drawing/2014/main" id="{C68D2F75-006A-4C40-A1DA-8B35E500A2BE}"/>
              </a:ext>
            </a:extLst>
          </p:cNvPr>
          <p:cNvSpPr txBox="1"/>
          <p:nvPr/>
        </p:nvSpPr>
        <p:spPr>
          <a:xfrm>
            <a:off x="3909873" y="3905252"/>
            <a:ext cx="4762461" cy="2012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8229" tIns="8229" rIns="8229" bIns="8229" numCol="1" spcCol="38100" rtlCol="0" anchor="t">
            <a:spAutoFit/>
          </a:bodyPr>
          <a:lstStyle/>
          <a:p>
            <a:pPr marL="0" marR="0" lvl="0" indent="0" algn="l" defTabSz="82296" rtl="0" eaLnBrk="1"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sym typeface="Calibri"/>
              </a:rPr>
              <a:t>Use case and industry solutions solve business problems</a:t>
            </a:r>
          </a:p>
        </p:txBody>
      </p:sp>
    </p:spTree>
    <p:extLst>
      <p:ext uri="{BB962C8B-B14F-4D97-AF65-F5344CB8AC3E}">
        <p14:creationId xmlns:p14="http://schemas.microsoft.com/office/powerpoint/2010/main" val="1651239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3FB270-3502-FD4D-9CF3-171FB98C5D70}"/>
              </a:ext>
            </a:extLst>
          </p:cNvPr>
          <p:cNvSpPr>
            <a:spLocks noGrp="1"/>
          </p:cNvSpPr>
          <p:nvPr>
            <p:ph type="body" sz="quarter" idx="13"/>
          </p:nvPr>
        </p:nvSpPr>
        <p:spPr/>
        <p:txBody>
          <a:bodyPr/>
          <a:lstStyle/>
          <a:p>
            <a:r>
              <a:rPr lang="en-LU" dirty="0"/>
              <a:t>Introduction to Cloud</a:t>
            </a:r>
          </a:p>
        </p:txBody>
      </p:sp>
      <p:sp>
        <p:nvSpPr>
          <p:cNvPr id="3" name="Text Placeholder 2">
            <a:extLst>
              <a:ext uri="{FF2B5EF4-FFF2-40B4-BE49-F238E27FC236}">
                <a16:creationId xmlns:a16="http://schemas.microsoft.com/office/drawing/2014/main" id="{5DE0BD65-5BEA-3043-B201-CB5531606E69}"/>
              </a:ext>
            </a:extLst>
          </p:cNvPr>
          <p:cNvSpPr>
            <a:spLocks noGrp="1"/>
          </p:cNvSpPr>
          <p:nvPr>
            <p:ph type="body" sz="quarter" idx="12"/>
          </p:nvPr>
        </p:nvSpPr>
        <p:spPr/>
        <p:txBody>
          <a:bodyPr/>
          <a:lstStyle/>
          <a:p>
            <a:r>
              <a:rPr lang="en-LU" dirty="0"/>
              <a:t>A Primer</a:t>
            </a:r>
          </a:p>
        </p:txBody>
      </p:sp>
    </p:spTree>
    <p:extLst>
      <p:ext uri="{BB962C8B-B14F-4D97-AF65-F5344CB8AC3E}">
        <p14:creationId xmlns:p14="http://schemas.microsoft.com/office/powerpoint/2010/main" val="337819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7A25E97-FE52-4CC0-829D-AAAA8BA05C28}"/>
              </a:ext>
            </a:extLst>
          </p:cNvPr>
          <p:cNvSpPr>
            <a:spLocks noGrp="1"/>
          </p:cNvSpPr>
          <p:nvPr>
            <p:ph type="body" sz="quarter" idx="13"/>
          </p:nvPr>
        </p:nvSpPr>
        <p:spPr/>
        <p:txBody>
          <a:bodyPr/>
          <a:lstStyle/>
          <a:p>
            <a:r>
              <a:rPr lang="en-US" dirty="0"/>
              <a:t>Bringing ML into your digital transformation requires</a:t>
            </a:r>
            <a:br>
              <a:rPr lang="en-US" dirty="0"/>
            </a:br>
            <a:r>
              <a:rPr lang="en-US" dirty="0"/>
              <a:t>a new “stack” that makes it easier to put ML to work </a:t>
            </a:r>
          </a:p>
          <a:p>
            <a:endParaRPr lang="en-US" dirty="0"/>
          </a:p>
        </p:txBody>
      </p:sp>
      <p:sp>
        <p:nvSpPr>
          <p:cNvPr id="2" name="Text Placeholder 1">
            <a:extLst>
              <a:ext uri="{FF2B5EF4-FFF2-40B4-BE49-F238E27FC236}">
                <a16:creationId xmlns:a16="http://schemas.microsoft.com/office/drawing/2014/main" id="{72F6F270-F09A-4CB5-8D68-08D79952E660}"/>
              </a:ext>
            </a:extLst>
          </p:cNvPr>
          <p:cNvSpPr>
            <a:spLocks noGrp="1"/>
          </p:cNvSpPr>
          <p:nvPr>
            <p:ph type="body" sz="quarter" idx="12"/>
          </p:nvPr>
        </p:nvSpPr>
        <p:spPr/>
        <p:txBody>
          <a:bodyPr/>
          <a:lstStyle/>
          <a:p>
            <a:r>
              <a:rPr lang="en-US" dirty="0"/>
              <a:t>Technology</a:t>
            </a:r>
          </a:p>
        </p:txBody>
      </p:sp>
    </p:spTree>
    <p:extLst>
      <p:ext uri="{BB962C8B-B14F-4D97-AF65-F5344CB8AC3E}">
        <p14:creationId xmlns:p14="http://schemas.microsoft.com/office/powerpoint/2010/main" val="371986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2"/>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r>
              <a:rPr lang="en-US" dirty="0"/>
              <a:t>The </a:t>
            </a:r>
            <a:r>
              <a:rPr lang="en-US" b="1" dirty="0">
                <a:solidFill>
                  <a:schemeClr val="accent1"/>
                </a:solidFill>
              </a:rPr>
              <a:t>AWS ML stack</a:t>
            </a:r>
            <a:br>
              <a:rPr lang="en-US" dirty="0"/>
            </a:br>
            <a:r>
              <a:rPr lang="en-US" sz="1400" dirty="0"/>
              <a:t>Broadest and most complete set of machine learning capabilities</a:t>
            </a:r>
            <a:endParaRPr lang="en-US" sz="1800" dirty="0"/>
          </a:p>
        </p:txBody>
      </p:sp>
      <p:grpSp>
        <p:nvGrpSpPr>
          <p:cNvPr id="177" name="Group 176">
            <a:extLst>
              <a:ext uri="{FF2B5EF4-FFF2-40B4-BE49-F238E27FC236}">
                <a16:creationId xmlns:a16="http://schemas.microsoft.com/office/drawing/2014/main" id="{72CD8AA2-5B07-46A7-9351-8C03044E8FB4}"/>
              </a:ext>
            </a:extLst>
          </p:cNvPr>
          <p:cNvGrpSpPr/>
          <p:nvPr/>
        </p:nvGrpSpPr>
        <p:grpSpPr>
          <a:xfrm>
            <a:off x="457201" y="3464827"/>
            <a:ext cx="8229600" cy="599050"/>
            <a:chOff x="457201" y="3464827"/>
            <a:chExt cx="8229600" cy="599050"/>
          </a:xfrm>
        </p:grpSpPr>
        <p:sp>
          <p:nvSpPr>
            <p:cNvPr id="178" name="Rectangle: Rounded Corners 1">
              <a:extLst>
                <a:ext uri="{FF2B5EF4-FFF2-40B4-BE49-F238E27FC236}">
                  <a16:creationId xmlns:a16="http://schemas.microsoft.com/office/drawing/2014/main" id="{5611A19C-1ACB-4A3B-887D-044B637380D0}"/>
                </a:ext>
              </a:extLst>
            </p:cNvPr>
            <p:cNvSpPr/>
            <p:nvPr/>
          </p:nvSpPr>
          <p:spPr>
            <a:xfrm>
              <a:off x="457201" y="3464827"/>
              <a:ext cx="8229600" cy="599050"/>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963" eaLnBrk="0" fontAlgn="base" hangingPunct="0">
                <a:spcBef>
                  <a:spcPct val="0"/>
                </a:spcBef>
                <a:spcAft>
                  <a:spcPct val="0"/>
                </a:spcAft>
              </a:pPr>
              <a:endParaRPr lang="ru-RU" sz="1050" dirty="0">
                <a:solidFill>
                  <a:srgbClr val="FFFFFF"/>
                </a:solidFill>
                <a:latin typeface="Amazon Ember"/>
              </a:endParaRPr>
            </a:p>
          </p:txBody>
        </p:sp>
        <p:sp>
          <p:nvSpPr>
            <p:cNvPr id="179" name="Visualize in…">
              <a:extLst>
                <a:ext uri="{FF2B5EF4-FFF2-40B4-BE49-F238E27FC236}">
                  <a16:creationId xmlns:a16="http://schemas.microsoft.com/office/drawing/2014/main" id="{111D5897-B51D-4399-8870-703AD8F8F2AE}"/>
                </a:ext>
              </a:extLst>
            </p:cNvPr>
            <p:cNvSpPr txBox="1"/>
            <p:nvPr/>
          </p:nvSpPr>
          <p:spPr>
            <a:xfrm>
              <a:off x="619744" y="3605427"/>
              <a:ext cx="1208016"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1000" b="0" i="0" u="none" strike="noStrike" cap="none" spc="0" normalizeH="0" baseline="0">
                  <a:ln>
                    <a:noFill/>
                  </a:ln>
                  <a:solidFill>
                    <a:schemeClr val="accent3"/>
                  </a:solidFill>
                  <a:effectLst/>
                  <a:uLnTx/>
                  <a:uFillTx/>
                  <a:latin typeface="Amazon Ember Heavy"/>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ML FRAMEWORKS </a:t>
              </a:r>
              <a:b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&amp; INFRASTRUCTURE</a:t>
              </a:r>
            </a:p>
          </p:txBody>
        </p:sp>
        <p:sp>
          <p:nvSpPr>
            <p:cNvPr id="180" name="Visualize in…">
              <a:extLst>
                <a:ext uri="{FF2B5EF4-FFF2-40B4-BE49-F238E27FC236}">
                  <a16:creationId xmlns:a16="http://schemas.microsoft.com/office/drawing/2014/main" id="{3D390718-85DB-4B4D-AAEF-D9E9E9A5312F}"/>
                </a:ext>
              </a:extLst>
            </p:cNvPr>
            <p:cNvSpPr txBox="1"/>
            <p:nvPr/>
          </p:nvSpPr>
          <p:spPr>
            <a:xfrm>
              <a:off x="2025571" y="3642347"/>
              <a:ext cx="1085687"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TensorFlow, </a:t>
              </a: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PyTorch</a:t>
              </a: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 Apache </a:t>
              </a: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MXNet</a:t>
              </a:r>
              <a:endPar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181" name="Visualize in…">
              <a:extLst>
                <a:ext uri="{FF2B5EF4-FFF2-40B4-BE49-F238E27FC236}">
                  <a16:creationId xmlns:a16="http://schemas.microsoft.com/office/drawing/2014/main" id="{0D4EF56C-C0D4-4F0F-9F7D-3EEDA41E69F8}"/>
                </a:ext>
              </a:extLst>
            </p:cNvPr>
            <p:cNvSpPr txBox="1"/>
            <p:nvPr/>
          </p:nvSpPr>
          <p:spPr>
            <a:xfrm>
              <a:off x="3415890" y="3642347"/>
              <a:ext cx="1015896"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Deep learning AMIs &amp; containers</a:t>
              </a:r>
            </a:p>
          </p:txBody>
        </p:sp>
        <p:sp>
          <p:nvSpPr>
            <p:cNvPr id="182" name="Visualize in…">
              <a:extLst>
                <a:ext uri="{FF2B5EF4-FFF2-40B4-BE49-F238E27FC236}">
                  <a16:creationId xmlns:a16="http://schemas.microsoft.com/office/drawing/2014/main" id="{6215C42C-75B4-4C03-939E-F7DE5C2BA683}"/>
                </a:ext>
              </a:extLst>
            </p:cNvPr>
            <p:cNvSpPr txBox="1"/>
            <p:nvPr/>
          </p:nvSpPr>
          <p:spPr>
            <a:xfrm>
              <a:off x="4536333"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GPUs </a:t>
              </a:r>
            </a:p>
          </p:txBody>
        </p:sp>
        <p:sp>
          <p:nvSpPr>
            <p:cNvPr id="183" name="Visualize in…">
              <a:extLst>
                <a:ext uri="{FF2B5EF4-FFF2-40B4-BE49-F238E27FC236}">
                  <a16:creationId xmlns:a16="http://schemas.microsoft.com/office/drawing/2014/main" id="{C053AE5C-2E79-4C5E-9822-8BE2D5CC0732}"/>
                </a:ext>
              </a:extLst>
            </p:cNvPr>
            <p:cNvSpPr txBox="1"/>
            <p:nvPr/>
          </p:nvSpPr>
          <p:spPr>
            <a:xfrm>
              <a:off x="5589097"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Inferentia</a:t>
              </a:r>
            </a:p>
          </p:txBody>
        </p:sp>
        <p:sp>
          <p:nvSpPr>
            <p:cNvPr id="184" name="Visualize in…">
              <a:extLst>
                <a:ext uri="{FF2B5EF4-FFF2-40B4-BE49-F238E27FC236}">
                  <a16:creationId xmlns:a16="http://schemas.microsoft.com/office/drawing/2014/main" id="{ACA82301-E230-413C-A2B5-F3218CC0474A}"/>
                </a:ext>
              </a:extLst>
            </p:cNvPr>
            <p:cNvSpPr txBox="1"/>
            <p:nvPr/>
          </p:nvSpPr>
          <p:spPr>
            <a:xfrm>
              <a:off x="6762930"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Elastic inference</a:t>
              </a:r>
            </a:p>
          </p:txBody>
        </p:sp>
        <p:sp>
          <p:nvSpPr>
            <p:cNvPr id="185" name="Visualize in…">
              <a:extLst>
                <a:ext uri="{FF2B5EF4-FFF2-40B4-BE49-F238E27FC236}">
                  <a16:creationId xmlns:a16="http://schemas.microsoft.com/office/drawing/2014/main" id="{4ABEE270-048D-4E72-9413-B0C827837A64}"/>
                </a:ext>
              </a:extLst>
            </p:cNvPr>
            <p:cNvSpPr txBox="1"/>
            <p:nvPr/>
          </p:nvSpPr>
          <p:spPr>
            <a:xfrm>
              <a:off x="8174449" y="3698878"/>
              <a:ext cx="455023"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FPGA</a:t>
              </a:r>
            </a:p>
          </p:txBody>
        </p:sp>
        <p:cxnSp>
          <p:nvCxnSpPr>
            <p:cNvPr id="186" name="Straight Connector 185">
              <a:extLst>
                <a:ext uri="{FF2B5EF4-FFF2-40B4-BE49-F238E27FC236}">
                  <a16:creationId xmlns:a16="http://schemas.microsoft.com/office/drawing/2014/main" id="{FBFACEE0-4412-4AAC-A69B-4E6B09B1362E}"/>
                </a:ext>
              </a:extLst>
            </p:cNvPr>
            <p:cNvCxnSpPr>
              <a:cxnSpLocks/>
            </p:cNvCxnSpPr>
            <p:nvPr/>
          </p:nvCxnSpPr>
          <p:spPr>
            <a:xfrm>
              <a:off x="466737" y="3478268"/>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F88AB235-FDFE-46D4-9FCD-5D13A0E0324A}"/>
              </a:ext>
            </a:extLst>
          </p:cNvPr>
          <p:cNvGrpSpPr/>
          <p:nvPr/>
        </p:nvGrpSpPr>
        <p:grpSpPr>
          <a:xfrm>
            <a:off x="457201" y="1009650"/>
            <a:ext cx="8229600" cy="1288376"/>
            <a:chOff x="457201" y="1009650"/>
            <a:chExt cx="8229600" cy="1288376"/>
          </a:xfrm>
        </p:grpSpPr>
        <p:sp>
          <p:nvSpPr>
            <p:cNvPr id="188" name="Rectangle: Rounded Corners 1">
              <a:extLst>
                <a:ext uri="{FF2B5EF4-FFF2-40B4-BE49-F238E27FC236}">
                  <a16:creationId xmlns:a16="http://schemas.microsoft.com/office/drawing/2014/main" id="{2D513C14-E910-46A7-ADD4-36200BB7B627}"/>
                </a:ext>
              </a:extLst>
            </p:cNvPr>
            <p:cNvSpPr/>
            <p:nvPr/>
          </p:nvSpPr>
          <p:spPr>
            <a:xfrm>
              <a:off x="457201" y="1009650"/>
              <a:ext cx="8229600" cy="1288376"/>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963" eaLnBrk="0" fontAlgn="base" hangingPunct="0">
                <a:spcBef>
                  <a:spcPct val="0"/>
                </a:spcBef>
                <a:spcAft>
                  <a:spcPct val="0"/>
                </a:spcAft>
              </a:pPr>
              <a:endParaRPr lang="ru-RU" sz="1050" dirty="0">
                <a:solidFill>
                  <a:srgbClr val="FFFFFF"/>
                </a:solidFill>
                <a:latin typeface="Amazon Ember"/>
              </a:endParaRPr>
            </a:p>
          </p:txBody>
        </p:sp>
        <p:sp>
          <p:nvSpPr>
            <p:cNvPr id="189" name="Visualize in…">
              <a:extLst>
                <a:ext uri="{FF2B5EF4-FFF2-40B4-BE49-F238E27FC236}">
                  <a16:creationId xmlns:a16="http://schemas.microsoft.com/office/drawing/2014/main" id="{D185B6AF-6345-4C6E-9C4A-4B584EFF117B}"/>
                </a:ext>
              </a:extLst>
            </p:cNvPr>
            <p:cNvSpPr txBox="1"/>
            <p:nvPr/>
          </p:nvSpPr>
          <p:spPr>
            <a:xfrm>
              <a:off x="619744" y="1527999"/>
              <a:ext cx="1015894" cy="166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650096" rtl="0" eaLnBrk="0" fontAlgn="base"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AI SERVICES</a:t>
              </a:r>
            </a:p>
          </p:txBody>
        </p:sp>
        <p:sp>
          <p:nvSpPr>
            <p:cNvPr id="190" name="Visualize in…">
              <a:extLst>
                <a:ext uri="{FF2B5EF4-FFF2-40B4-BE49-F238E27FC236}">
                  <a16:creationId xmlns:a16="http://schemas.microsoft.com/office/drawing/2014/main" id="{9ADF83FD-8CEB-44BF-B7D9-1D1CA2915327}"/>
                </a:ext>
              </a:extLst>
            </p:cNvPr>
            <p:cNvSpPr txBox="1"/>
            <p:nvPr/>
          </p:nvSpPr>
          <p:spPr>
            <a:xfrm>
              <a:off x="2025571" y="1107004"/>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Vision</a:t>
              </a:r>
            </a:p>
          </p:txBody>
        </p:sp>
        <p:sp>
          <p:nvSpPr>
            <p:cNvPr id="191" name="Visualize in…">
              <a:extLst>
                <a:ext uri="{FF2B5EF4-FFF2-40B4-BE49-F238E27FC236}">
                  <a16:creationId xmlns:a16="http://schemas.microsoft.com/office/drawing/2014/main" id="{71411F5B-55EB-4509-B89D-85BF74533FD6}"/>
                </a:ext>
              </a:extLst>
            </p:cNvPr>
            <p:cNvSpPr txBox="1"/>
            <p:nvPr/>
          </p:nvSpPr>
          <p:spPr>
            <a:xfrm>
              <a:off x="2025571" y="1264022"/>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Rekognition</a:t>
              </a:r>
            </a:p>
          </p:txBody>
        </p:sp>
        <p:sp>
          <p:nvSpPr>
            <p:cNvPr id="192" name="Visualize in…">
              <a:extLst>
                <a:ext uri="{FF2B5EF4-FFF2-40B4-BE49-F238E27FC236}">
                  <a16:creationId xmlns:a16="http://schemas.microsoft.com/office/drawing/2014/main" id="{A6276556-D726-45DB-83D1-46919443580A}"/>
                </a:ext>
              </a:extLst>
            </p:cNvPr>
            <p:cNvSpPr txBox="1"/>
            <p:nvPr/>
          </p:nvSpPr>
          <p:spPr>
            <a:xfrm>
              <a:off x="2025571" y="1677802"/>
              <a:ext cx="535981"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Speech</a:t>
              </a:r>
            </a:p>
          </p:txBody>
        </p:sp>
        <p:sp>
          <p:nvSpPr>
            <p:cNvPr id="193" name="Visualize in…">
              <a:extLst>
                <a:ext uri="{FF2B5EF4-FFF2-40B4-BE49-F238E27FC236}">
                  <a16:creationId xmlns:a16="http://schemas.microsoft.com/office/drawing/2014/main" id="{7CB5AA96-D92F-40C7-839B-19F2ED24015F}"/>
                </a:ext>
              </a:extLst>
            </p:cNvPr>
            <p:cNvSpPr txBox="1"/>
            <p:nvPr/>
          </p:nvSpPr>
          <p:spPr>
            <a:xfrm>
              <a:off x="2025571" y="1834820"/>
              <a:ext cx="523150"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Polly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a:t>
              </a:r>
            </a:p>
          </p:txBody>
        </p:sp>
        <p:sp>
          <p:nvSpPr>
            <p:cNvPr id="194" name="Visualize in…">
              <a:extLst>
                <a:ext uri="{FF2B5EF4-FFF2-40B4-BE49-F238E27FC236}">
                  <a16:creationId xmlns:a16="http://schemas.microsoft.com/office/drawing/2014/main" id="{9694F042-0804-4DD0-9FD8-CBBF8C2302EC}"/>
                </a:ext>
              </a:extLst>
            </p:cNvPr>
            <p:cNvSpPr txBox="1"/>
            <p:nvPr/>
          </p:nvSpPr>
          <p:spPr>
            <a:xfrm>
              <a:off x="3311343" y="1107004"/>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Chatbots</a:t>
              </a:r>
            </a:p>
          </p:txBody>
        </p:sp>
        <p:sp>
          <p:nvSpPr>
            <p:cNvPr id="195" name="Visualize in…">
              <a:extLst>
                <a:ext uri="{FF2B5EF4-FFF2-40B4-BE49-F238E27FC236}">
                  <a16:creationId xmlns:a16="http://schemas.microsoft.com/office/drawing/2014/main" id="{60838820-D30D-4E46-8000-5A3954CA3B3D}"/>
                </a:ext>
              </a:extLst>
            </p:cNvPr>
            <p:cNvSpPr txBox="1"/>
            <p:nvPr/>
          </p:nvSpPr>
          <p:spPr>
            <a:xfrm>
              <a:off x="3311343" y="1264022"/>
              <a:ext cx="635769"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Lex</a:t>
              </a:r>
            </a:p>
          </p:txBody>
        </p:sp>
        <p:sp>
          <p:nvSpPr>
            <p:cNvPr id="196" name="Visualize in…">
              <a:extLst>
                <a:ext uri="{FF2B5EF4-FFF2-40B4-BE49-F238E27FC236}">
                  <a16:creationId xmlns:a16="http://schemas.microsoft.com/office/drawing/2014/main" id="{B94C69F5-DA02-42FB-B44E-855C2E5E0463}"/>
                </a:ext>
              </a:extLst>
            </p:cNvPr>
            <p:cNvSpPr txBox="1"/>
            <p:nvPr/>
          </p:nvSpPr>
          <p:spPr>
            <a:xfrm>
              <a:off x="4553636" y="1677803"/>
              <a:ext cx="830143"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Contact centers</a:t>
              </a:r>
            </a:p>
          </p:txBody>
        </p:sp>
        <p:sp>
          <p:nvSpPr>
            <p:cNvPr id="197" name="Visualize in…">
              <a:extLst>
                <a:ext uri="{FF2B5EF4-FFF2-40B4-BE49-F238E27FC236}">
                  <a16:creationId xmlns:a16="http://schemas.microsoft.com/office/drawing/2014/main" id="{865AC2C8-F0FA-44DF-8FD7-0E8F978F1ED9}"/>
                </a:ext>
              </a:extLst>
            </p:cNvPr>
            <p:cNvSpPr txBox="1"/>
            <p:nvPr/>
          </p:nvSpPr>
          <p:spPr>
            <a:xfrm>
              <a:off x="4553636" y="1834821"/>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667"/>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Contact Lens</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Connect Voice ID</a:t>
              </a:r>
            </a:p>
          </p:txBody>
        </p:sp>
        <p:sp>
          <p:nvSpPr>
            <p:cNvPr id="198" name="Visualize in…">
              <a:extLst>
                <a:ext uri="{FF2B5EF4-FFF2-40B4-BE49-F238E27FC236}">
                  <a16:creationId xmlns:a16="http://schemas.microsoft.com/office/drawing/2014/main" id="{9E204B86-6157-45EE-85B1-B9407096CA4A}"/>
                </a:ext>
              </a:extLst>
            </p:cNvPr>
            <p:cNvSpPr txBox="1"/>
            <p:nvPr/>
          </p:nvSpPr>
          <p:spPr>
            <a:xfrm>
              <a:off x="6035683" y="1677802"/>
              <a:ext cx="760254"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Code + DevOps</a:t>
              </a:r>
            </a:p>
          </p:txBody>
        </p:sp>
        <p:sp>
          <p:nvSpPr>
            <p:cNvPr id="199" name="Visualize in…">
              <a:extLst>
                <a:ext uri="{FF2B5EF4-FFF2-40B4-BE49-F238E27FC236}">
                  <a16:creationId xmlns:a16="http://schemas.microsoft.com/office/drawing/2014/main" id="{AFF8985D-3928-4922-B656-B9D20029273D}"/>
                </a:ext>
              </a:extLst>
            </p:cNvPr>
            <p:cNvSpPr txBox="1"/>
            <p:nvPr/>
          </p:nvSpPr>
          <p:spPr>
            <a:xfrm>
              <a:off x="6035683" y="1834819"/>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667"/>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CodeGuru</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DevOps Guru</a:t>
              </a:r>
            </a:p>
          </p:txBody>
        </p:sp>
        <p:sp>
          <p:nvSpPr>
            <p:cNvPr id="200" name="Visualize in…">
              <a:extLst>
                <a:ext uri="{FF2B5EF4-FFF2-40B4-BE49-F238E27FC236}">
                  <a16:creationId xmlns:a16="http://schemas.microsoft.com/office/drawing/2014/main" id="{6DF6E78E-4CA7-4BE3-A9B2-C01376FEBD52}"/>
                </a:ext>
              </a:extLst>
            </p:cNvPr>
            <p:cNvSpPr txBox="1"/>
            <p:nvPr/>
          </p:nvSpPr>
          <p:spPr>
            <a:xfrm>
              <a:off x="3311343" y="1677800"/>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Text</a:t>
              </a:r>
            </a:p>
          </p:txBody>
        </p:sp>
        <p:sp>
          <p:nvSpPr>
            <p:cNvPr id="201" name="Visualize in…">
              <a:extLst>
                <a:ext uri="{FF2B5EF4-FFF2-40B4-BE49-F238E27FC236}">
                  <a16:creationId xmlns:a16="http://schemas.microsoft.com/office/drawing/2014/main" id="{D154F6C1-0076-4F1E-8AE1-35F50284AA46}"/>
                </a:ext>
              </a:extLst>
            </p:cNvPr>
            <p:cNvSpPr txBox="1"/>
            <p:nvPr/>
          </p:nvSpPr>
          <p:spPr>
            <a:xfrm>
              <a:off x="3311343" y="1834818"/>
              <a:ext cx="641322"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Translate</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Textract</a:t>
              </a:r>
            </a:p>
          </p:txBody>
        </p:sp>
        <p:sp>
          <p:nvSpPr>
            <p:cNvPr id="202" name="Visualize in…">
              <a:extLst>
                <a:ext uri="{FF2B5EF4-FFF2-40B4-BE49-F238E27FC236}">
                  <a16:creationId xmlns:a16="http://schemas.microsoft.com/office/drawing/2014/main" id="{77A27260-E008-4D9D-9245-EAB8542A87BF}"/>
                </a:ext>
              </a:extLst>
            </p:cNvPr>
            <p:cNvSpPr txBox="1"/>
            <p:nvPr/>
          </p:nvSpPr>
          <p:spPr>
            <a:xfrm>
              <a:off x="4553636" y="1107004"/>
              <a:ext cx="73816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tools</a:t>
              </a:r>
            </a:p>
          </p:txBody>
        </p:sp>
        <p:sp>
          <p:nvSpPr>
            <p:cNvPr id="203" name="Visualize in…">
              <a:extLst>
                <a:ext uri="{FF2B5EF4-FFF2-40B4-BE49-F238E27FC236}">
                  <a16:creationId xmlns:a16="http://schemas.microsoft.com/office/drawing/2014/main" id="{73C9EDB4-6D60-40AC-A3BA-C3BC51989D53}"/>
                </a:ext>
              </a:extLst>
            </p:cNvPr>
            <p:cNvSpPr txBox="1"/>
            <p:nvPr/>
          </p:nvSpPr>
          <p:spPr>
            <a:xfrm>
              <a:off x="4553636" y="1264022"/>
              <a:ext cx="85018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Personalize ,Forecast</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Fraud Detector</a:t>
              </a: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Lookout for Metrics</a:t>
              </a:r>
            </a:p>
          </p:txBody>
        </p:sp>
        <p:sp>
          <p:nvSpPr>
            <p:cNvPr id="204" name="Visualize in…">
              <a:extLst>
                <a:ext uri="{FF2B5EF4-FFF2-40B4-BE49-F238E27FC236}">
                  <a16:creationId xmlns:a16="http://schemas.microsoft.com/office/drawing/2014/main" id="{120EAEEA-2C0E-4597-8317-F47B9D83EA38}"/>
                </a:ext>
              </a:extLst>
            </p:cNvPr>
            <p:cNvSpPr txBox="1"/>
            <p:nvPr/>
          </p:nvSpPr>
          <p:spPr>
            <a:xfrm>
              <a:off x="6035683" y="1107004"/>
              <a:ext cx="51075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a:t>
              </a:r>
            </a:p>
          </p:txBody>
        </p:sp>
        <p:sp>
          <p:nvSpPr>
            <p:cNvPr id="205" name="Visualize in…">
              <a:extLst>
                <a:ext uri="{FF2B5EF4-FFF2-40B4-BE49-F238E27FC236}">
                  <a16:creationId xmlns:a16="http://schemas.microsoft.com/office/drawing/2014/main" id="{E35D0BBB-CBFA-46EB-AD51-EE09E4B915D7}"/>
                </a:ext>
              </a:extLst>
            </p:cNvPr>
            <p:cNvSpPr txBox="1"/>
            <p:nvPr/>
          </p:nvSpPr>
          <p:spPr>
            <a:xfrm>
              <a:off x="6035683" y="1264022"/>
              <a:ext cx="51075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Kendra</a:t>
              </a:r>
            </a:p>
          </p:txBody>
        </p:sp>
        <p:sp>
          <p:nvSpPr>
            <p:cNvPr id="206" name="Visualize in…">
              <a:extLst>
                <a:ext uri="{FF2B5EF4-FFF2-40B4-BE49-F238E27FC236}">
                  <a16:creationId xmlns:a16="http://schemas.microsoft.com/office/drawing/2014/main" id="{74528F99-52A6-46A6-8BE3-07138B86A61D}"/>
                </a:ext>
              </a:extLst>
            </p:cNvPr>
            <p:cNvSpPr txBox="1"/>
            <p:nvPr/>
          </p:nvSpPr>
          <p:spPr>
            <a:xfrm>
              <a:off x="7315104" y="1677803"/>
              <a:ext cx="841930"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Industrial</a:t>
              </a:r>
            </a:p>
          </p:txBody>
        </p:sp>
        <p:sp>
          <p:nvSpPr>
            <p:cNvPr id="207" name="Visualize in…">
              <a:extLst>
                <a:ext uri="{FF2B5EF4-FFF2-40B4-BE49-F238E27FC236}">
                  <a16:creationId xmlns:a16="http://schemas.microsoft.com/office/drawing/2014/main" id="{B410E2D3-CF9B-4BA8-B648-09C09ABD986E}"/>
                </a:ext>
              </a:extLst>
            </p:cNvPr>
            <p:cNvSpPr txBox="1"/>
            <p:nvPr/>
          </p:nvSpPr>
          <p:spPr>
            <a:xfrm>
              <a:off x="7315104" y="1834820"/>
              <a:ext cx="1277907"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Panorama Appliance and SDK, Monitron, Lookout for Equipment, Lookout for Vision</a:t>
              </a:r>
            </a:p>
          </p:txBody>
        </p:sp>
        <p:sp>
          <p:nvSpPr>
            <p:cNvPr id="208" name="Visualize in…">
              <a:extLst>
                <a:ext uri="{FF2B5EF4-FFF2-40B4-BE49-F238E27FC236}">
                  <a16:creationId xmlns:a16="http://schemas.microsoft.com/office/drawing/2014/main" id="{42B4A4A0-77EB-4263-8240-3952D8B9CC41}"/>
                </a:ext>
              </a:extLst>
            </p:cNvPr>
            <p:cNvSpPr txBox="1"/>
            <p:nvPr/>
          </p:nvSpPr>
          <p:spPr>
            <a:xfrm>
              <a:off x="7315104" y="1107004"/>
              <a:ext cx="841930"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Healthcare</a:t>
              </a:r>
            </a:p>
          </p:txBody>
        </p:sp>
        <p:sp>
          <p:nvSpPr>
            <p:cNvPr id="209" name="Visualize in…">
              <a:extLst>
                <a:ext uri="{FF2B5EF4-FFF2-40B4-BE49-F238E27FC236}">
                  <a16:creationId xmlns:a16="http://schemas.microsoft.com/office/drawing/2014/main" id="{B02E32AC-DA2B-46EB-AC35-854F7FAAD3AD}"/>
                </a:ext>
              </a:extLst>
            </p:cNvPr>
            <p:cNvSpPr txBox="1"/>
            <p:nvPr/>
          </p:nvSpPr>
          <p:spPr>
            <a:xfrm>
              <a:off x="7315104" y="1264022"/>
              <a:ext cx="108792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HealthLake</a:t>
              </a:r>
              <a:endPar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Medical</a:t>
              </a: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 Medical</a:t>
              </a:r>
            </a:p>
          </p:txBody>
        </p:sp>
        <p:cxnSp>
          <p:nvCxnSpPr>
            <p:cNvPr id="210" name="Straight Connector 209">
              <a:extLst>
                <a:ext uri="{FF2B5EF4-FFF2-40B4-BE49-F238E27FC236}">
                  <a16:creationId xmlns:a16="http://schemas.microsoft.com/office/drawing/2014/main" id="{298DA041-04DD-4B4B-83A8-D0D46F1E896B}"/>
                </a:ext>
              </a:extLst>
            </p:cNvPr>
            <p:cNvCxnSpPr>
              <a:cxnSpLocks/>
            </p:cNvCxnSpPr>
            <p:nvPr/>
          </p:nvCxnSpPr>
          <p:spPr>
            <a:xfrm>
              <a:off x="466737" y="1009650"/>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1" name="Group 210">
            <a:extLst>
              <a:ext uri="{FF2B5EF4-FFF2-40B4-BE49-F238E27FC236}">
                <a16:creationId xmlns:a16="http://schemas.microsoft.com/office/drawing/2014/main" id="{358659B5-C334-4456-A89E-4F136EC983A5}"/>
              </a:ext>
            </a:extLst>
          </p:cNvPr>
          <p:cNvGrpSpPr/>
          <p:nvPr/>
        </p:nvGrpSpPr>
        <p:grpSpPr>
          <a:xfrm>
            <a:off x="457201" y="2304106"/>
            <a:ext cx="8229600" cy="1020119"/>
            <a:chOff x="457201" y="2304106"/>
            <a:chExt cx="8229600" cy="1020119"/>
          </a:xfrm>
        </p:grpSpPr>
        <p:sp>
          <p:nvSpPr>
            <p:cNvPr id="212" name="Rectangle: Rounded Corners 1">
              <a:extLst>
                <a:ext uri="{FF2B5EF4-FFF2-40B4-BE49-F238E27FC236}">
                  <a16:creationId xmlns:a16="http://schemas.microsoft.com/office/drawing/2014/main" id="{2FEF0C7F-C69F-4322-8E02-EAF0A0925B46}"/>
                </a:ext>
              </a:extLst>
            </p:cNvPr>
            <p:cNvSpPr/>
            <p:nvPr/>
          </p:nvSpPr>
          <p:spPr>
            <a:xfrm>
              <a:off x="457201" y="2304106"/>
              <a:ext cx="8229600" cy="1020119"/>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6963" rtl="0" eaLnBrk="0" fontAlgn="base" latinLnBrk="0" hangingPunct="0">
                <a:lnSpc>
                  <a:spcPct val="100000"/>
                </a:lnSpc>
                <a:spcBef>
                  <a:spcPct val="0"/>
                </a:spcBef>
                <a:spcAft>
                  <a:spcPct val="0"/>
                </a:spcAft>
                <a:buClrTx/>
                <a:buSzTx/>
                <a:buFontTx/>
                <a:buNone/>
                <a:tabLst/>
                <a:defRPr/>
              </a:pPr>
              <a:endParaRPr kumimoji="0" lang="ru-RU" sz="10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3" name="Visualize in…">
              <a:extLst>
                <a:ext uri="{FF2B5EF4-FFF2-40B4-BE49-F238E27FC236}">
                  <a16:creationId xmlns:a16="http://schemas.microsoft.com/office/drawing/2014/main" id="{BE2D002E-BCAA-4968-B5BA-F54289DD1C56}"/>
                </a:ext>
              </a:extLst>
            </p:cNvPr>
            <p:cNvSpPr txBox="1"/>
            <p:nvPr/>
          </p:nvSpPr>
          <p:spPr>
            <a:xfrm>
              <a:off x="1052325" y="2668990"/>
              <a:ext cx="483842"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r"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Label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a:t>
              </a:r>
            </a:p>
          </p:txBody>
        </p:sp>
        <p:grpSp>
          <p:nvGrpSpPr>
            <p:cNvPr id="214" name="Group 213">
              <a:extLst>
                <a:ext uri="{FF2B5EF4-FFF2-40B4-BE49-F238E27FC236}">
                  <a16:creationId xmlns:a16="http://schemas.microsoft.com/office/drawing/2014/main" id="{61CA1BA4-A06E-4E52-B5EF-7EFF990591E1}"/>
                </a:ext>
              </a:extLst>
            </p:cNvPr>
            <p:cNvGrpSpPr/>
            <p:nvPr/>
          </p:nvGrpSpPr>
          <p:grpSpPr>
            <a:xfrm>
              <a:off x="1617481" y="2486923"/>
              <a:ext cx="6080752" cy="730918"/>
              <a:chOff x="1965353" y="3168358"/>
              <a:chExt cx="10345688" cy="1243572"/>
            </a:xfrm>
          </p:grpSpPr>
          <p:sp>
            <p:nvSpPr>
              <p:cNvPr id="223" name="Rectangle 222">
                <a:extLst>
                  <a:ext uri="{FF2B5EF4-FFF2-40B4-BE49-F238E27FC236}">
                    <a16:creationId xmlns:a16="http://schemas.microsoft.com/office/drawing/2014/main" id="{31E7C43E-FBA0-425A-8BFB-3E7C47566A00}"/>
                  </a:ext>
                </a:extLst>
              </p:cNvPr>
              <p:cNvSpPr/>
              <p:nvPr/>
            </p:nvSpPr>
            <p:spPr>
              <a:xfrm>
                <a:off x="1965353" y="3168358"/>
                <a:ext cx="10345688" cy="1243572"/>
              </a:xfrm>
              <a:prstGeom prst="rect">
                <a:avLst/>
              </a:prstGeom>
              <a:ln w="12700" cap="rnd">
                <a:solidFill>
                  <a:schemeClr val="tx1"/>
                </a:solidFill>
                <a:prstDash val="solid"/>
                <a:round/>
              </a:ln>
            </p:spPr>
            <p:txBody>
              <a:bodyPr rtlCol="0" anchor="ctr"/>
              <a:lstStyle/>
              <a:p>
                <a:pPr marL="0" marR="0" lvl="0" indent="0" algn="l" defTabSz="761951"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224" name="Visualize in…">
                <a:extLst>
                  <a:ext uri="{FF2B5EF4-FFF2-40B4-BE49-F238E27FC236}">
                    <a16:creationId xmlns:a16="http://schemas.microsoft.com/office/drawing/2014/main" id="{59A22F9C-5196-4E7B-91B3-4AA5458DBD51}"/>
                  </a:ext>
                </a:extLst>
              </p:cNvPr>
              <p:cNvSpPr txBox="1"/>
              <p:nvPr/>
            </p:nvSpPr>
            <p:spPr>
              <a:xfrm>
                <a:off x="21727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collection prep</a:t>
                </a:r>
              </a:p>
            </p:txBody>
          </p:sp>
          <p:sp>
            <p:nvSpPr>
              <p:cNvPr id="225" name="Visualize in…">
                <a:extLst>
                  <a:ext uri="{FF2B5EF4-FFF2-40B4-BE49-F238E27FC236}">
                    <a16:creationId xmlns:a16="http://schemas.microsoft.com/office/drawing/2014/main" id="{48604126-11C2-49F9-A731-7ED0D8084AC7}"/>
                  </a:ext>
                </a:extLst>
              </p:cNvPr>
              <p:cNvSpPr txBox="1"/>
              <p:nvPr/>
            </p:nvSpPr>
            <p:spPr>
              <a:xfrm>
                <a:off x="34934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Store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features</a:t>
                </a:r>
              </a:p>
            </p:txBody>
          </p:sp>
          <p:sp>
            <p:nvSpPr>
              <p:cNvPr id="226" name="Visualize in…">
                <a:extLst>
                  <a:ext uri="{FF2B5EF4-FFF2-40B4-BE49-F238E27FC236}">
                    <a16:creationId xmlns:a16="http://schemas.microsoft.com/office/drawing/2014/main" id="{738E7B6B-990C-4F59-AD8A-A3315BCEF73D}"/>
                  </a:ext>
                </a:extLst>
              </p:cNvPr>
              <p:cNvSpPr txBox="1"/>
              <p:nvPr/>
            </p:nvSpPr>
            <p:spPr>
              <a:xfrm>
                <a:off x="4337707" y="3381945"/>
                <a:ext cx="1487065" cy="596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Detect bias</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and explain predictions</a:t>
                </a:r>
              </a:p>
            </p:txBody>
          </p:sp>
          <p:sp>
            <p:nvSpPr>
              <p:cNvPr id="227" name="Visualize in…">
                <a:extLst>
                  <a:ext uri="{FF2B5EF4-FFF2-40B4-BE49-F238E27FC236}">
                    <a16:creationId xmlns:a16="http://schemas.microsoft.com/office/drawing/2014/main" id="{ADBB80C3-213A-49A8-B86D-A19BB838879E}"/>
                  </a:ext>
                </a:extLst>
              </p:cNvPr>
              <p:cNvSpPr txBox="1"/>
              <p:nvPr/>
            </p:nvSpPr>
            <p:spPr>
              <a:xfrm>
                <a:off x="5530342" y="3455041"/>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Visualize in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notebooks</a:t>
                </a:r>
              </a:p>
            </p:txBody>
          </p:sp>
          <p:sp>
            <p:nvSpPr>
              <p:cNvPr id="228" name="Visualize in…">
                <a:extLst>
                  <a:ext uri="{FF2B5EF4-FFF2-40B4-BE49-F238E27FC236}">
                    <a16:creationId xmlns:a16="http://schemas.microsoft.com/office/drawing/2014/main" id="{0B3EFA3E-2B8A-4770-B679-D700291CC33F}"/>
                  </a:ext>
                </a:extLst>
              </p:cNvPr>
              <p:cNvSpPr txBox="1"/>
              <p:nvPr/>
            </p:nvSpPr>
            <p:spPr>
              <a:xfrm>
                <a:off x="6757974"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Pick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algorithm</a:t>
                </a:r>
              </a:p>
            </p:txBody>
          </p:sp>
          <p:sp>
            <p:nvSpPr>
              <p:cNvPr id="229" name="Visualize in…">
                <a:extLst>
                  <a:ext uri="{FF2B5EF4-FFF2-40B4-BE49-F238E27FC236}">
                    <a16:creationId xmlns:a16="http://schemas.microsoft.com/office/drawing/2014/main" id="{B87381D2-7837-4907-A5BB-F474A5466092}"/>
                  </a:ext>
                </a:extLst>
              </p:cNvPr>
              <p:cNvSpPr txBox="1"/>
              <p:nvPr/>
            </p:nvSpPr>
            <p:spPr>
              <a:xfrm>
                <a:off x="11336052" y="3478124"/>
                <a:ext cx="850952"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&amp; monitor</a:t>
                </a:r>
              </a:p>
            </p:txBody>
          </p:sp>
          <p:sp>
            <p:nvSpPr>
              <p:cNvPr id="230" name="Visualize in…">
                <a:extLst>
                  <a:ext uri="{FF2B5EF4-FFF2-40B4-BE49-F238E27FC236}">
                    <a16:creationId xmlns:a16="http://schemas.microsoft.com/office/drawing/2014/main" id="{A5B1B22B-0B15-4A95-8BED-E4A04F87AD04}"/>
                  </a:ext>
                </a:extLst>
              </p:cNvPr>
              <p:cNvSpPr txBox="1"/>
              <p:nvPr/>
            </p:nvSpPr>
            <p:spPr>
              <a:xfrm>
                <a:off x="7796654"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Train</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models faster</a:t>
                </a:r>
              </a:p>
            </p:txBody>
          </p:sp>
          <p:sp>
            <p:nvSpPr>
              <p:cNvPr id="231" name="Visualize in…">
                <a:extLst>
                  <a:ext uri="{FF2B5EF4-FFF2-40B4-BE49-F238E27FC236}">
                    <a16:creationId xmlns:a16="http://schemas.microsoft.com/office/drawing/2014/main" id="{59AD2AF4-5490-4550-940A-1030D713F47C}"/>
                  </a:ext>
                </a:extLst>
              </p:cNvPr>
              <p:cNvSpPr txBox="1"/>
              <p:nvPr/>
            </p:nvSpPr>
            <p:spPr>
              <a:xfrm>
                <a:off x="10115599"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Deploy in production</a:t>
                </a:r>
              </a:p>
            </p:txBody>
          </p:sp>
          <p:sp>
            <p:nvSpPr>
              <p:cNvPr id="232" name="Visualize in…">
                <a:extLst>
                  <a:ext uri="{FF2B5EF4-FFF2-40B4-BE49-F238E27FC236}">
                    <a16:creationId xmlns:a16="http://schemas.microsoft.com/office/drawing/2014/main" id="{56F18657-72EA-424A-B144-CF719F3E5550}"/>
                  </a:ext>
                </a:extLst>
              </p:cNvPr>
              <p:cNvSpPr txBox="1"/>
              <p:nvPr/>
            </p:nvSpPr>
            <p:spPr>
              <a:xfrm>
                <a:off x="9043423"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Tune</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parameters</a:t>
                </a:r>
              </a:p>
            </p:txBody>
          </p:sp>
        </p:grpSp>
        <p:sp>
          <p:nvSpPr>
            <p:cNvPr id="215" name="Visualize in…">
              <a:extLst>
                <a:ext uri="{FF2B5EF4-FFF2-40B4-BE49-F238E27FC236}">
                  <a16:creationId xmlns:a16="http://schemas.microsoft.com/office/drawing/2014/main" id="{3E5B874D-42FD-4E0A-90CB-3B5FFA4F9348}"/>
                </a:ext>
              </a:extLst>
            </p:cNvPr>
            <p:cNvSpPr txBox="1"/>
            <p:nvPr/>
          </p:nvSpPr>
          <p:spPr>
            <a:xfrm>
              <a:off x="7807699" y="2668990"/>
              <a:ext cx="738634"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edge devices</a:t>
              </a:r>
            </a:p>
          </p:txBody>
        </p:sp>
        <p:grpSp>
          <p:nvGrpSpPr>
            <p:cNvPr id="216" name="Group 215">
              <a:extLst>
                <a:ext uri="{FF2B5EF4-FFF2-40B4-BE49-F238E27FC236}">
                  <a16:creationId xmlns:a16="http://schemas.microsoft.com/office/drawing/2014/main" id="{D9AFE62C-A65F-4D70-8B4C-60AC34EF108F}"/>
                </a:ext>
              </a:extLst>
            </p:cNvPr>
            <p:cNvGrpSpPr/>
            <p:nvPr/>
          </p:nvGrpSpPr>
          <p:grpSpPr>
            <a:xfrm>
              <a:off x="1720467" y="3093991"/>
              <a:ext cx="5874779" cy="6901"/>
              <a:chOff x="903711" y="2002797"/>
              <a:chExt cx="5997584" cy="7045"/>
            </a:xfrm>
          </p:grpSpPr>
          <p:cxnSp>
            <p:nvCxnSpPr>
              <p:cNvPr id="221" name="Straight Arrow Connector 220">
                <a:extLst>
                  <a:ext uri="{FF2B5EF4-FFF2-40B4-BE49-F238E27FC236}">
                    <a16:creationId xmlns:a16="http://schemas.microsoft.com/office/drawing/2014/main" id="{B0C24C48-4C98-47EF-89BA-6695F92C5679}"/>
                  </a:ext>
                </a:extLst>
              </p:cNvPr>
              <p:cNvCxnSpPr>
                <a:cxnSpLocks/>
              </p:cNvCxnSpPr>
              <p:nvPr/>
            </p:nvCxnSpPr>
            <p:spPr>
              <a:xfrm flipV="1">
                <a:off x="3975532" y="2002797"/>
                <a:ext cx="2925763" cy="70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970CB46C-1983-423C-9BAF-51A848E71A28}"/>
                  </a:ext>
                </a:extLst>
              </p:cNvPr>
              <p:cNvCxnSpPr>
                <a:cxnSpLocks/>
              </p:cNvCxnSpPr>
              <p:nvPr/>
            </p:nvCxnSpPr>
            <p:spPr>
              <a:xfrm flipH="1">
                <a:off x="903711" y="2002797"/>
                <a:ext cx="2902455" cy="70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217" name="Text Placeholder 6">
              <a:extLst>
                <a:ext uri="{FF2B5EF4-FFF2-40B4-BE49-F238E27FC236}">
                  <a16:creationId xmlns:a16="http://schemas.microsoft.com/office/drawing/2014/main" id="{B42E4E46-4975-4EF3-8F93-711D703A4BE9}"/>
                </a:ext>
              </a:extLst>
            </p:cNvPr>
            <p:cNvSpPr txBox="1">
              <a:spLocks/>
            </p:cNvSpPr>
            <p:nvPr/>
          </p:nvSpPr>
          <p:spPr>
            <a:xfrm>
              <a:off x="3934779" y="2387836"/>
              <a:ext cx="1446156" cy="192184"/>
            </a:xfrm>
            <a:prstGeom prst="rect">
              <a:avLst/>
            </a:prstGeom>
            <a:solidFill>
              <a:srgbClr val="333E52"/>
            </a:solidFill>
            <a:ln>
              <a:solidFill>
                <a:schemeClr val="tx1"/>
              </a:solidFill>
            </a:ln>
          </p:spPr>
          <p:txBody>
            <a:bodyPr/>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marL="0" marR="0" lvl="0" indent="0" algn="ctr" defTabSz="650096" rtl="0" eaLnBrk="0" fontAlgn="base" latinLnBrk="0" hangingPunct="0">
                <a:lnSpc>
                  <a:spcPct val="100000"/>
                </a:lnSpc>
                <a:spcBef>
                  <a:spcPts val="712"/>
                </a:spcBef>
                <a:spcAft>
                  <a:spcPct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white"/>
                  </a:solidFill>
                  <a:effectLst/>
                  <a:uLnTx/>
                  <a:uFillTx/>
                  <a:latin typeface="Amazon Ember Heavy"/>
                  <a:ea typeface="Amazon Ember Light" panose="020B0403020204020204" pitchFamily="34" charset="0"/>
                  <a:cs typeface="Amazon Ember Light" panose="020B0403020204020204" pitchFamily="34" charset="0"/>
                </a:rPr>
                <a:t>SAGEMAKER STUDIO IDE</a:t>
              </a:r>
            </a:p>
          </p:txBody>
        </p:sp>
        <p:sp>
          <p:nvSpPr>
            <p:cNvPr id="218" name="Visualize in…">
              <a:extLst>
                <a:ext uri="{FF2B5EF4-FFF2-40B4-BE49-F238E27FC236}">
                  <a16:creationId xmlns:a16="http://schemas.microsoft.com/office/drawing/2014/main" id="{992D2BC0-A266-46B4-AE1F-F7BEC8C7687E}"/>
                </a:ext>
              </a:extLst>
            </p:cNvPr>
            <p:cNvSpPr txBox="1"/>
            <p:nvPr/>
          </p:nvSpPr>
          <p:spPr>
            <a:xfrm>
              <a:off x="4464758" y="3022714"/>
              <a:ext cx="386198" cy="150802"/>
            </a:xfrm>
            <a:prstGeom prst="rect">
              <a:avLst/>
            </a:prstGeom>
            <a:solidFill>
              <a:srgbClr val="333E5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650096" rtl="0" eaLnBrk="0" fontAlgn="auto"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CI/CD</a:t>
              </a:r>
            </a:p>
          </p:txBody>
        </p:sp>
        <p:sp>
          <p:nvSpPr>
            <p:cNvPr id="219" name="Visualize in…">
              <a:extLst>
                <a:ext uri="{FF2B5EF4-FFF2-40B4-BE49-F238E27FC236}">
                  <a16:creationId xmlns:a16="http://schemas.microsoft.com/office/drawing/2014/main" id="{1F352392-EECB-407D-B3AE-7DF4EADD034F}"/>
                </a:ext>
              </a:extLst>
            </p:cNvPr>
            <p:cNvSpPr txBox="1"/>
            <p:nvPr/>
          </p:nvSpPr>
          <p:spPr>
            <a:xfrm>
              <a:off x="566294" y="2743905"/>
              <a:ext cx="1015894"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650096" rtl="0" eaLnBrk="0" fontAlgn="base"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t>
              </a:r>
              <a:b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SAGEMAKER</a:t>
              </a:r>
            </a:p>
          </p:txBody>
        </p:sp>
        <p:cxnSp>
          <p:nvCxnSpPr>
            <p:cNvPr id="220" name="Straight Connector 219">
              <a:extLst>
                <a:ext uri="{FF2B5EF4-FFF2-40B4-BE49-F238E27FC236}">
                  <a16:creationId xmlns:a16="http://schemas.microsoft.com/office/drawing/2014/main" id="{0ED3D128-9195-4BB0-9F24-34EB06E09E0E}"/>
                </a:ext>
              </a:extLst>
            </p:cNvPr>
            <p:cNvCxnSpPr>
              <a:cxnSpLocks/>
            </p:cNvCxnSpPr>
            <p:nvPr/>
          </p:nvCxnSpPr>
          <p:spPr>
            <a:xfrm>
              <a:off x="466737" y="2317547"/>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95186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r>
              <a:rPr lang="en-US" dirty="0"/>
              <a:t>The </a:t>
            </a:r>
            <a:r>
              <a:rPr lang="en-US" b="1" dirty="0">
                <a:solidFill>
                  <a:schemeClr val="accent1"/>
                </a:solidFill>
              </a:rPr>
              <a:t>AWS ML stack</a:t>
            </a:r>
            <a:br>
              <a:rPr lang="en-US" dirty="0"/>
            </a:br>
            <a:r>
              <a:rPr lang="en-US" sz="1400" dirty="0"/>
              <a:t>Broadest and most complete set of machine learning capabilities</a:t>
            </a:r>
            <a:endParaRPr lang="en-US" sz="1800" dirty="0"/>
          </a:p>
        </p:txBody>
      </p:sp>
      <p:grpSp>
        <p:nvGrpSpPr>
          <p:cNvPr id="178" name="Group 177">
            <a:extLst>
              <a:ext uri="{FF2B5EF4-FFF2-40B4-BE49-F238E27FC236}">
                <a16:creationId xmlns:a16="http://schemas.microsoft.com/office/drawing/2014/main" id="{53A0C6A4-CBD8-492A-B4E4-80F36C1C7BAA}"/>
              </a:ext>
            </a:extLst>
          </p:cNvPr>
          <p:cNvGrpSpPr/>
          <p:nvPr/>
        </p:nvGrpSpPr>
        <p:grpSpPr>
          <a:xfrm>
            <a:off x="457201" y="3464827"/>
            <a:ext cx="8229600" cy="599050"/>
            <a:chOff x="457201" y="3464827"/>
            <a:chExt cx="8229600" cy="599050"/>
          </a:xfrm>
        </p:grpSpPr>
        <p:sp>
          <p:nvSpPr>
            <p:cNvPr id="179" name="Rectangle: Rounded Corners 1">
              <a:extLst>
                <a:ext uri="{FF2B5EF4-FFF2-40B4-BE49-F238E27FC236}">
                  <a16:creationId xmlns:a16="http://schemas.microsoft.com/office/drawing/2014/main" id="{1EEE83DE-671E-4C68-8EE3-9690D83A195F}"/>
                </a:ext>
              </a:extLst>
            </p:cNvPr>
            <p:cNvSpPr/>
            <p:nvPr/>
          </p:nvSpPr>
          <p:spPr>
            <a:xfrm>
              <a:off x="457201" y="3464827"/>
              <a:ext cx="8229600" cy="599050"/>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963" eaLnBrk="0" fontAlgn="base" hangingPunct="0">
                <a:spcBef>
                  <a:spcPct val="0"/>
                </a:spcBef>
                <a:spcAft>
                  <a:spcPct val="0"/>
                </a:spcAft>
              </a:pPr>
              <a:endParaRPr lang="ru-RU" sz="1050" dirty="0">
                <a:solidFill>
                  <a:srgbClr val="FFFFFF"/>
                </a:solidFill>
                <a:latin typeface="Amazon Ember"/>
              </a:endParaRPr>
            </a:p>
          </p:txBody>
        </p:sp>
        <p:sp>
          <p:nvSpPr>
            <p:cNvPr id="180" name="Visualize in…">
              <a:extLst>
                <a:ext uri="{FF2B5EF4-FFF2-40B4-BE49-F238E27FC236}">
                  <a16:creationId xmlns:a16="http://schemas.microsoft.com/office/drawing/2014/main" id="{D68E62AF-0440-4285-B5BF-3FE3E56501D5}"/>
                </a:ext>
              </a:extLst>
            </p:cNvPr>
            <p:cNvSpPr txBox="1"/>
            <p:nvPr/>
          </p:nvSpPr>
          <p:spPr>
            <a:xfrm>
              <a:off x="619744" y="3605427"/>
              <a:ext cx="1208016"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1000" b="0" i="0" u="none" strike="noStrike" cap="none" spc="0" normalizeH="0" baseline="0">
                  <a:ln>
                    <a:noFill/>
                  </a:ln>
                  <a:solidFill>
                    <a:schemeClr val="accent3"/>
                  </a:solidFill>
                  <a:effectLst/>
                  <a:uLnTx/>
                  <a:uFillTx/>
                  <a:latin typeface="Amazon Ember Heavy"/>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ML FRAMEWORKS </a:t>
              </a:r>
              <a:b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&amp; INFRASTRUCTURE</a:t>
              </a:r>
            </a:p>
          </p:txBody>
        </p:sp>
        <p:sp>
          <p:nvSpPr>
            <p:cNvPr id="181" name="Visualize in…">
              <a:extLst>
                <a:ext uri="{FF2B5EF4-FFF2-40B4-BE49-F238E27FC236}">
                  <a16:creationId xmlns:a16="http://schemas.microsoft.com/office/drawing/2014/main" id="{2CBC88B6-DA3E-48B4-BBF5-09C9842D1B9E}"/>
                </a:ext>
              </a:extLst>
            </p:cNvPr>
            <p:cNvSpPr txBox="1"/>
            <p:nvPr/>
          </p:nvSpPr>
          <p:spPr>
            <a:xfrm>
              <a:off x="2025571" y="3642347"/>
              <a:ext cx="1085687"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TensorFlow, </a:t>
              </a: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PyTorch</a:t>
              </a: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 Apache </a:t>
              </a: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MXNet</a:t>
              </a:r>
              <a:endPar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182" name="Visualize in…">
              <a:extLst>
                <a:ext uri="{FF2B5EF4-FFF2-40B4-BE49-F238E27FC236}">
                  <a16:creationId xmlns:a16="http://schemas.microsoft.com/office/drawing/2014/main" id="{537B84F2-5053-4576-93B5-FAE4C0D00BB4}"/>
                </a:ext>
              </a:extLst>
            </p:cNvPr>
            <p:cNvSpPr txBox="1"/>
            <p:nvPr/>
          </p:nvSpPr>
          <p:spPr>
            <a:xfrm>
              <a:off x="3415890" y="3642347"/>
              <a:ext cx="1015896"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Deep learning AMIs &amp; containers</a:t>
              </a:r>
            </a:p>
          </p:txBody>
        </p:sp>
        <p:sp>
          <p:nvSpPr>
            <p:cNvPr id="183" name="Visualize in…">
              <a:extLst>
                <a:ext uri="{FF2B5EF4-FFF2-40B4-BE49-F238E27FC236}">
                  <a16:creationId xmlns:a16="http://schemas.microsoft.com/office/drawing/2014/main" id="{03B7000F-316E-478E-A700-A7D1B1FE618A}"/>
                </a:ext>
              </a:extLst>
            </p:cNvPr>
            <p:cNvSpPr txBox="1"/>
            <p:nvPr/>
          </p:nvSpPr>
          <p:spPr>
            <a:xfrm>
              <a:off x="4536333"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GPUs </a:t>
              </a:r>
            </a:p>
          </p:txBody>
        </p:sp>
        <p:sp>
          <p:nvSpPr>
            <p:cNvPr id="184" name="Visualize in…">
              <a:extLst>
                <a:ext uri="{FF2B5EF4-FFF2-40B4-BE49-F238E27FC236}">
                  <a16:creationId xmlns:a16="http://schemas.microsoft.com/office/drawing/2014/main" id="{77B773FC-F5CC-4F59-9985-720AB1B8E39A}"/>
                </a:ext>
              </a:extLst>
            </p:cNvPr>
            <p:cNvSpPr txBox="1"/>
            <p:nvPr/>
          </p:nvSpPr>
          <p:spPr>
            <a:xfrm>
              <a:off x="5589097"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Inferentia</a:t>
              </a:r>
            </a:p>
          </p:txBody>
        </p:sp>
        <p:sp>
          <p:nvSpPr>
            <p:cNvPr id="185" name="Visualize in…">
              <a:extLst>
                <a:ext uri="{FF2B5EF4-FFF2-40B4-BE49-F238E27FC236}">
                  <a16:creationId xmlns:a16="http://schemas.microsoft.com/office/drawing/2014/main" id="{D25BDF7D-56B2-4ACB-865B-F8995B506746}"/>
                </a:ext>
              </a:extLst>
            </p:cNvPr>
            <p:cNvSpPr txBox="1"/>
            <p:nvPr/>
          </p:nvSpPr>
          <p:spPr>
            <a:xfrm>
              <a:off x="6762930"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Elastic inference</a:t>
              </a:r>
            </a:p>
          </p:txBody>
        </p:sp>
        <p:sp>
          <p:nvSpPr>
            <p:cNvPr id="186" name="Visualize in…">
              <a:extLst>
                <a:ext uri="{FF2B5EF4-FFF2-40B4-BE49-F238E27FC236}">
                  <a16:creationId xmlns:a16="http://schemas.microsoft.com/office/drawing/2014/main" id="{FFBB0098-2A20-4052-B090-22669F40139D}"/>
                </a:ext>
              </a:extLst>
            </p:cNvPr>
            <p:cNvSpPr txBox="1"/>
            <p:nvPr/>
          </p:nvSpPr>
          <p:spPr>
            <a:xfrm>
              <a:off x="8174449" y="3698878"/>
              <a:ext cx="455023"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FPGA</a:t>
              </a:r>
            </a:p>
          </p:txBody>
        </p:sp>
        <p:cxnSp>
          <p:nvCxnSpPr>
            <p:cNvPr id="187" name="Straight Connector 186">
              <a:extLst>
                <a:ext uri="{FF2B5EF4-FFF2-40B4-BE49-F238E27FC236}">
                  <a16:creationId xmlns:a16="http://schemas.microsoft.com/office/drawing/2014/main" id="{959385E0-7D10-4D80-83D7-BAE48637C589}"/>
                </a:ext>
              </a:extLst>
            </p:cNvPr>
            <p:cNvCxnSpPr>
              <a:cxnSpLocks/>
            </p:cNvCxnSpPr>
            <p:nvPr/>
          </p:nvCxnSpPr>
          <p:spPr>
            <a:xfrm>
              <a:off x="466737" y="3478268"/>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5D6BA399-8ED0-41D9-89A5-8AEBA9D50104}"/>
              </a:ext>
            </a:extLst>
          </p:cNvPr>
          <p:cNvGrpSpPr/>
          <p:nvPr/>
        </p:nvGrpSpPr>
        <p:grpSpPr>
          <a:xfrm>
            <a:off x="457201" y="1009650"/>
            <a:ext cx="8229600" cy="1288376"/>
            <a:chOff x="457201" y="1009650"/>
            <a:chExt cx="8229600" cy="1288376"/>
          </a:xfrm>
        </p:grpSpPr>
        <p:sp>
          <p:nvSpPr>
            <p:cNvPr id="189" name="Rectangle: Rounded Corners 1">
              <a:extLst>
                <a:ext uri="{FF2B5EF4-FFF2-40B4-BE49-F238E27FC236}">
                  <a16:creationId xmlns:a16="http://schemas.microsoft.com/office/drawing/2014/main" id="{F83CDEFA-E441-414D-9DCE-9FB398203625}"/>
                </a:ext>
              </a:extLst>
            </p:cNvPr>
            <p:cNvSpPr/>
            <p:nvPr/>
          </p:nvSpPr>
          <p:spPr>
            <a:xfrm>
              <a:off x="457201" y="1009650"/>
              <a:ext cx="8229600" cy="1288376"/>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963" eaLnBrk="0" fontAlgn="base" hangingPunct="0">
                <a:spcBef>
                  <a:spcPct val="0"/>
                </a:spcBef>
                <a:spcAft>
                  <a:spcPct val="0"/>
                </a:spcAft>
              </a:pPr>
              <a:endParaRPr lang="ru-RU" sz="1050" dirty="0">
                <a:solidFill>
                  <a:srgbClr val="FFFFFF"/>
                </a:solidFill>
                <a:latin typeface="Amazon Ember"/>
              </a:endParaRPr>
            </a:p>
          </p:txBody>
        </p:sp>
        <p:sp>
          <p:nvSpPr>
            <p:cNvPr id="190" name="Visualize in…">
              <a:extLst>
                <a:ext uri="{FF2B5EF4-FFF2-40B4-BE49-F238E27FC236}">
                  <a16:creationId xmlns:a16="http://schemas.microsoft.com/office/drawing/2014/main" id="{B43117E0-7A0A-4317-B223-E1FA7A9CF58A}"/>
                </a:ext>
              </a:extLst>
            </p:cNvPr>
            <p:cNvSpPr txBox="1"/>
            <p:nvPr/>
          </p:nvSpPr>
          <p:spPr>
            <a:xfrm>
              <a:off x="619744" y="1527999"/>
              <a:ext cx="1015894" cy="166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650096" rtl="0" eaLnBrk="0" fontAlgn="base"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AI SERVICES</a:t>
              </a:r>
            </a:p>
          </p:txBody>
        </p:sp>
        <p:sp>
          <p:nvSpPr>
            <p:cNvPr id="191" name="Visualize in…">
              <a:extLst>
                <a:ext uri="{FF2B5EF4-FFF2-40B4-BE49-F238E27FC236}">
                  <a16:creationId xmlns:a16="http://schemas.microsoft.com/office/drawing/2014/main" id="{826B26B6-26EC-49B1-BE1E-D24D7F588445}"/>
                </a:ext>
              </a:extLst>
            </p:cNvPr>
            <p:cNvSpPr txBox="1"/>
            <p:nvPr/>
          </p:nvSpPr>
          <p:spPr>
            <a:xfrm>
              <a:off x="2025571" y="1107004"/>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Vision</a:t>
              </a:r>
            </a:p>
          </p:txBody>
        </p:sp>
        <p:sp>
          <p:nvSpPr>
            <p:cNvPr id="192" name="Visualize in…">
              <a:extLst>
                <a:ext uri="{FF2B5EF4-FFF2-40B4-BE49-F238E27FC236}">
                  <a16:creationId xmlns:a16="http://schemas.microsoft.com/office/drawing/2014/main" id="{CB0FD6ED-46D8-4F2A-9DF1-F19BB5C56C92}"/>
                </a:ext>
              </a:extLst>
            </p:cNvPr>
            <p:cNvSpPr txBox="1"/>
            <p:nvPr/>
          </p:nvSpPr>
          <p:spPr>
            <a:xfrm>
              <a:off x="2025571" y="1264022"/>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Rekognition</a:t>
              </a:r>
            </a:p>
          </p:txBody>
        </p:sp>
        <p:sp>
          <p:nvSpPr>
            <p:cNvPr id="193" name="Visualize in…">
              <a:extLst>
                <a:ext uri="{FF2B5EF4-FFF2-40B4-BE49-F238E27FC236}">
                  <a16:creationId xmlns:a16="http://schemas.microsoft.com/office/drawing/2014/main" id="{C15C2BB0-26EE-490D-9A4F-EC40C0431688}"/>
                </a:ext>
              </a:extLst>
            </p:cNvPr>
            <p:cNvSpPr txBox="1"/>
            <p:nvPr/>
          </p:nvSpPr>
          <p:spPr>
            <a:xfrm>
              <a:off x="2025571" y="1677802"/>
              <a:ext cx="535981"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Speech</a:t>
              </a:r>
            </a:p>
          </p:txBody>
        </p:sp>
        <p:sp>
          <p:nvSpPr>
            <p:cNvPr id="194" name="Visualize in…">
              <a:extLst>
                <a:ext uri="{FF2B5EF4-FFF2-40B4-BE49-F238E27FC236}">
                  <a16:creationId xmlns:a16="http://schemas.microsoft.com/office/drawing/2014/main" id="{27580FCB-A837-4680-8F01-677BB6EB289F}"/>
                </a:ext>
              </a:extLst>
            </p:cNvPr>
            <p:cNvSpPr txBox="1"/>
            <p:nvPr/>
          </p:nvSpPr>
          <p:spPr>
            <a:xfrm>
              <a:off x="2025571" y="1834820"/>
              <a:ext cx="523150"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Polly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a:t>
              </a:r>
            </a:p>
          </p:txBody>
        </p:sp>
        <p:sp>
          <p:nvSpPr>
            <p:cNvPr id="195" name="Visualize in…">
              <a:extLst>
                <a:ext uri="{FF2B5EF4-FFF2-40B4-BE49-F238E27FC236}">
                  <a16:creationId xmlns:a16="http://schemas.microsoft.com/office/drawing/2014/main" id="{453C97C0-DA5E-4C2C-9A6B-2FDDDB121656}"/>
                </a:ext>
              </a:extLst>
            </p:cNvPr>
            <p:cNvSpPr txBox="1"/>
            <p:nvPr/>
          </p:nvSpPr>
          <p:spPr>
            <a:xfrm>
              <a:off x="3311343" y="1107004"/>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Chatbots</a:t>
              </a:r>
            </a:p>
          </p:txBody>
        </p:sp>
        <p:sp>
          <p:nvSpPr>
            <p:cNvPr id="196" name="Visualize in…">
              <a:extLst>
                <a:ext uri="{FF2B5EF4-FFF2-40B4-BE49-F238E27FC236}">
                  <a16:creationId xmlns:a16="http://schemas.microsoft.com/office/drawing/2014/main" id="{5EA73EF2-B29F-4628-A4DF-E7C117EBAEB3}"/>
                </a:ext>
              </a:extLst>
            </p:cNvPr>
            <p:cNvSpPr txBox="1"/>
            <p:nvPr/>
          </p:nvSpPr>
          <p:spPr>
            <a:xfrm>
              <a:off x="3311343" y="1264022"/>
              <a:ext cx="635769"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Lex</a:t>
              </a:r>
            </a:p>
          </p:txBody>
        </p:sp>
        <p:sp>
          <p:nvSpPr>
            <p:cNvPr id="197" name="Visualize in…">
              <a:extLst>
                <a:ext uri="{FF2B5EF4-FFF2-40B4-BE49-F238E27FC236}">
                  <a16:creationId xmlns:a16="http://schemas.microsoft.com/office/drawing/2014/main" id="{294A3D42-C005-41AE-8643-15EAC1928AB1}"/>
                </a:ext>
              </a:extLst>
            </p:cNvPr>
            <p:cNvSpPr txBox="1"/>
            <p:nvPr/>
          </p:nvSpPr>
          <p:spPr>
            <a:xfrm>
              <a:off x="4553636" y="1677803"/>
              <a:ext cx="830143"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Contact centers</a:t>
              </a:r>
            </a:p>
          </p:txBody>
        </p:sp>
        <p:sp>
          <p:nvSpPr>
            <p:cNvPr id="198" name="Visualize in…">
              <a:extLst>
                <a:ext uri="{FF2B5EF4-FFF2-40B4-BE49-F238E27FC236}">
                  <a16:creationId xmlns:a16="http://schemas.microsoft.com/office/drawing/2014/main" id="{D334F7F2-D8AB-4C1D-96DE-8584346E11DE}"/>
                </a:ext>
              </a:extLst>
            </p:cNvPr>
            <p:cNvSpPr txBox="1"/>
            <p:nvPr/>
          </p:nvSpPr>
          <p:spPr>
            <a:xfrm>
              <a:off x="4553636" y="1834821"/>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667"/>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Contact Lens</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Connect Voice ID</a:t>
              </a:r>
            </a:p>
          </p:txBody>
        </p:sp>
        <p:sp>
          <p:nvSpPr>
            <p:cNvPr id="199" name="Visualize in…">
              <a:extLst>
                <a:ext uri="{FF2B5EF4-FFF2-40B4-BE49-F238E27FC236}">
                  <a16:creationId xmlns:a16="http://schemas.microsoft.com/office/drawing/2014/main" id="{657BB6C7-29FB-4C05-97FB-2177E76A3CAF}"/>
                </a:ext>
              </a:extLst>
            </p:cNvPr>
            <p:cNvSpPr txBox="1"/>
            <p:nvPr/>
          </p:nvSpPr>
          <p:spPr>
            <a:xfrm>
              <a:off x="6035683" y="1677802"/>
              <a:ext cx="760254"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Code + DevOps</a:t>
              </a:r>
            </a:p>
          </p:txBody>
        </p:sp>
        <p:sp>
          <p:nvSpPr>
            <p:cNvPr id="200" name="Visualize in…">
              <a:extLst>
                <a:ext uri="{FF2B5EF4-FFF2-40B4-BE49-F238E27FC236}">
                  <a16:creationId xmlns:a16="http://schemas.microsoft.com/office/drawing/2014/main" id="{4E597EBE-211E-434A-9E6B-E0C243C2A802}"/>
                </a:ext>
              </a:extLst>
            </p:cNvPr>
            <p:cNvSpPr txBox="1"/>
            <p:nvPr/>
          </p:nvSpPr>
          <p:spPr>
            <a:xfrm>
              <a:off x="6035683" y="1834819"/>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667"/>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CodeGuru</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DevOps Guru</a:t>
              </a:r>
            </a:p>
          </p:txBody>
        </p:sp>
        <p:sp>
          <p:nvSpPr>
            <p:cNvPr id="201" name="Visualize in…">
              <a:extLst>
                <a:ext uri="{FF2B5EF4-FFF2-40B4-BE49-F238E27FC236}">
                  <a16:creationId xmlns:a16="http://schemas.microsoft.com/office/drawing/2014/main" id="{612CC0FD-1494-45D4-8648-FDF0471EE742}"/>
                </a:ext>
              </a:extLst>
            </p:cNvPr>
            <p:cNvSpPr txBox="1"/>
            <p:nvPr/>
          </p:nvSpPr>
          <p:spPr>
            <a:xfrm>
              <a:off x="3311343" y="1677800"/>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Text</a:t>
              </a:r>
            </a:p>
          </p:txBody>
        </p:sp>
        <p:sp>
          <p:nvSpPr>
            <p:cNvPr id="202" name="Visualize in…">
              <a:extLst>
                <a:ext uri="{FF2B5EF4-FFF2-40B4-BE49-F238E27FC236}">
                  <a16:creationId xmlns:a16="http://schemas.microsoft.com/office/drawing/2014/main" id="{C0CF7990-3281-45D1-AE0D-145B81EF52D2}"/>
                </a:ext>
              </a:extLst>
            </p:cNvPr>
            <p:cNvSpPr txBox="1"/>
            <p:nvPr/>
          </p:nvSpPr>
          <p:spPr>
            <a:xfrm>
              <a:off x="3311343" y="1834818"/>
              <a:ext cx="641322"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Translate</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Textract</a:t>
              </a:r>
            </a:p>
          </p:txBody>
        </p:sp>
        <p:sp>
          <p:nvSpPr>
            <p:cNvPr id="203" name="Visualize in…">
              <a:extLst>
                <a:ext uri="{FF2B5EF4-FFF2-40B4-BE49-F238E27FC236}">
                  <a16:creationId xmlns:a16="http://schemas.microsoft.com/office/drawing/2014/main" id="{3FD067F7-B389-4499-B9DD-89C08B4B58A6}"/>
                </a:ext>
              </a:extLst>
            </p:cNvPr>
            <p:cNvSpPr txBox="1"/>
            <p:nvPr/>
          </p:nvSpPr>
          <p:spPr>
            <a:xfrm>
              <a:off x="4553636" y="1107004"/>
              <a:ext cx="73816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tools</a:t>
              </a:r>
            </a:p>
          </p:txBody>
        </p:sp>
        <p:sp>
          <p:nvSpPr>
            <p:cNvPr id="204" name="Visualize in…">
              <a:extLst>
                <a:ext uri="{FF2B5EF4-FFF2-40B4-BE49-F238E27FC236}">
                  <a16:creationId xmlns:a16="http://schemas.microsoft.com/office/drawing/2014/main" id="{978594EF-D700-4035-ACE8-E11A522549E0}"/>
                </a:ext>
              </a:extLst>
            </p:cNvPr>
            <p:cNvSpPr txBox="1"/>
            <p:nvPr/>
          </p:nvSpPr>
          <p:spPr>
            <a:xfrm>
              <a:off x="4553636" y="1264022"/>
              <a:ext cx="85018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Personalize Forecast</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Fraud Detector</a:t>
              </a: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Lookout for Metrics</a:t>
              </a:r>
            </a:p>
          </p:txBody>
        </p:sp>
        <p:sp>
          <p:nvSpPr>
            <p:cNvPr id="205" name="Visualize in…">
              <a:extLst>
                <a:ext uri="{FF2B5EF4-FFF2-40B4-BE49-F238E27FC236}">
                  <a16:creationId xmlns:a16="http://schemas.microsoft.com/office/drawing/2014/main" id="{9965DBBA-2637-4355-820F-AF7E048399C1}"/>
                </a:ext>
              </a:extLst>
            </p:cNvPr>
            <p:cNvSpPr txBox="1"/>
            <p:nvPr/>
          </p:nvSpPr>
          <p:spPr>
            <a:xfrm>
              <a:off x="6035683" y="1107004"/>
              <a:ext cx="51075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a:t>
              </a:r>
            </a:p>
          </p:txBody>
        </p:sp>
        <p:sp>
          <p:nvSpPr>
            <p:cNvPr id="206" name="Visualize in…">
              <a:extLst>
                <a:ext uri="{FF2B5EF4-FFF2-40B4-BE49-F238E27FC236}">
                  <a16:creationId xmlns:a16="http://schemas.microsoft.com/office/drawing/2014/main" id="{6FB8802F-F6A0-4187-866C-81CC3A824253}"/>
                </a:ext>
              </a:extLst>
            </p:cNvPr>
            <p:cNvSpPr txBox="1"/>
            <p:nvPr/>
          </p:nvSpPr>
          <p:spPr>
            <a:xfrm>
              <a:off x="6035683" y="1264022"/>
              <a:ext cx="51075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Kendra</a:t>
              </a:r>
            </a:p>
          </p:txBody>
        </p:sp>
        <p:sp>
          <p:nvSpPr>
            <p:cNvPr id="207" name="Visualize in…">
              <a:extLst>
                <a:ext uri="{FF2B5EF4-FFF2-40B4-BE49-F238E27FC236}">
                  <a16:creationId xmlns:a16="http://schemas.microsoft.com/office/drawing/2014/main" id="{FE28EDEE-F809-4DDC-A105-A582C66BEA7B}"/>
                </a:ext>
              </a:extLst>
            </p:cNvPr>
            <p:cNvSpPr txBox="1"/>
            <p:nvPr/>
          </p:nvSpPr>
          <p:spPr>
            <a:xfrm>
              <a:off x="7315104" y="1677803"/>
              <a:ext cx="841930"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Industrial</a:t>
              </a:r>
            </a:p>
          </p:txBody>
        </p:sp>
        <p:sp>
          <p:nvSpPr>
            <p:cNvPr id="208" name="Visualize in…">
              <a:extLst>
                <a:ext uri="{FF2B5EF4-FFF2-40B4-BE49-F238E27FC236}">
                  <a16:creationId xmlns:a16="http://schemas.microsoft.com/office/drawing/2014/main" id="{F1307B98-41CD-43AF-A3BA-5E847849DC9D}"/>
                </a:ext>
              </a:extLst>
            </p:cNvPr>
            <p:cNvSpPr txBox="1"/>
            <p:nvPr/>
          </p:nvSpPr>
          <p:spPr>
            <a:xfrm>
              <a:off x="7315104" y="1834820"/>
              <a:ext cx="1277907"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Panorama Appliance and SDK, Monitron, Lookout for Equipment, Lookout for Vision</a:t>
              </a:r>
            </a:p>
          </p:txBody>
        </p:sp>
        <p:sp>
          <p:nvSpPr>
            <p:cNvPr id="209" name="Visualize in…">
              <a:extLst>
                <a:ext uri="{FF2B5EF4-FFF2-40B4-BE49-F238E27FC236}">
                  <a16:creationId xmlns:a16="http://schemas.microsoft.com/office/drawing/2014/main" id="{4C02E0C1-AE22-44FE-96EE-774B1B60B458}"/>
                </a:ext>
              </a:extLst>
            </p:cNvPr>
            <p:cNvSpPr txBox="1"/>
            <p:nvPr/>
          </p:nvSpPr>
          <p:spPr>
            <a:xfrm>
              <a:off x="7315104" y="1107004"/>
              <a:ext cx="841930"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Healthcare</a:t>
              </a:r>
            </a:p>
          </p:txBody>
        </p:sp>
        <p:sp>
          <p:nvSpPr>
            <p:cNvPr id="210" name="Visualize in…">
              <a:extLst>
                <a:ext uri="{FF2B5EF4-FFF2-40B4-BE49-F238E27FC236}">
                  <a16:creationId xmlns:a16="http://schemas.microsoft.com/office/drawing/2014/main" id="{24A4557C-A3CF-4F37-B4CB-4BBAD6F380FE}"/>
                </a:ext>
              </a:extLst>
            </p:cNvPr>
            <p:cNvSpPr txBox="1"/>
            <p:nvPr/>
          </p:nvSpPr>
          <p:spPr>
            <a:xfrm>
              <a:off x="7315104" y="1264022"/>
              <a:ext cx="108792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HealthLake</a:t>
              </a:r>
              <a:endPar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Medical</a:t>
              </a: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 Medical</a:t>
              </a:r>
            </a:p>
          </p:txBody>
        </p:sp>
        <p:cxnSp>
          <p:nvCxnSpPr>
            <p:cNvPr id="211" name="Straight Connector 210">
              <a:extLst>
                <a:ext uri="{FF2B5EF4-FFF2-40B4-BE49-F238E27FC236}">
                  <a16:creationId xmlns:a16="http://schemas.microsoft.com/office/drawing/2014/main" id="{8F457E7D-7E3D-42C5-A9AA-A58BC9898E71}"/>
                </a:ext>
              </a:extLst>
            </p:cNvPr>
            <p:cNvCxnSpPr>
              <a:cxnSpLocks/>
            </p:cNvCxnSpPr>
            <p:nvPr/>
          </p:nvCxnSpPr>
          <p:spPr>
            <a:xfrm>
              <a:off x="466737" y="1009650"/>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7F26E93F-3E07-4750-BDF4-8D470660B3C8}"/>
              </a:ext>
            </a:extLst>
          </p:cNvPr>
          <p:cNvGrpSpPr/>
          <p:nvPr/>
        </p:nvGrpSpPr>
        <p:grpSpPr>
          <a:xfrm>
            <a:off x="457201" y="2304106"/>
            <a:ext cx="8229600" cy="1020119"/>
            <a:chOff x="457201" y="2304106"/>
            <a:chExt cx="8229600" cy="1020119"/>
          </a:xfrm>
        </p:grpSpPr>
        <p:sp>
          <p:nvSpPr>
            <p:cNvPr id="213" name="Rectangle: Rounded Corners 1">
              <a:extLst>
                <a:ext uri="{FF2B5EF4-FFF2-40B4-BE49-F238E27FC236}">
                  <a16:creationId xmlns:a16="http://schemas.microsoft.com/office/drawing/2014/main" id="{3729DD14-A84A-4647-8D80-E0275F7A63EB}"/>
                </a:ext>
              </a:extLst>
            </p:cNvPr>
            <p:cNvSpPr/>
            <p:nvPr/>
          </p:nvSpPr>
          <p:spPr>
            <a:xfrm>
              <a:off x="457201" y="2304106"/>
              <a:ext cx="8229600" cy="1020119"/>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6963" rtl="0" eaLnBrk="0" fontAlgn="base" latinLnBrk="0" hangingPunct="0">
                <a:lnSpc>
                  <a:spcPct val="100000"/>
                </a:lnSpc>
                <a:spcBef>
                  <a:spcPct val="0"/>
                </a:spcBef>
                <a:spcAft>
                  <a:spcPct val="0"/>
                </a:spcAft>
                <a:buClrTx/>
                <a:buSzTx/>
                <a:buFontTx/>
                <a:buNone/>
                <a:tabLst/>
                <a:defRPr/>
              </a:pPr>
              <a:endParaRPr kumimoji="0" lang="ru-RU" sz="10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4" name="Visualize in…">
              <a:extLst>
                <a:ext uri="{FF2B5EF4-FFF2-40B4-BE49-F238E27FC236}">
                  <a16:creationId xmlns:a16="http://schemas.microsoft.com/office/drawing/2014/main" id="{71487C37-B2BA-449F-A4C0-38058F3F848D}"/>
                </a:ext>
              </a:extLst>
            </p:cNvPr>
            <p:cNvSpPr txBox="1"/>
            <p:nvPr/>
          </p:nvSpPr>
          <p:spPr>
            <a:xfrm>
              <a:off x="1052325" y="2668990"/>
              <a:ext cx="483842"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r"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Label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a:t>
              </a:r>
            </a:p>
          </p:txBody>
        </p:sp>
        <p:grpSp>
          <p:nvGrpSpPr>
            <p:cNvPr id="215" name="Group 214">
              <a:extLst>
                <a:ext uri="{FF2B5EF4-FFF2-40B4-BE49-F238E27FC236}">
                  <a16:creationId xmlns:a16="http://schemas.microsoft.com/office/drawing/2014/main" id="{1D9E465E-22E7-44D1-8C2B-AFD4117677AF}"/>
                </a:ext>
              </a:extLst>
            </p:cNvPr>
            <p:cNvGrpSpPr/>
            <p:nvPr/>
          </p:nvGrpSpPr>
          <p:grpSpPr>
            <a:xfrm>
              <a:off x="1617481" y="2486923"/>
              <a:ext cx="6080752" cy="730918"/>
              <a:chOff x="1965353" y="3168358"/>
              <a:chExt cx="10345688" cy="1243572"/>
            </a:xfrm>
          </p:grpSpPr>
          <p:sp>
            <p:nvSpPr>
              <p:cNvPr id="224" name="Rectangle 223">
                <a:extLst>
                  <a:ext uri="{FF2B5EF4-FFF2-40B4-BE49-F238E27FC236}">
                    <a16:creationId xmlns:a16="http://schemas.microsoft.com/office/drawing/2014/main" id="{3DEF9659-924D-4A90-A368-BE830F539165}"/>
                  </a:ext>
                </a:extLst>
              </p:cNvPr>
              <p:cNvSpPr/>
              <p:nvPr/>
            </p:nvSpPr>
            <p:spPr>
              <a:xfrm>
                <a:off x="1965353" y="3168358"/>
                <a:ext cx="10345688" cy="1243572"/>
              </a:xfrm>
              <a:prstGeom prst="rect">
                <a:avLst/>
              </a:prstGeom>
              <a:ln w="12700" cap="rnd">
                <a:solidFill>
                  <a:schemeClr val="tx1"/>
                </a:solidFill>
                <a:prstDash val="solid"/>
                <a:round/>
              </a:ln>
            </p:spPr>
            <p:txBody>
              <a:bodyPr rtlCol="0" anchor="ctr"/>
              <a:lstStyle/>
              <a:p>
                <a:pPr marL="0" marR="0" lvl="0" indent="0" algn="l" defTabSz="761951"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225" name="Visualize in…">
                <a:extLst>
                  <a:ext uri="{FF2B5EF4-FFF2-40B4-BE49-F238E27FC236}">
                    <a16:creationId xmlns:a16="http://schemas.microsoft.com/office/drawing/2014/main" id="{5A574AD1-1FD7-4E15-A99D-5493AE2B33E9}"/>
                  </a:ext>
                </a:extLst>
              </p:cNvPr>
              <p:cNvSpPr txBox="1"/>
              <p:nvPr/>
            </p:nvSpPr>
            <p:spPr>
              <a:xfrm>
                <a:off x="21727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collection prep</a:t>
                </a:r>
              </a:p>
            </p:txBody>
          </p:sp>
          <p:sp>
            <p:nvSpPr>
              <p:cNvPr id="226" name="Visualize in…">
                <a:extLst>
                  <a:ext uri="{FF2B5EF4-FFF2-40B4-BE49-F238E27FC236}">
                    <a16:creationId xmlns:a16="http://schemas.microsoft.com/office/drawing/2014/main" id="{2A00A925-E7DC-48B3-BBA0-BCA156E6101B}"/>
                  </a:ext>
                </a:extLst>
              </p:cNvPr>
              <p:cNvSpPr txBox="1"/>
              <p:nvPr/>
            </p:nvSpPr>
            <p:spPr>
              <a:xfrm>
                <a:off x="34934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Store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features</a:t>
                </a:r>
              </a:p>
            </p:txBody>
          </p:sp>
          <p:sp>
            <p:nvSpPr>
              <p:cNvPr id="227" name="Visualize in…">
                <a:extLst>
                  <a:ext uri="{FF2B5EF4-FFF2-40B4-BE49-F238E27FC236}">
                    <a16:creationId xmlns:a16="http://schemas.microsoft.com/office/drawing/2014/main" id="{985867C9-9128-4967-9D73-2402B96F7845}"/>
                  </a:ext>
                </a:extLst>
              </p:cNvPr>
              <p:cNvSpPr txBox="1"/>
              <p:nvPr/>
            </p:nvSpPr>
            <p:spPr>
              <a:xfrm>
                <a:off x="4337707" y="3381945"/>
                <a:ext cx="1487065" cy="596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Detect bias</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and explain predictions</a:t>
                </a:r>
              </a:p>
            </p:txBody>
          </p:sp>
          <p:sp>
            <p:nvSpPr>
              <p:cNvPr id="228" name="Visualize in…">
                <a:extLst>
                  <a:ext uri="{FF2B5EF4-FFF2-40B4-BE49-F238E27FC236}">
                    <a16:creationId xmlns:a16="http://schemas.microsoft.com/office/drawing/2014/main" id="{051712B7-AB4C-4494-BC2E-207CAF5E4AEF}"/>
                  </a:ext>
                </a:extLst>
              </p:cNvPr>
              <p:cNvSpPr txBox="1"/>
              <p:nvPr/>
            </p:nvSpPr>
            <p:spPr>
              <a:xfrm>
                <a:off x="5530342" y="3455041"/>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Visualize in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notebooks</a:t>
                </a:r>
              </a:p>
            </p:txBody>
          </p:sp>
          <p:sp>
            <p:nvSpPr>
              <p:cNvPr id="229" name="Visualize in…">
                <a:extLst>
                  <a:ext uri="{FF2B5EF4-FFF2-40B4-BE49-F238E27FC236}">
                    <a16:creationId xmlns:a16="http://schemas.microsoft.com/office/drawing/2014/main" id="{623F784D-B9A1-4278-B751-98C21337700F}"/>
                  </a:ext>
                </a:extLst>
              </p:cNvPr>
              <p:cNvSpPr txBox="1"/>
              <p:nvPr/>
            </p:nvSpPr>
            <p:spPr>
              <a:xfrm>
                <a:off x="6757974"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Pick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algorithm</a:t>
                </a:r>
              </a:p>
            </p:txBody>
          </p:sp>
          <p:sp>
            <p:nvSpPr>
              <p:cNvPr id="230" name="Visualize in…">
                <a:extLst>
                  <a:ext uri="{FF2B5EF4-FFF2-40B4-BE49-F238E27FC236}">
                    <a16:creationId xmlns:a16="http://schemas.microsoft.com/office/drawing/2014/main" id="{CEF8AF64-8F39-4DD4-AE1D-72828C622BF1}"/>
                  </a:ext>
                </a:extLst>
              </p:cNvPr>
              <p:cNvSpPr txBox="1"/>
              <p:nvPr/>
            </p:nvSpPr>
            <p:spPr>
              <a:xfrm>
                <a:off x="11336052" y="3478124"/>
                <a:ext cx="850952"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&amp; monitor</a:t>
                </a:r>
              </a:p>
            </p:txBody>
          </p:sp>
          <p:sp>
            <p:nvSpPr>
              <p:cNvPr id="231" name="Visualize in…">
                <a:extLst>
                  <a:ext uri="{FF2B5EF4-FFF2-40B4-BE49-F238E27FC236}">
                    <a16:creationId xmlns:a16="http://schemas.microsoft.com/office/drawing/2014/main" id="{AF45AFA8-ABB1-437D-B2B9-B9459D44884A}"/>
                  </a:ext>
                </a:extLst>
              </p:cNvPr>
              <p:cNvSpPr txBox="1"/>
              <p:nvPr/>
            </p:nvSpPr>
            <p:spPr>
              <a:xfrm>
                <a:off x="7796654"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Train</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models faster</a:t>
                </a:r>
              </a:p>
            </p:txBody>
          </p:sp>
          <p:sp>
            <p:nvSpPr>
              <p:cNvPr id="232" name="Visualize in…">
                <a:extLst>
                  <a:ext uri="{FF2B5EF4-FFF2-40B4-BE49-F238E27FC236}">
                    <a16:creationId xmlns:a16="http://schemas.microsoft.com/office/drawing/2014/main" id="{FED8DF11-7EEC-46C4-86C9-34B20BD676DE}"/>
                  </a:ext>
                </a:extLst>
              </p:cNvPr>
              <p:cNvSpPr txBox="1"/>
              <p:nvPr/>
            </p:nvSpPr>
            <p:spPr>
              <a:xfrm>
                <a:off x="10115599"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Deploy in production</a:t>
                </a:r>
              </a:p>
            </p:txBody>
          </p:sp>
          <p:sp>
            <p:nvSpPr>
              <p:cNvPr id="233" name="Visualize in…">
                <a:extLst>
                  <a:ext uri="{FF2B5EF4-FFF2-40B4-BE49-F238E27FC236}">
                    <a16:creationId xmlns:a16="http://schemas.microsoft.com/office/drawing/2014/main" id="{BB321D43-6D6D-434C-A02A-BB4AB05920BB}"/>
                  </a:ext>
                </a:extLst>
              </p:cNvPr>
              <p:cNvSpPr txBox="1"/>
              <p:nvPr/>
            </p:nvSpPr>
            <p:spPr>
              <a:xfrm>
                <a:off x="9043423"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Tune</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parameters</a:t>
                </a:r>
              </a:p>
            </p:txBody>
          </p:sp>
        </p:grpSp>
        <p:sp>
          <p:nvSpPr>
            <p:cNvPr id="216" name="Visualize in…">
              <a:extLst>
                <a:ext uri="{FF2B5EF4-FFF2-40B4-BE49-F238E27FC236}">
                  <a16:creationId xmlns:a16="http://schemas.microsoft.com/office/drawing/2014/main" id="{59662DCB-5912-4C9F-876A-4447D506922D}"/>
                </a:ext>
              </a:extLst>
            </p:cNvPr>
            <p:cNvSpPr txBox="1"/>
            <p:nvPr/>
          </p:nvSpPr>
          <p:spPr>
            <a:xfrm>
              <a:off x="7807699" y="2668990"/>
              <a:ext cx="738634"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edge devices</a:t>
              </a:r>
            </a:p>
          </p:txBody>
        </p:sp>
        <p:grpSp>
          <p:nvGrpSpPr>
            <p:cNvPr id="217" name="Group 216">
              <a:extLst>
                <a:ext uri="{FF2B5EF4-FFF2-40B4-BE49-F238E27FC236}">
                  <a16:creationId xmlns:a16="http://schemas.microsoft.com/office/drawing/2014/main" id="{EA4B34B0-41A9-439E-B089-089FB784E074}"/>
                </a:ext>
              </a:extLst>
            </p:cNvPr>
            <p:cNvGrpSpPr/>
            <p:nvPr/>
          </p:nvGrpSpPr>
          <p:grpSpPr>
            <a:xfrm>
              <a:off x="1720467" y="3093991"/>
              <a:ext cx="5874779" cy="6901"/>
              <a:chOff x="903711" y="2002797"/>
              <a:chExt cx="5997584" cy="7045"/>
            </a:xfrm>
          </p:grpSpPr>
          <p:cxnSp>
            <p:nvCxnSpPr>
              <p:cNvPr id="222" name="Straight Arrow Connector 221">
                <a:extLst>
                  <a:ext uri="{FF2B5EF4-FFF2-40B4-BE49-F238E27FC236}">
                    <a16:creationId xmlns:a16="http://schemas.microsoft.com/office/drawing/2014/main" id="{B3221B67-394F-45C6-AA4B-77487905A7B7}"/>
                  </a:ext>
                </a:extLst>
              </p:cNvPr>
              <p:cNvCxnSpPr>
                <a:cxnSpLocks/>
              </p:cNvCxnSpPr>
              <p:nvPr/>
            </p:nvCxnSpPr>
            <p:spPr>
              <a:xfrm flipV="1">
                <a:off x="3975532" y="2002797"/>
                <a:ext cx="2925763" cy="70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57B2397E-BE41-4F45-B7A2-2F41817BB83F}"/>
                  </a:ext>
                </a:extLst>
              </p:cNvPr>
              <p:cNvCxnSpPr>
                <a:cxnSpLocks/>
              </p:cNvCxnSpPr>
              <p:nvPr/>
            </p:nvCxnSpPr>
            <p:spPr>
              <a:xfrm flipH="1">
                <a:off x="903711" y="2002797"/>
                <a:ext cx="2902455" cy="70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218" name="Text Placeholder 6">
              <a:extLst>
                <a:ext uri="{FF2B5EF4-FFF2-40B4-BE49-F238E27FC236}">
                  <a16:creationId xmlns:a16="http://schemas.microsoft.com/office/drawing/2014/main" id="{A71EEE08-DED7-4B1B-9CF3-061ADE02918F}"/>
                </a:ext>
              </a:extLst>
            </p:cNvPr>
            <p:cNvSpPr txBox="1">
              <a:spLocks/>
            </p:cNvSpPr>
            <p:nvPr/>
          </p:nvSpPr>
          <p:spPr>
            <a:xfrm>
              <a:off x="3934779" y="2387836"/>
              <a:ext cx="1446156" cy="192184"/>
            </a:xfrm>
            <a:prstGeom prst="rect">
              <a:avLst/>
            </a:prstGeom>
            <a:solidFill>
              <a:srgbClr val="333E52"/>
            </a:solidFill>
            <a:ln>
              <a:solidFill>
                <a:schemeClr val="tx1"/>
              </a:solidFill>
            </a:ln>
          </p:spPr>
          <p:txBody>
            <a:bodyPr/>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marL="0" marR="0" lvl="0" indent="0" algn="ctr" defTabSz="650096" rtl="0" eaLnBrk="0" fontAlgn="base" latinLnBrk="0" hangingPunct="0">
                <a:lnSpc>
                  <a:spcPct val="100000"/>
                </a:lnSpc>
                <a:spcBef>
                  <a:spcPts val="712"/>
                </a:spcBef>
                <a:spcAft>
                  <a:spcPct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white"/>
                  </a:solidFill>
                  <a:effectLst/>
                  <a:uLnTx/>
                  <a:uFillTx/>
                  <a:latin typeface="Amazon Ember Heavy"/>
                  <a:ea typeface="Amazon Ember Light" panose="020B0403020204020204" pitchFamily="34" charset="0"/>
                  <a:cs typeface="Amazon Ember Light" panose="020B0403020204020204" pitchFamily="34" charset="0"/>
                </a:rPr>
                <a:t>SAGEMAKER STUDIO IDE</a:t>
              </a:r>
            </a:p>
          </p:txBody>
        </p:sp>
        <p:sp>
          <p:nvSpPr>
            <p:cNvPr id="219" name="Visualize in…">
              <a:extLst>
                <a:ext uri="{FF2B5EF4-FFF2-40B4-BE49-F238E27FC236}">
                  <a16:creationId xmlns:a16="http://schemas.microsoft.com/office/drawing/2014/main" id="{267AF2D8-87D8-4924-82E6-388C7A34597A}"/>
                </a:ext>
              </a:extLst>
            </p:cNvPr>
            <p:cNvSpPr txBox="1"/>
            <p:nvPr/>
          </p:nvSpPr>
          <p:spPr>
            <a:xfrm>
              <a:off x="4464758" y="3022714"/>
              <a:ext cx="386198" cy="150802"/>
            </a:xfrm>
            <a:prstGeom prst="rect">
              <a:avLst/>
            </a:prstGeom>
            <a:solidFill>
              <a:srgbClr val="333E5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650096" rtl="0" eaLnBrk="0" fontAlgn="auto"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CI/CD</a:t>
              </a:r>
            </a:p>
          </p:txBody>
        </p:sp>
        <p:sp>
          <p:nvSpPr>
            <p:cNvPr id="220" name="Visualize in…">
              <a:extLst>
                <a:ext uri="{FF2B5EF4-FFF2-40B4-BE49-F238E27FC236}">
                  <a16:creationId xmlns:a16="http://schemas.microsoft.com/office/drawing/2014/main" id="{CAEE3A61-BB8B-4313-8B99-38E7DF5375E5}"/>
                </a:ext>
              </a:extLst>
            </p:cNvPr>
            <p:cNvSpPr txBox="1"/>
            <p:nvPr/>
          </p:nvSpPr>
          <p:spPr>
            <a:xfrm>
              <a:off x="566294" y="2743905"/>
              <a:ext cx="1015894"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650096" rtl="0" eaLnBrk="0" fontAlgn="base"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t>
              </a:r>
              <a:b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SAGEMAKER</a:t>
              </a:r>
            </a:p>
          </p:txBody>
        </p:sp>
        <p:cxnSp>
          <p:nvCxnSpPr>
            <p:cNvPr id="221" name="Straight Connector 220">
              <a:extLst>
                <a:ext uri="{FF2B5EF4-FFF2-40B4-BE49-F238E27FC236}">
                  <a16:creationId xmlns:a16="http://schemas.microsoft.com/office/drawing/2014/main" id="{A0485074-2614-4F3F-B994-F45D86A04EF5}"/>
                </a:ext>
              </a:extLst>
            </p:cNvPr>
            <p:cNvCxnSpPr>
              <a:cxnSpLocks/>
            </p:cNvCxnSpPr>
            <p:nvPr/>
          </p:nvCxnSpPr>
          <p:spPr>
            <a:xfrm>
              <a:off x="466737" y="2317547"/>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998AE99E-226F-4AD5-BB02-D8467290A36B}"/>
              </a:ext>
            </a:extLst>
          </p:cNvPr>
          <p:cNvSpPr/>
          <p:nvPr/>
        </p:nvSpPr>
        <p:spPr>
          <a:xfrm>
            <a:off x="349249" y="985627"/>
            <a:ext cx="8445502" cy="2338598"/>
          </a:xfrm>
          <a:prstGeom prst="rect">
            <a:avLst/>
          </a:prstGeom>
          <a:solidFill>
            <a:srgbClr val="1C232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178389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457200" y="3040063"/>
            <a:ext cx="365760" cy="367252"/>
          </a:xfrm>
          <a:prstGeom prst="ellipse">
            <a:avLst/>
          </a:prstGeom>
          <a:solidFill>
            <a:schemeClr val="accent1"/>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78"/>
            <a:r>
              <a:rPr lang="en-US" dirty="0">
                <a:solidFill>
                  <a:schemeClr val="bg1"/>
                </a:solidFill>
                <a:latin typeface="Amazon Ember"/>
              </a:rPr>
              <a:t>2</a:t>
            </a:r>
          </a:p>
        </p:txBody>
      </p:sp>
      <p:sp>
        <p:nvSpPr>
          <p:cNvPr id="17" name="Oval 16"/>
          <p:cNvSpPr/>
          <p:nvPr/>
        </p:nvSpPr>
        <p:spPr bwMode="auto">
          <a:xfrm>
            <a:off x="457200" y="1722438"/>
            <a:ext cx="365760" cy="367252"/>
          </a:xfrm>
          <a:prstGeom prst="ellipse">
            <a:avLst/>
          </a:prstGeom>
          <a:solidFill>
            <a:schemeClr val="accent1"/>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78"/>
            <a:r>
              <a:rPr lang="en-US" dirty="0">
                <a:solidFill>
                  <a:schemeClr val="bg1"/>
                </a:solidFill>
                <a:latin typeface="Amazon Ember"/>
              </a:rPr>
              <a:t>1</a:t>
            </a:r>
          </a:p>
        </p:txBody>
      </p:sp>
      <p:sp>
        <p:nvSpPr>
          <p:cNvPr id="2" name="Title 1"/>
          <p:cNvSpPr>
            <a:spLocks noGrp="1"/>
          </p:cNvSpPr>
          <p:nvPr>
            <p:ph type="title"/>
          </p:nvPr>
        </p:nvSpPr>
        <p:spPr>
          <a:xfrm>
            <a:off x="457200" y="285750"/>
            <a:ext cx="3098800" cy="685800"/>
          </a:xfrm>
        </p:spPr>
        <p:txBody>
          <a:bodyPr/>
          <a:lstStyle/>
          <a:p>
            <a:r>
              <a:rPr lang="en-US" dirty="0"/>
              <a:t>Machine learning</a:t>
            </a:r>
            <a:br>
              <a:rPr lang="en-US" dirty="0"/>
            </a:br>
            <a:r>
              <a:rPr lang="en-US" dirty="0"/>
              <a:t>inference dominates</a:t>
            </a:r>
            <a:br>
              <a:rPr lang="en-US" dirty="0"/>
            </a:br>
            <a:r>
              <a:rPr lang="en-US" dirty="0"/>
              <a:t>ML infrastructure cost</a:t>
            </a:r>
          </a:p>
        </p:txBody>
      </p:sp>
      <p:sp>
        <p:nvSpPr>
          <p:cNvPr id="14" name="Content Placeholder 3"/>
          <p:cNvSpPr>
            <a:spLocks noGrp="1"/>
          </p:cNvSpPr>
          <p:nvPr>
            <p:ph idx="4294967295"/>
          </p:nvPr>
        </p:nvSpPr>
        <p:spPr>
          <a:xfrm>
            <a:off x="1042989" y="3040062"/>
            <a:ext cx="2513011" cy="1265238"/>
          </a:xfrm>
        </p:spPr>
        <p:txBody>
          <a:bodyPr/>
          <a:lstStyle/>
          <a:p>
            <a:r>
              <a:rPr lang="en-US" sz="1600" dirty="0"/>
              <a:t>ML practitioners are creating increasing complex models</a:t>
            </a:r>
            <a:br>
              <a:rPr lang="en-US" sz="1600" dirty="0"/>
            </a:br>
            <a:r>
              <a:rPr lang="en-US" sz="1600" dirty="0"/>
              <a:t>that are prohibitively</a:t>
            </a:r>
            <a:br>
              <a:rPr lang="en-US" sz="1600" dirty="0"/>
            </a:br>
            <a:r>
              <a:rPr lang="en-US" sz="1600" dirty="0"/>
              <a:t>more expensive to run</a:t>
            </a:r>
            <a:br>
              <a:rPr lang="en-US" sz="1600" dirty="0"/>
            </a:br>
            <a:r>
              <a:rPr lang="en-US" sz="1600" dirty="0"/>
              <a:t>in production</a:t>
            </a:r>
          </a:p>
        </p:txBody>
      </p:sp>
      <p:sp>
        <p:nvSpPr>
          <p:cNvPr id="9" name="Content Placeholder 3"/>
          <p:cNvSpPr txBox="1">
            <a:spLocks/>
          </p:cNvSpPr>
          <p:nvPr/>
        </p:nvSpPr>
        <p:spPr>
          <a:xfrm>
            <a:off x="1042579" y="1722437"/>
            <a:ext cx="2513421" cy="1107996"/>
          </a:xfrm>
          <a:prstGeom prst="rect">
            <a:avLst/>
          </a:prstGeom>
        </p:spPr>
        <p:txBody>
          <a:bodyPr vert="horz" wrap="square" lIns="0" tIns="0" rIns="0" bIns="0"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defTabSz="822959">
              <a:spcAft>
                <a:spcPts val="600"/>
              </a:spcAft>
            </a:pPr>
            <a:r>
              <a:rPr lang="en-US" sz="1600" dirty="0">
                <a:solidFill>
                  <a:srgbClr val="FFFFFF"/>
                </a:solidFill>
              </a:rPr>
              <a:t>Cost to run ML models</a:t>
            </a:r>
            <a:br>
              <a:rPr lang="en-US" sz="1600" dirty="0">
                <a:solidFill>
                  <a:srgbClr val="FFFFFF"/>
                </a:solidFill>
              </a:rPr>
            </a:br>
            <a:r>
              <a:rPr lang="en-US" sz="1600" dirty="0">
                <a:solidFill>
                  <a:srgbClr val="FFFFFF"/>
                </a:solidFill>
              </a:rPr>
              <a:t>in production dominates the overall infrastructure costs to develop and run</a:t>
            </a:r>
            <a:br>
              <a:rPr lang="en-US" sz="1600" dirty="0">
                <a:solidFill>
                  <a:srgbClr val="FFFFFF"/>
                </a:solidFill>
              </a:rPr>
            </a:br>
            <a:r>
              <a:rPr lang="en-US" sz="1600" dirty="0">
                <a:solidFill>
                  <a:srgbClr val="FFFFFF"/>
                </a:solidFill>
              </a:rPr>
              <a:t>ML applications</a:t>
            </a:r>
          </a:p>
        </p:txBody>
      </p:sp>
      <p:grpSp>
        <p:nvGrpSpPr>
          <p:cNvPr id="7" name="Group 6">
            <a:extLst>
              <a:ext uri="{FF2B5EF4-FFF2-40B4-BE49-F238E27FC236}">
                <a16:creationId xmlns:a16="http://schemas.microsoft.com/office/drawing/2014/main" id="{A31BBAF1-E3D5-4303-BFE4-46851B576403}"/>
              </a:ext>
            </a:extLst>
          </p:cNvPr>
          <p:cNvGrpSpPr/>
          <p:nvPr/>
        </p:nvGrpSpPr>
        <p:grpSpPr>
          <a:xfrm>
            <a:off x="4089400" y="0"/>
            <a:ext cx="5054600" cy="5143500"/>
            <a:chOff x="4089400" y="0"/>
            <a:chExt cx="5054600" cy="5143500"/>
          </a:xfrm>
        </p:grpSpPr>
        <p:sp>
          <p:nvSpPr>
            <p:cNvPr id="13" name="Rectangle 12">
              <a:extLst>
                <a:ext uri="{FF2B5EF4-FFF2-40B4-BE49-F238E27FC236}">
                  <a16:creationId xmlns:a16="http://schemas.microsoft.com/office/drawing/2014/main" id="{43907605-1527-4575-A7C0-7F97B31F6A64}"/>
                </a:ext>
              </a:extLst>
            </p:cNvPr>
            <p:cNvSpPr/>
            <p:nvPr/>
          </p:nvSpPr>
          <p:spPr>
            <a:xfrm>
              <a:off x="4089400" y="0"/>
              <a:ext cx="5054600"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78"/>
              <a:endParaRPr lang="en-US" dirty="0" err="1">
                <a:solidFill>
                  <a:srgbClr val="FFFFFF"/>
                </a:solidFill>
                <a:latin typeface="Amazon Ember"/>
              </a:endParaRPr>
            </a:p>
          </p:txBody>
        </p:sp>
        <p:graphicFrame>
          <p:nvGraphicFramePr>
            <p:cNvPr id="6" name="Chart 5">
              <a:extLst>
                <a:ext uri="{FF2B5EF4-FFF2-40B4-BE49-F238E27FC236}">
                  <a16:creationId xmlns:a16="http://schemas.microsoft.com/office/drawing/2014/main" id="{90CD42B9-02C0-40E3-9BE8-65AD58E36E6B}"/>
                </a:ext>
              </a:extLst>
            </p:cNvPr>
            <p:cNvGraphicFramePr/>
            <p:nvPr>
              <p:extLst>
                <p:ext uri="{D42A27DB-BD31-4B8C-83A1-F6EECF244321}">
                  <p14:modId xmlns:p14="http://schemas.microsoft.com/office/powerpoint/2010/main" val="1751692280"/>
                </p:ext>
              </p:extLst>
            </p:nvPr>
          </p:nvGraphicFramePr>
          <p:xfrm>
            <a:off x="4559299" y="285750"/>
            <a:ext cx="4114802" cy="4578350"/>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285175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
            <a:ext cx="8229600" cy="686436"/>
          </a:xfrm>
        </p:spPr>
        <p:txBody>
          <a:bodyPr/>
          <a:lstStyle/>
          <a:p>
            <a:r>
              <a:rPr lang="en-US" dirty="0"/>
              <a:t>Introducing Amazon EC2 P4d instances</a:t>
            </a:r>
          </a:p>
        </p:txBody>
      </p:sp>
      <p:grpSp>
        <p:nvGrpSpPr>
          <p:cNvPr id="10" name="Group 9">
            <a:extLst>
              <a:ext uri="{FF2B5EF4-FFF2-40B4-BE49-F238E27FC236}">
                <a16:creationId xmlns:a16="http://schemas.microsoft.com/office/drawing/2014/main" id="{16BD6C4B-122F-4C2C-B429-1F1E09C52E07}"/>
              </a:ext>
            </a:extLst>
          </p:cNvPr>
          <p:cNvGrpSpPr/>
          <p:nvPr/>
        </p:nvGrpSpPr>
        <p:grpSpPr>
          <a:xfrm>
            <a:off x="457199" y="756112"/>
            <a:ext cx="8229601" cy="3739688"/>
            <a:chOff x="457199" y="756112"/>
            <a:chExt cx="8229601" cy="3739688"/>
          </a:xfrm>
        </p:grpSpPr>
        <p:sp>
          <p:nvSpPr>
            <p:cNvPr id="44" name="Graphic 42">
              <a:extLst>
                <a:ext uri="{FF2B5EF4-FFF2-40B4-BE49-F238E27FC236}">
                  <a16:creationId xmlns:a16="http://schemas.microsoft.com/office/drawing/2014/main" id="{62B7F1C9-E28F-4AE7-86FD-83BA79A58EA7}"/>
                </a:ext>
              </a:extLst>
            </p:cNvPr>
            <p:cNvSpPr>
              <a:spLocks noChangeAspect="1"/>
            </p:cNvSpPr>
            <p:nvPr/>
          </p:nvSpPr>
          <p:spPr>
            <a:xfrm>
              <a:off x="457199" y="971550"/>
              <a:ext cx="8229601" cy="3524250"/>
            </a:xfrm>
            <a:prstGeom prst="rect">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defTabSz="685800"/>
              <a:endParaRPr lang="en-US" sz="1125">
                <a:solidFill>
                  <a:srgbClr val="FFFFFF"/>
                </a:solidFill>
                <a:latin typeface="Amazon Ember"/>
              </a:endParaRPr>
            </a:p>
          </p:txBody>
        </p:sp>
        <p:sp>
          <p:nvSpPr>
            <p:cNvPr id="187" name="TextBox 186">
              <a:extLst>
                <a:ext uri="{FF2B5EF4-FFF2-40B4-BE49-F238E27FC236}">
                  <a16:creationId xmlns:a16="http://schemas.microsoft.com/office/drawing/2014/main" id="{247ACC67-94CD-4EBE-82CB-F7C34EFBD590}"/>
                </a:ext>
              </a:extLst>
            </p:cNvPr>
            <p:cNvSpPr txBox="1"/>
            <p:nvPr/>
          </p:nvSpPr>
          <p:spPr>
            <a:xfrm>
              <a:off x="3662134" y="756112"/>
              <a:ext cx="1676742" cy="427040"/>
            </a:xfrm>
            <a:prstGeom prst="rect">
              <a:avLst/>
            </a:prstGeom>
            <a:solidFill>
              <a:schemeClr val="bg1"/>
            </a:solidFill>
          </p:spPr>
          <p:txBody>
            <a:bodyPr wrap="none" lIns="114300" tIns="91440" rIns="114300" bIns="91440" rtlCol="0" anchor="ctr">
              <a:spAutoFit/>
            </a:bodyPr>
            <a:lstStyle>
              <a:defPPr>
                <a:defRPr lang="en-US"/>
              </a:defPPr>
              <a:lvl1pPr algn="ctr">
                <a:lnSpc>
                  <a:spcPct val="90000"/>
                </a:lnSpc>
                <a:spcAft>
                  <a:spcPts val="1800"/>
                </a:spcAft>
                <a:defRPr sz="2800" b="1">
                  <a:solidFill>
                    <a:schemeClr val="accent2"/>
                  </a:solidFill>
                </a:defRPr>
              </a:lvl1pPr>
            </a:lstStyle>
            <a:p>
              <a:pPr defTabSz="685800">
                <a:spcAft>
                  <a:spcPts val="1350"/>
                </a:spcAft>
              </a:pPr>
              <a:r>
                <a:rPr lang="en-US" sz="1750" dirty="0">
                  <a:solidFill>
                    <a:srgbClr val="FF9900"/>
                  </a:solidFill>
                  <a:latin typeface="Amazon Ember"/>
                </a:rPr>
                <a:t>P4d instances</a:t>
              </a:r>
            </a:p>
          </p:txBody>
        </p:sp>
      </p:grpSp>
      <p:grpSp>
        <p:nvGrpSpPr>
          <p:cNvPr id="9" name="Group 8">
            <a:extLst>
              <a:ext uri="{FF2B5EF4-FFF2-40B4-BE49-F238E27FC236}">
                <a16:creationId xmlns:a16="http://schemas.microsoft.com/office/drawing/2014/main" id="{80680AB3-33D1-45BD-907E-CA65095B0907}"/>
              </a:ext>
            </a:extLst>
          </p:cNvPr>
          <p:cNvGrpSpPr/>
          <p:nvPr/>
        </p:nvGrpSpPr>
        <p:grpSpPr>
          <a:xfrm>
            <a:off x="1006582" y="1682864"/>
            <a:ext cx="2907546" cy="2206706"/>
            <a:chOff x="1006582" y="1682864"/>
            <a:chExt cx="2907546" cy="2206706"/>
          </a:xfrm>
        </p:grpSpPr>
        <p:sp>
          <p:nvSpPr>
            <p:cNvPr id="150" name="TextBox 149">
              <a:extLst>
                <a:ext uri="{FF2B5EF4-FFF2-40B4-BE49-F238E27FC236}">
                  <a16:creationId xmlns:a16="http://schemas.microsoft.com/office/drawing/2014/main" id="{233F8C1A-526D-9749-8F6C-649F5EE24BB4}"/>
                </a:ext>
              </a:extLst>
            </p:cNvPr>
            <p:cNvSpPr txBox="1"/>
            <p:nvPr/>
          </p:nvSpPr>
          <p:spPr>
            <a:xfrm>
              <a:off x="1006582" y="3312489"/>
              <a:ext cx="2907546" cy="577081"/>
            </a:xfrm>
            <a:prstGeom prst="rect">
              <a:avLst/>
            </a:prstGeom>
            <a:noFill/>
          </p:spPr>
          <p:txBody>
            <a:bodyPr wrap="square" lIns="91440" tIns="45720" rIns="91440" bIns="45720" rtlCol="0" anchor="ctr">
              <a:spAutoFit/>
            </a:bodyPr>
            <a:lstStyle>
              <a:defPPr>
                <a:defRPr lang="en-US"/>
              </a:defPPr>
              <a:lvl1pPr defTabSz="457200">
                <a:lnSpc>
                  <a:spcPct val="90000"/>
                </a:lnSpc>
                <a:spcBef>
                  <a:spcPts val="300"/>
                </a:spcBef>
                <a:defRPr sz="1600" spc="50">
                  <a:solidFill>
                    <a:srgbClr val="00B9FF"/>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algn="ctr" defTabSz="457133">
                <a:defRPr/>
              </a:pPr>
              <a:r>
                <a:rPr lang="en-US" sz="1750" kern="0" dirty="0">
                  <a:solidFill>
                    <a:srgbClr val="FFFFFF"/>
                  </a:solidFill>
                  <a:latin typeface="Amazon Ember"/>
                </a:rPr>
                <a:t>The most powerful GPU instances in the cloud</a:t>
              </a:r>
            </a:p>
          </p:txBody>
        </p:sp>
        <p:pic>
          <p:nvPicPr>
            <p:cNvPr id="7" name="Picture 6">
              <a:extLst>
                <a:ext uri="{FF2B5EF4-FFF2-40B4-BE49-F238E27FC236}">
                  <a16:creationId xmlns:a16="http://schemas.microsoft.com/office/drawing/2014/main" id="{7A1D1BE8-977A-7348-BED5-A1477C433AD1}"/>
                </a:ext>
              </a:extLst>
            </p:cNvPr>
            <p:cNvPicPr>
              <a:picLocks noChangeAspect="1"/>
            </p:cNvPicPr>
            <p:nvPr/>
          </p:nvPicPr>
          <p:blipFill>
            <a:blip r:embed="rId3"/>
            <a:stretch>
              <a:fillRect/>
            </a:stretch>
          </p:blipFill>
          <p:spPr>
            <a:xfrm>
              <a:off x="1094475" y="1682864"/>
              <a:ext cx="2731760" cy="1346084"/>
            </a:xfrm>
            <a:prstGeom prst="rect">
              <a:avLst/>
            </a:prstGeom>
          </p:spPr>
        </p:pic>
      </p:grpSp>
      <p:grpSp>
        <p:nvGrpSpPr>
          <p:cNvPr id="8" name="Group 7">
            <a:extLst>
              <a:ext uri="{FF2B5EF4-FFF2-40B4-BE49-F238E27FC236}">
                <a16:creationId xmlns:a16="http://schemas.microsoft.com/office/drawing/2014/main" id="{2961909B-0814-40A9-A001-0CD4CF489B55}"/>
              </a:ext>
            </a:extLst>
          </p:cNvPr>
          <p:cNvGrpSpPr/>
          <p:nvPr/>
        </p:nvGrpSpPr>
        <p:grpSpPr>
          <a:xfrm>
            <a:off x="4571999" y="1356134"/>
            <a:ext cx="3483693" cy="2755083"/>
            <a:chOff x="4571999" y="1356134"/>
            <a:chExt cx="3483693" cy="2755083"/>
          </a:xfrm>
        </p:grpSpPr>
        <p:sp>
          <p:nvSpPr>
            <p:cNvPr id="151" name="TextBox 150">
              <a:extLst>
                <a:ext uri="{FF2B5EF4-FFF2-40B4-BE49-F238E27FC236}">
                  <a16:creationId xmlns:a16="http://schemas.microsoft.com/office/drawing/2014/main" id="{3C0D1FF7-DE24-453E-8DE8-915E22E2FF21}"/>
                </a:ext>
              </a:extLst>
            </p:cNvPr>
            <p:cNvSpPr txBox="1"/>
            <p:nvPr/>
          </p:nvSpPr>
          <p:spPr>
            <a:xfrm>
              <a:off x="4571999" y="1356134"/>
              <a:ext cx="3483693" cy="800100"/>
            </a:xfrm>
            <a:prstGeom prst="rect">
              <a:avLst/>
            </a:prstGeom>
            <a:noFill/>
          </p:spPr>
          <p:txBody>
            <a:bodyPr wrap="square" lIns="57150" tIns="0" rIns="57150" bIns="0" rtlCol="0" anchor="ctr" anchorCtr="0">
              <a:noAutofit/>
            </a:bodyPr>
            <a:lstStyle/>
            <a:p>
              <a:pPr defTabSz="285728">
                <a:lnSpc>
                  <a:spcPct val="90000"/>
                </a:lnSpc>
              </a:pPr>
              <a:r>
                <a:rPr lang="en-US" sz="1400" dirty="0">
                  <a:solidFill>
                    <a:srgbClr val="FFFFFF"/>
                  </a:solidFill>
                  <a:latin typeface="Amazon Ember"/>
                  <a:ea typeface="Amazon Ember Light" panose="020B0403020204020204" pitchFamily="34" charset="0"/>
                  <a:cs typeface="Amazon Ember Light" panose="020B0403020204020204" pitchFamily="34" charset="0"/>
                </a:rPr>
                <a:t>Up to 60% lower cost to train ML model, </a:t>
              </a:r>
              <a:br>
                <a:rPr lang="en-US" sz="1400" dirty="0">
                  <a:solidFill>
                    <a:srgbClr val="FFFFFF"/>
                  </a:solidFill>
                  <a:latin typeface="Amazon Ember"/>
                  <a:ea typeface="Amazon Ember Light" panose="020B0403020204020204" pitchFamily="34" charset="0"/>
                  <a:cs typeface="Amazon Ember Light" panose="020B0403020204020204" pitchFamily="34" charset="0"/>
                </a:rPr>
              </a:br>
              <a:r>
                <a:rPr lang="en-US" sz="1400" dirty="0">
                  <a:solidFill>
                    <a:srgbClr val="FFFFFF"/>
                  </a:solidFill>
                  <a:latin typeface="Amazon Ember"/>
                  <a:ea typeface="Amazon Ember Light" panose="020B0403020204020204" pitchFamily="34" charset="0"/>
                  <a:cs typeface="Amazon Ember Light" panose="020B0403020204020204" pitchFamily="34" charset="0"/>
                </a:rPr>
                <a:t>2.5x more deep learning performance and 25% more GPU memory</a:t>
              </a:r>
            </a:p>
          </p:txBody>
        </p:sp>
        <p:sp>
          <p:nvSpPr>
            <p:cNvPr id="152" name="Rectangle 151">
              <a:extLst>
                <a:ext uri="{FF2B5EF4-FFF2-40B4-BE49-F238E27FC236}">
                  <a16:creationId xmlns:a16="http://schemas.microsoft.com/office/drawing/2014/main" id="{8CE6A4ED-4A29-4A2F-970C-A8CF04E03F2E}"/>
                </a:ext>
              </a:extLst>
            </p:cNvPr>
            <p:cNvSpPr/>
            <p:nvPr/>
          </p:nvSpPr>
          <p:spPr>
            <a:xfrm>
              <a:off x="4571999" y="3306545"/>
              <a:ext cx="3483693" cy="804672"/>
            </a:xfrm>
            <a:prstGeom prst="rect">
              <a:avLst/>
            </a:prstGeom>
          </p:spPr>
          <p:txBody>
            <a:bodyPr wrap="square" lIns="57150" tIns="0" rIns="57150" bIns="0" anchor="ctr" anchorCtr="0">
              <a:noAutofit/>
            </a:bodyPr>
            <a:lstStyle/>
            <a:p>
              <a:pPr defTabSz="285728">
                <a:lnSpc>
                  <a:spcPct val="90000"/>
                </a:lnSpc>
              </a:pPr>
              <a:r>
                <a:rPr lang="en-US" sz="1400" dirty="0">
                  <a:solidFill>
                    <a:srgbClr val="FFFFFF"/>
                  </a:solidFill>
                  <a:latin typeface="Amazon Ember"/>
                </a:rPr>
                <a:t>Deployed in </a:t>
              </a:r>
              <a:r>
                <a:rPr lang="en-US" sz="1400" dirty="0" err="1">
                  <a:solidFill>
                    <a:srgbClr val="FFFFFF"/>
                  </a:solidFill>
                  <a:latin typeface="Amazon Ember"/>
                </a:rPr>
                <a:t>UltraClusters</a:t>
              </a:r>
              <a:r>
                <a:rPr lang="en-US" sz="1400" dirty="0">
                  <a:solidFill>
                    <a:srgbClr val="FFFFFF"/>
                  </a:solidFill>
                  <a:latin typeface="Amazon Ember"/>
                </a:rPr>
                <a:t> consisting</a:t>
              </a:r>
              <a:br>
                <a:rPr lang="en-US" sz="1400" dirty="0">
                  <a:solidFill>
                    <a:srgbClr val="FFFFFF"/>
                  </a:solidFill>
                  <a:latin typeface="Amazon Ember"/>
                </a:rPr>
              </a:br>
              <a:r>
                <a:rPr lang="en-US" sz="1400" dirty="0">
                  <a:solidFill>
                    <a:srgbClr val="FFFFFF"/>
                  </a:solidFill>
                  <a:latin typeface="Amazon Ember"/>
                </a:rPr>
                <a:t>of thousands of tightly coupled GPUs, ideal for ML training and HPC</a:t>
              </a:r>
              <a:endParaRPr lang="en-US" sz="1400" dirty="0">
                <a:solidFill>
                  <a:srgbClr val="FFFFFF"/>
                </a:solidFill>
                <a:latin typeface="Amazon Ember"/>
                <a:ea typeface="Amazon Ember Light" panose="020B0403020204020204" pitchFamily="34" charset="0"/>
                <a:cs typeface="Amazon Ember Light" panose="020B0403020204020204" pitchFamily="34" charset="0"/>
              </a:endParaRPr>
            </a:p>
          </p:txBody>
        </p:sp>
        <p:sp>
          <p:nvSpPr>
            <p:cNvPr id="188" name="Rectangle 187">
              <a:extLst>
                <a:ext uri="{FF2B5EF4-FFF2-40B4-BE49-F238E27FC236}">
                  <a16:creationId xmlns:a16="http://schemas.microsoft.com/office/drawing/2014/main" id="{6F9E9E0A-84DB-4994-BFC8-AF19FEA392D2}"/>
                </a:ext>
              </a:extLst>
            </p:cNvPr>
            <p:cNvSpPr/>
            <p:nvPr/>
          </p:nvSpPr>
          <p:spPr>
            <a:xfrm>
              <a:off x="4571999" y="2329054"/>
              <a:ext cx="3483693" cy="804672"/>
            </a:xfrm>
            <a:prstGeom prst="rect">
              <a:avLst/>
            </a:prstGeom>
          </p:spPr>
          <p:txBody>
            <a:bodyPr wrap="square" lIns="57150" tIns="0" rIns="57150" bIns="0" anchor="ctr" anchorCtr="0">
              <a:noAutofit/>
            </a:bodyPr>
            <a:lstStyle/>
            <a:p>
              <a:pPr defTabSz="285728">
                <a:lnSpc>
                  <a:spcPct val="90000"/>
                </a:lnSpc>
              </a:pPr>
              <a:r>
                <a:rPr lang="en-US" sz="1400" dirty="0">
                  <a:solidFill>
                    <a:srgbClr val="FFFFFF"/>
                  </a:solidFill>
                  <a:latin typeface="Amazon Ember"/>
                  <a:ea typeface="Amazon Ember Light" panose="020B0403020204020204" pitchFamily="34" charset="0"/>
                  <a:cs typeface="Amazon Ember Light" panose="020B0403020204020204" pitchFamily="34" charset="0"/>
                </a:rPr>
                <a:t>Powered by 8 NVIDIA A100 GPUs, 400 Gbps of network bandwidth, and capable of 2.5 </a:t>
              </a:r>
              <a:r>
                <a:rPr lang="en-US" sz="1400" dirty="0" err="1">
                  <a:solidFill>
                    <a:srgbClr val="FFFFFF"/>
                  </a:solidFill>
                  <a:latin typeface="Amazon Ember"/>
                  <a:ea typeface="Amazon Ember Light" panose="020B0403020204020204" pitchFamily="34" charset="0"/>
                  <a:cs typeface="Amazon Ember Light" panose="020B0403020204020204" pitchFamily="34" charset="0"/>
                </a:rPr>
                <a:t>PetaFLOPS</a:t>
              </a:r>
              <a:r>
                <a:rPr lang="en-US" sz="1400" dirty="0">
                  <a:solidFill>
                    <a:srgbClr val="FFFFFF"/>
                  </a:solidFill>
                  <a:latin typeface="Amazon Ember"/>
                  <a:ea typeface="Amazon Ember Light" panose="020B0403020204020204" pitchFamily="34" charset="0"/>
                  <a:cs typeface="Amazon Ember Light" panose="020B0403020204020204" pitchFamily="34" charset="0"/>
                </a:rPr>
                <a:t> of performance</a:t>
              </a:r>
            </a:p>
          </p:txBody>
        </p:sp>
        <p:cxnSp>
          <p:nvCxnSpPr>
            <p:cNvPr id="189" name="Straight Connector 188">
              <a:extLst>
                <a:ext uri="{FF2B5EF4-FFF2-40B4-BE49-F238E27FC236}">
                  <a16:creationId xmlns:a16="http://schemas.microsoft.com/office/drawing/2014/main" id="{F182A598-3D9E-40AC-95ED-71FA69E162FA}"/>
                </a:ext>
              </a:extLst>
            </p:cNvPr>
            <p:cNvCxnSpPr>
              <a:cxnSpLocks/>
            </p:cNvCxnSpPr>
            <p:nvPr/>
          </p:nvCxnSpPr>
          <p:spPr>
            <a:xfrm>
              <a:off x="4571999" y="2242644"/>
              <a:ext cx="3483693" cy="0"/>
            </a:xfrm>
            <a:prstGeom prst="line">
              <a:avLst/>
            </a:prstGeom>
            <a:ln w="19050" cap="rnd">
              <a:gradFill flip="none" rotWithShape="1">
                <a:gsLst>
                  <a:gs pos="33000">
                    <a:srgbClr val="FF9900"/>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4EB7C3-D9D5-4B09-808F-E20DD5BDA48D}"/>
                </a:ext>
              </a:extLst>
            </p:cNvPr>
            <p:cNvCxnSpPr>
              <a:cxnSpLocks/>
            </p:cNvCxnSpPr>
            <p:nvPr/>
          </p:nvCxnSpPr>
          <p:spPr>
            <a:xfrm>
              <a:off x="4571999" y="3220135"/>
              <a:ext cx="3483693" cy="0"/>
            </a:xfrm>
            <a:prstGeom prst="line">
              <a:avLst/>
            </a:prstGeom>
            <a:ln w="19050" cap="rnd">
              <a:gradFill flip="none" rotWithShape="1">
                <a:gsLst>
                  <a:gs pos="33000">
                    <a:srgbClr val="FF9900"/>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1152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1.66667E-6 0.02222 L -1.66667E-6 -6.17284E-7 " pathEditMode="relative" rAng="0" ptsTypes="AA">
                                      <p:cBhvr>
                                        <p:cTn id="9" dur="600" fill="hold"/>
                                        <p:tgtEl>
                                          <p:spTgt spid="10"/>
                                        </p:tgtEl>
                                        <p:attrNameLst>
                                          <p:attrName>ppt_x</p:attrName>
                                          <p:attrName>ppt_y</p:attrName>
                                        </p:attrNameLst>
                                      </p:cBhvr>
                                      <p:rCtr x="0" y="-1111"/>
                                    </p:animMotion>
                                  </p:childTnLst>
                                </p:cTn>
                              </p:par>
                              <p:par>
                                <p:cTn id="10" presetID="10"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0"/>
                                  </p:stCondLst>
                                  <p:childTnLst>
                                    <p:animMotion origin="layout" path="M 0.02048 3.33333E-6 L 2.77778E-6 3.33333E-6 " pathEditMode="relative" rAng="0" ptsTypes="AA">
                                      <p:cBhvr>
                                        <p:cTn id="14" dur="600" fill="hold"/>
                                        <p:tgtEl>
                                          <p:spTgt spid="9"/>
                                        </p:tgtEl>
                                        <p:attrNameLst>
                                          <p:attrName>ppt_x</p:attrName>
                                          <p:attrName>ppt_y</p:attrName>
                                        </p:attrNameLst>
                                      </p:cBhvr>
                                      <p:rCtr x="-1024"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0"/>
                                  </p:stCondLst>
                                  <p:childTnLst>
                                    <p:animMotion origin="layout" path="M 0.02048 3.33333E-6 L 2.77778E-6 3.33333E-6 " pathEditMode="relative" rAng="0" ptsTypes="AA">
                                      <p:cBhvr>
                                        <p:cTn id="19" dur="600" fill="hold"/>
                                        <p:tgtEl>
                                          <p:spTgt spid="8"/>
                                        </p:tgtEl>
                                        <p:attrNameLst>
                                          <p:attrName>ppt_x</p:attrName>
                                          <p:attrName>ppt_y</p:attrName>
                                        </p:attrNameLst>
                                      </p:cBhvr>
                                      <p:rCtr x="-10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r>
              <a:rPr lang="en-US" dirty="0"/>
              <a:t>The </a:t>
            </a:r>
            <a:r>
              <a:rPr lang="en-US" b="1" dirty="0">
                <a:solidFill>
                  <a:schemeClr val="accent1"/>
                </a:solidFill>
              </a:rPr>
              <a:t>AWS ML stack</a:t>
            </a:r>
            <a:br>
              <a:rPr lang="en-US" dirty="0"/>
            </a:br>
            <a:r>
              <a:rPr lang="en-US" sz="1400" dirty="0"/>
              <a:t>Broadest and most complete set of machine learning capabilities</a:t>
            </a:r>
            <a:endParaRPr lang="en-US" sz="1800" dirty="0"/>
          </a:p>
        </p:txBody>
      </p:sp>
      <p:grpSp>
        <p:nvGrpSpPr>
          <p:cNvPr id="179" name="Group 178">
            <a:extLst>
              <a:ext uri="{FF2B5EF4-FFF2-40B4-BE49-F238E27FC236}">
                <a16:creationId xmlns:a16="http://schemas.microsoft.com/office/drawing/2014/main" id="{F971CF21-AB87-42DF-9F7A-5354B5FE2A03}"/>
              </a:ext>
            </a:extLst>
          </p:cNvPr>
          <p:cNvGrpSpPr/>
          <p:nvPr/>
        </p:nvGrpSpPr>
        <p:grpSpPr>
          <a:xfrm>
            <a:off x="457201" y="3464827"/>
            <a:ext cx="8229600" cy="599050"/>
            <a:chOff x="457201" y="3464827"/>
            <a:chExt cx="8229600" cy="599050"/>
          </a:xfrm>
        </p:grpSpPr>
        <p:sp>
          <p:nvSpPr>
            <p:cNvPr id="180" name="Rectangle: Rounded Corners 1">
              <a:extLst>
                <a:ext uri="{FF2B5EF4-FFF2-40B4-BE49-F238E27FC236}">
                  <a16:creationId xmlns:a16="http://schemas.microsoft.com/office/drawing/2014/main" id="{9E5A11FF-9413-4B82-8C7A-123B16EB31B6}"/>
                </a:ext>
              </a:extLst>
            </p:cNvPr>
            <p:cNvSpPr/>
            <p:nvPr/>
          </p:nvSpPr>
          <p:spPr>
            <a:xfrm>
              <a:off x="457201" y="3464827"/>
              <a:ext cx="8229600" cy="599050"/>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963" eaLnBrk="0" fontAlgn="base" hangingPunct="0">
                <a:spcBef>
                  <a:spcPct val="0"/>
                </a:spcBef>
                <a:spcAft>
                  <a:spcPct val="0"/>
                </a:spcAft>
              </a:pPr>
              <a:endParaRPr lang="ru-RU" sz="1050" dirty="0">
                <a:solidFill>
                  <a:srgbClr val="FFFFFF"/>
                </a:solidFill>
                <a:latin typeface="Amazon Ember"/>
              </a:endParaRPr>
            </a:p>
          </p:txBody>
        </p:sp>
        <p:sp>
          <p:nvSpPr>
            <p:cNvPr id="181" name="Visualize in…">
              <a:extLst>
                <a:ext uri="{FF2B5EF4-FFF2-40B4-BE49-F238E27FC236}">
                  <a16:creationId xmlns:a16="http://schemas.microsoft.com/office/drawing/2014/main" id="{80E807CC-9DD5-49CA-9BC0-F67D1B598E78}"/>
                </a:ext>
              </a:extLst>
            </p:cNvPr>
            <p:cNvSpPr txBox="1"/>
            <p:nvPr/>
          </p:nvSpPr>
          <p:spPr>
            <a:xfrm>
              <a:off x="619744" y="3605427"/>
              <a:ext cx="1208016"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1000" b="0" i="0" u="none" strike="noStrike" cap="none" spc="0" normalizeH="0" baseline="0">
                  <a:ln>
                    <a:noFill/>
                  </a:ln>
                  <a:solidFill>
                    <a:schemeClr val="accent3"/>
                  </a:solidFill>
                  <a:effectLst/>
                  <a:uLnTx/>
                  <a:uFillTx/>
                  <a:latin typeface="Amazon Ember Heavy"/>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ML FRAMEWORKS </a:t>
              </a:r>
              <a:b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&amp; INFRASTRUCTURE</a:t>
              </a:r>
            </a:p>
          </p:txBody>
        </p:sp>
        <p:sp>
          <p:nvSpPr>
            <p:cNvPr id="182" name="Visualize in…">
              <a:extLst>
                <a:ext uri="{FF2B5EF4-FFF2-40B4-BE49-F238E27FC236}">
                  <a16:creationId xmlns:a16="http://schemas.microsoft.com/office/drawing/2014/main" id="{F9A8E76D-9F30-4815-B7E8-7C54D74C6AF3}"/>
                </a:ext>
              </a:extLst>
            </p:cNvPr>
            <p:cNvSpPr txBox="1"/>
            <p:nvPr/>
          </p:nvSpPr>
          <p:spPr>
            <a:xfrm>
              <a:off x="2025571" y="3642347"/>
              <a:ext cx="1085687"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TensorFlow, </a:t>
              </a: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PyTorch</a:t>
              </a: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 Apache </a:t>
              </a: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MXNet</a:t>
              </a:r>
              <a:endPar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183" name="Visualize in…">
              <a:extLst>
                <a:ext uri="{FF2B5EF4-FFF2-40B4-BE49-F238E27FC236}">
                  <a16:creationId xmlns:a16="http://schemas.microsoft.com/office/drawing/2014/main" id="{ADF7AD9A-9337-436E-8C92-C8EB9A13F028}"/>
                </a:ext>
              </a:extLst>
            </p:cNvPr>
            <p:cNvSpPr txBox="1"/>
            <p:nvPr/>
          </p:nvSpPr>
          <p:spPr>
            <a:xfrm>
              <a:off x="3415890" y="3642347"/>
              <a:ext cx="1015896"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Deep learning AMIs &amp; containers</a:t>
              </a:r>
            </a:p>
          </p:txBody>
        </p:sp>
        <p:sp>
          <p:nvSpPr>
            <p:cNvPr id="184" name="Visualize in…">
              <a:extLst>
                <a:ext uri="{FF2B5EF4-FFF2-40B4-BE49-F238E27FC236}">
                  <a16:creationId xmlns:a16="http://schemas.microsoft.com/office/drawing/2014/main" id="{0E30A15D-3A45-44B2-A6E8-4816A6199C87}"/>
                </a:ext>
              </a:extLst>
            </p:cNvPr>
            <p:cNvSpPr txBox="1"/>
            <p:nvPr/>
          </p:nvSpPr>
          <p:spPr>
            <a:xfrm>
              <a:off x="4536333"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GPUs </a:t>
              </a:r>
            </a:p>
          </p:txBody>
        </p:sp>
        <p:sp>
          <p:nvSpPr>
            <p:cNvPr id="185" name="Visualize in…">
              <a:extLst>
                <a:ext uri="{FF2B5EF4-FFF2-40B4-BE49-F238E27FC236}">
                  <a16:creationId xmlns:a16="http://schemas.microsoft.com/office/drawing/2014/main" id="{57008750-F84F-4603-BD14-12C01C08C8BA}"/>
                </a:ext>
              </a:extLst>
            </p:cNvPr>
            <p:cNvSpPr txBox="1"/>
            <p:nvPr/>
          </p:nvSpPr>
          <p:spPr>
            <a:xfrm>
              <a:off x="5589097"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Inferentia</a:t>
              </a:r>
            </a:p>
          </p:txBody>
        </p:sp>
        <p:sp>
          <p:nvSpPr>
            <p:cNvPr id="186" name="Visualize in…">
              <a:extLst>
                <a:ext uri="{FF2B5EF4-FFF2-40B4-BE49-F238E27FC236}">
                  <a16:creationId xmlns:a16="http://schemas.microsoft.com/office/drawing/2014/main" id="{6AED5F0C-9420-4DEF-A3C9-D6A5F05B801E}"/>
                </a:ext>
              </a:extLst>
            </p:cNvPr>
            <p:cNvSpPr txBox="1"/>
            <p:nvPr/>
          </p:nvSpPr>
          <p:spPr>
            <a:xfrm>
              <a:off x="6762930"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Elastic inference</a:t>
              </a:r>
            </a:p>
          </p:txBody>
        </p:sp>
        <p:sp>
          <p:nvSpPr>
            <p:cNvPr id="187" name="Visualize in…">
              <a:extLst>
                <a:ext uri="{FF2B5EF4-FFF2-40B4-BE49-F238E27FC236}">
                  <a16:creationId xmlns:a16="http://schemas.microsoft.com/office/drawing/2014/main" id="{925E3EB6-A5EE-4944-86CC-DDA31BB911DE}"/>
                </a:ext>
              </a:extLst>
            </p:cNvPr>
            <p:cNvSpPr txBox="1"/>
            <p:nvPr/>
          </p:nvSpPr>
          <p:spPr>
            <a:xfrm>
              <a:off x="8174449" y="3698878"/>
              <a:ext cx="455023"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FPGA</a:t>
              </a:r>
            </a:p>
          </p:txBody>
        </p:sp>
        <p:cxnSp>
          <p:nvCxnSpPr>
            <p:cNvPr id="188" name="Straight Connector 187">
              <a:extLst>
                <a:ext uri="{FF2B5EF4-FFF2-40B4-BE49-F238E27FC236}">
                  <a16:creationId xmlns:a16="http://schemas.microsoft.com/office/drawing/2014/main" id="{B4201269-58BB-4E31-98EC-47421FFF40D5}"/>
                </a:ext>
              </a:extLst>
            </p:cNvPr>
            <p:cNvCxnSpPr>
              <a:cxnSpLocks/>
            </p:cNvCxnSpPr>
            <p:nvPr/>
          </p:nvCxnSpPr>
          <p:spPr>
            <a:xfrm>
              <a:off x="466737" y="3478268"/>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AF5FAC15-F0EC-45A0-AFE0-1425ECC99030}"/>
              </a:ext>
            </a:extLst>
          </p:cNvPr>
          <p:cNvGrpSpPr/>
          <p:nvPr/>
        </p:nvGrpSpPr>
        <p:grpSpPr>
          <a:xfrm>
            <a:off x="457201" y="1009650"/>
            <a:ext cx="8229600" cy="1288376"/>
            <a:chOff x="457201" y="1009650"/>
            <a:chExt cx="8229600" cy="1288376"/>
          </a:xfrm>
        </p:grpSpPr>
        <p:sp>
          <p:nvSpPr>
            <p:cNvPr id="190" name="Rectangle: Rounded Corners 1">
              <a:extLst>
                <a:ext uri="{FF2B5EF4-FFF2-40B4-BE49-F238E27FC236}">
                  <a16:creationId xmlns:a16="http://schemas.microsoft.com/office/drawing/2014/main" id="{67F6B2D0-ABA8-439B-800C-6DDBABB1310F}"/>
                </a:ext>
              </a:extLst>
            </p:cNvPr>
            <p:cNvSpPr/>
            <p:nvPr/>
          </p:nvSpPr>
          <p:spPr>
            <a:xfrm>
              <a:off x="457201" y="1009650"/>
              <a:ext cx="8229600" cy="1288376"/>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963" eaLnBrk="0" fontAlgn="base" hangingPunct="0">
                <a:spcBef>
                  <a:spcPct val="0"/>
                </a:spcBef>
                <a:spcAft>
                  <a:spcPct val="0"/>
                </a:spcAft>
              </a:pPr>
              <a:endParaRPr lang="ru-RU" sz="1050" dirty="0">
                <a:solidFill>
                  <a:srgbClr val="FFFFFF"/>
                </a:solidFill>
                <a:latin typeface="Amazon Ember"/>
              </a:endParaRPr>
            </a:p>
          </p:txBody>
        </p:sp>
        <p:sp>
          <p:nvSpPr>
            <p:cNvPr id="191" name="Visualize in…">
              <a:extLst>
                <a:ext uri="{FF2B5EF4-FFF2-40B4-BE49-F238E27FC236}">
                  <a16:creationId xmlns:a16="http://schemas.microsoft.com/office/drawing/2014/main" id="{5C81E1A8-28CC-4F60-BC59-C63FFA93CED6}"/>
                </a:ext>
              </a:extLst>
            </p:cNvPr>
            <p:cNvSpPr txBox="1"/>
            <p:nvPr/>
          </p:nvSpPr>
          <p:spPr>
            <a:xfrm>
              <a:off x="619744" y="1527999"/>
              <a:ext cx="1015894" cy="166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650096" rtl="0" eaLnBrk="0" fontAlgn="base"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AI SERVICES</a:t>
              </a:r>
            </a:p>
          </p:txBody>
        </p:sp>
        <p:sp>
          <p:nvSpPr>
            <p:cNvPr id="192" name="Visualize in…">
              <a:extLst>
                <a:ext uri="{FF2B5EF4-FFF2-40B4-BE49-F238E27FC236}">
                  <a16:creationId xmlns:a16="http://schemas.microsoft.com/office/drawing/2014/main" id="{CB2921B8-236F-47EC-8C48-38E0210B8855}"/>
                </a:ext>
              </a:extLst>
            </p:cNvPr>
            <p:cNvSpPr txBox="1"/>
            <p:nvPr/>
          </p:nvSpPr>
          <p:spPr>
            <a:xfrm>
              <a:off x="2025571" y="1107004"/>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Vision</a:t>
              </a:r>
            </a:p>
          </p:txBody>
        </p:sp>
        <p:sp>
          <p:nvSpPr>
            <p:cNvPr id="193" name="Visualize in…">
              <a:extLst>
                <a:ext uri="{FF2B5EF4-FFF2-40B4-BE49-F238E27FC236}">
                  <a16:creationId xmlns:a16="http://schemas.microsoft.com/office/drawing/2014/main" id="{BF08CF62-5C79-474C-9083-194E8F40C873}"/>
                </a:ext>
              </a:extLst>
            </p:cNvPr>
            <p:cNvSpPr txBox="1"/>
            <p:nvPr/>
          </p:nvSpPr>
          <p:spPr>
            <a:xfrm>
              <a:off x="2025571" y="1264022"/>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Rekognition</a:t>
              </a:r>
            </a:p>
          </p:txBody>
        </p:sp>
        <p:sp>
          <p:nvSpPr>
            <p:cNvPr id="194" name="Visualize in…">
              <a:extLst>
                <a:ext uri="{FF2B5EF4-FFF2-40B4-BE49-F238E27FC236}">
                  <a16:creationId xmlns:a16="http://schemas.microsoft.com/office/drawing/2014/main" id="{A28D276B-0811-4786-B091-CDD3A35E925F}"/>
                </a:ext>
              </a:extLst>
            </p:cNvPr>
            <p:cNvSpPr txBox="1"/>
            <p:nvPr/>
          </p:nvSpPr>
          <p:spPr>
            <a:xfrm>
              <a:off x="2025571" y="1677802"/>
              <a:ext cx="535981"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Speech</a:t>
              </a:r>
            </a:p>
          </p:txBody>
        </p:sp>
        <p:sp>
          <p:nvSpPr>
            <p:cNvPr id="195" name="Visualize in…">
              <a:extLst>
                <a:ext uri="{FF2B5EF4-FFF2-40B4-BE49-F238E27FC236}">
                  <a16:creationId xmlns:a16="http://schemas.microsoft.com/office/drawing/2014/main" id="{82C92BA5-5C39-463D-A05F-A36071039E2A}"/>
                </a:ext>
              </a:extLst>
            </p:cNvPr>
            <p:cNvSpPr txBox="1"/>
            <p:nvPr/>
          </p:nvSpPr>
          <p:spPr>
            <a:xfrm>
              <a:off x="2025571" y="1834820"/>
              <a:ext cx="523150"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Polly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a:t>
              </a:r>
            </a:p>
          </p:txBody>
        </p:sp>
        <p:sp>
          <p:nvSpPr>
            <p:cNvPr id="196" name="Visualize in…">
              <a:extLst>
                <a:ext uri="{FF2B5EF4-FFF2-40B4-BE49-F238E27FC236}">
                  <a16:creationId xmlns:a16="http://schemas.microsoft.com/office/drawing/2014/main" id="{B21A4600-EC99-48AD-B163-00F162F8B700}"/>
                </a:ext>
              </a:extLst>
            </p:cNvPr>
            <p:cNvSpPr txBox="1"/>
            <p:nvPr/>
          </p:nvSpPr>
          <p:spPr>
            <a:xfrm>
              <a:off x="3311343" y="1107004"/>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Chatbots</a:t>
              </a:r>
            </a:p>
          </p:txBody>
        </p:sp>
        <p:sp>
          <p:nvSpPr>
            <p:cNvPr id="197" name="Visualize in…">
              <a:extLst>
                <a:ext uri="{FF2B5EF4-FFF2-40B4-BE49-F238E27FC236}">
                  <a16:creationId xmlns:a16="http://schemas.microsoft.com/office/drawing/2014/main" id="{C041142E-D2F0-430C-BBB5-2BF3E1AA30C9}"/>
                </a:ext>
              </a:extLst>
            </p:cNvPr>
            <p:cNvSpPr txBox="1"/>
            <p:nvPr/>
          </p:nvSpPr>
          <p:spPr>
            <a:xfrm>
              <a:off x="3311343" y="1264022"/>
              <a:ext cx="635769"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Lex</a:t>
              </a:r>
            </a:p>
          </p:txBody>
        </p:sp>
        <p:sp>
          <p:nvSpPr>
            <p:cNvPr id="198" name="Visualize in…">
              <a:extLst>
                <a:ext uri="{FF2B5EF4-FFF2-40B4-BE49-F238E27FC236}">
                  <a16:creationId xmlns:a16="http://schemas.microsoft.com/office/drawing/2014/main" id="{4DA65DEF-8ABD-41B4-9815-46D62AECC0B7}"/>
                </a:ext>
              </a:extLst>
            </p:cNvPr>
            <p:cNvSpPr txBox="1"/>
            <p:nvPr/>
          </p:nvSpPr>
          <p:spPr>
            <a:xfrm>
              <a:off x="4553636" y="1677803"/>
              <a:ext cx="830143"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Contact centers</a:t>
              </a:r>
            </a:p>
          </p:txBody>
        </p:sp>
        <p:sp>
          <p:nvSpPr>
            <p:cNvPr id="199" name="Visualize in…">
              <a:extLst>
                <a:ext uri="{FF2B5EF4-FFF2-40B4-BE49-F238E27FC236}">
                  <a16:creationId xmlns:a16="http://schemas.microsoft.com/office/drawing/2014/main" id="{D2553AB9-7DC2-47AE-9F33-7D6DC857F77E}"/>
                </a:ext>
              </a:extLst>
            </p:cNvPr>
            <p:cNvSpPr txBox="1"/>
            <p:nvPr/>
          </p:nvSpPr>
          <p:spPr>
            <a:xfrm>
              <a:off x="4553636" y="1834821"/>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667"/>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Contact Lens</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Connect Voice ID</a:t>
              </a:r>
            </a:p>
          </p:txBody>
        </p:sp>
        <p:sp>
          <p:nvSpPr>
            <p:cNvPr id="200" name="Visualize in…">
              <a:extLst>
                <a:ext uri="{FF2B5EF4-FFF2-40B4-BE49-F238E27FC236}">
                  <a16:creationId xmlns:a16="http://schemas.microsoft.com/office/drawing/2014/main" id="{1BA23963-A933-4CA2-9CC1-9F32AF032187}"/>
                </a:ext>
              </a:extLst>
            </p:cNvPr>
            <p:cNvSpPr txBox="1"/>
            <p:nvPr/>
          </p:nvSpPr>
          <p:spPr>
            <a:xfrm>
              <a:off x="6035683" y="1677802"/>
              <a:ext cx="760254"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Code + DevOps</a:t>
              </a:r>
            </a:p>
          </p:txBody>
        </p:sp>
        <p:sp>
          <p:nvSpPr>
            <p:cNvPr id="201" name="Visualize in…">
              <a:extLst>
                <a:ext uri="{FF2B5EF4-FFF2-40B4-BE49-F238E27FC236}">
                  <a16:creationId xmlns:a16="http://schemas.microsoft.com/office/drawing/2014/main" id="{BE1B7F52-CDA1-4FDD-9D3F-A81BCEF4B989}"/>
                </a:ext>
              </a:extLst>
            </p:cNvPr>
            <p:cNvSpPr txBox="1"/>
            <p:nvPr/>
          </p:nvSpPr>
          <p:spPr>
            <a:xfrm>
              <a:off x="6035683" y="1834819"/>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667"/>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CodeGuru</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DevOps Guru</a:t>
              </a:r>
            </a:p>
          </p:txBody>
        </p:sp>
        <p:sp>
          <p:nvSpPr>
            <p:cNvPr id="202" name="Visualize in…">
              <a:extLst>
                <a:ext uri="{FF2B5EF4-FFF2-40B4-BE49-F238E27FC236}">
                  <a16:creationId xmlns:a16="http://schemas.microsoft.com/office/drawing/2014/main" id="{7FE786DC-D5A1-403E-BD64-EB777B1F3991}"/>
                </a:ext>
              </a:extLst>
            </p:cNvPr>
            <p:cNvSpPr txBox="1"/>
            <p:nvPr/>
          </p:nvSpPr>
          <p:spPr>
            <a:xfrm>
              <a:off x="3311343" y="1677800"/>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Text</a:t>
              </a:r>
            </a:p>
          </p:txBody>
        </p:sp>
        <p:sp>
          <p:nvSpPr>
            <p:cNvPr id="203" name="Visualize in…">
              <a:extLst>
                <a:ext uri="{FF2B5EF4-FFF2-40B4-BE49-F238E27FC236}">
                  <a16:creationId xmlns:a16="http://schemas.microsoft.com/office/drawing/2014/main" id="{F102974A-30C8-4BD9-AE77-86F4CF67B242}"/>
                </a:ext>
              </a:extLst>
            </p:cNvPr>
            <p:cNvSpPr txBox="1"/>
            <p:nvPr/>
          </p:nvSpPr>
          <p:spPr>
            <a:xfrm>
              <a:off x="3311343" y="1834818"/>
              <a:ext cx="641322"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Translate</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Textract</a:t>
              </a:r>
            </a:p>
          </p:txBody>
        </p:sp>
        <p:sp>
          <p:nvSpPr>
            <p:cNvPr id="204" name="Visualize in…">
              <a:extLst>
                <a:ext uri="{FF2B5EF4-FFF2-40B4-BE49-F238E27FC236}">
                  <a16:creationId xmlns:a16="http://schemas.microsoft.com/office/drawing/2014/main" id="{30B0D866-7195-4E1D-A220-F63D8F526EE3}"/>
                </a:ext>
              </a:extLst>
            </p:cNvPr>
            <p:cNvSpPr txBox="1"/>
            <p:nvPr/>
          </p:nvSpPr>
          <p:spPr>
            <a:xfrm>
              <a:off x="4553636" y="1107004"/>
              <a:ext cx="73816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tools</a:t>
              </a:r>
            </a:p>
          </p:txBody>
        </p:sp>
        <p:sp>
          <p:nvSpPr>
            <p:cNvPr id="205" name="Visualize in…">
              <a:extLst>
                <a:ext uri="{FF2B5EF4-FFF2-40B4-BE49-F238E27FC236}">
                  <a16:creationId xmlns:a16="http://schemas.microsoft.com/office/drawing/2014/main" id="{22890BFA-97A2-4E40-82F0-DC1E14667958}"/>
                </a:ext>
              </a:extLst>
            </p:cNvPr>
            <p:cNvSpPr txBox="1"/>
            <p:nvPr/>
          </p:nvSpPr>
          <p:spPr>
            <a:xfrm>
              <a:off x="4553636" y="1264022"/>
              <a:ext cx="85018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Personalize Forecast</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Fraud Detector</a:t>
              </a: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Lookout for Metrics</a:t>
              </a:r>
            </a:p>
          </p:txBody>
        </p:sp>
        <p:sp>
          <p:nvSpPr>
            <p:cNvPr id="206" name="Visualize in…">
              <a:extLst>
                <a:ext uri="{FF2B5EF4-FFF2-40B4-BE49-F238E27FC236}">
                  <a16:creationId xmlns:a16="http://schemas.microsoft.com/office/drawing/2014/main" id="{CE6EB38F-44DB-456A-A4AF-9867F3144DFF}"/>
                </a:ext>
              </a:extLst>
            </p:cNvPr>
            <p:cNvSpPr txBox="1"/>
            <p:nvPr/>
          </p:nvSpPr>
          <p:spPr>
            <a:xfrm>
              <a:off x="6035683" y="1107004"/>
              <a:ext cx="51075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a:t>
              </a:r>
            </a:p>
          </p:txBody>
        </p:sp>
        <p:sp>
          <p:nvSpPr>
            <p:cNvPr id="207" name="Visualize in…">
              <a:extLst>
                <a:ext uri="{FF2B5EF4-FFF2-40B4-BE49-F238E27FC236}">
                  <a16:creationId xmlns:a16="http://schemas.microsoft.com/office/drawing/2014/main" id="{FFB94883-BE58-46C2-8618-7E0C1822D277}"/>
                </a:ext>
              </a:extLst>
            </p:cNvPr>
            <p:cNvSpPr txBox="1"/>
            <p:nvPr/>
          </p:nvSpPr>
          <p:spPr>
            <a:xfrm>
              <a:off x="6035683" y="1264022"/>
              <a:ext cx="51075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Kendra</a:t>
              </a:r>
            </a:p>
          </p:txBody>
        </p:sp>
        <p:sp>
          <p:nvSpPr>
            <p:cNvPr id="208" name="Visualize in…">
              <a:extLst>
                <a:ext uri="{FF2B5EF4-FFF2-40B4-BE49-F238E27FC236}">
                  <a16:creationId xmlns:a16="http://schemas.microsoft.com/office/drawing/2014/main" id="{5B4D1230-8E20-4D3C-8BBB-CF8F3736C875}"/>
                </a:ext>
              </a:extLst>
            </p:cNvPr>
            <p:cNvSpPr txBox="1"/>
            <p:nvPr/>
          </p:nvSpPr>
          <p:spPr>
            <a:xfrm>
              <a:off x="7315104" y="1677803"/>
              <a:ext cx="841930"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Industrial</a:t>
              </a:r>
            </a:p>
          </p:txBody>
        </p:sp>
        <p:sp>
          <p:nvSpPr>
            <p:cNvPr id="209" name="Visualize in…">
              <a:extLst>
                <a:ext uri="{FF2B5EF4-FFF2-40B4-BE49-F238E27FC236}">
                  <a16:creationId xmlns:a16="http://schemas.microsoft.com/office/drawing/2014/main" id="{55F4A9CB-EA0F-4CF8-881C-FA65DD542179}"/>
                </a:ext>
              </a:extLst>
            </p:cNvPr>
            <p:cNvSpPr txBox="1"/>
            <p:nvPr/>
          </p:nvSpPr>
          <p:spPr>
            <a:xfrm>
              <a:off x="7315104" y="1834820"/>
              <a:ext cx="1277907"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Panorama Appliance and SDK, Monitron, Lookout for Equipment, Lookout for Vision</a:t>
              </a:r>
            </a:p>
          </p:txBody>
        </p:sp>
        <p:sp>
          <p:nvSpPr>
            <p:cNvPr id="210" name="Visualize in…">
              <a:extLst>
                <a:ext uri="{FF2B5EF4-FFF2-40B4-BE49-F238E27FC236}">
                  <a16:creationId xmlns:a16="http://schemas.microsoft.com/office/drawing/2014/main" id="{67DA9CE5-F4B9-469D-A437-39CF25925EC7}"/>
                </a:ext>
              </a:extLst>
            </p:cNvPr>
            <p:cNvSpPr txBox="1"/>
            <p:nvPr/>
          </p:nvSpPr>
          <p:spPr>
            <a:xfrm>
              <a:off x="7315104" y="1107004"/>
              <a:ext cx="841930"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Healthcare</a:t>
              </a:r>
            </a:p>
          </p:txBody>
        </p:sp>
        <p:sp>
          <p:nvSpPr>
            <p:cNvPr id="211" name="Visualize in…">
              <a:extLst>
                <a:ext uri="{FF2B5EF4-FFF2-40B4-BE49-F238E27FC236}">
                  <a16:creationId xmlns:a16="http://schemas.microsoft.com/office/drawing/2014/main" id="{8FC8CF65-F8B1-4B69-9879-2C632F377D12}"/>
                </a:ext>
              </a:extLst>
            </p:cNvPr>
            <p:cNvSpPr txBox="1"/>
            <p:nvPr/>
          </p:nvSpPr>
          <p:spPr>
            <a:xfrm>
              <a:off x="7315104" y="1264022"/>
              <a:ext cx="108792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HealthLake</a:t>
              </a:r>
              <a:endPar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Medical</a:t>
              </a: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 Medical</a:t>
              </a:r>
            </a:p>
          </p:txBody>
        </p:sp>
        <p:cxnSp>
          <p:nvCxnSpPr>
            <p:cNvPr id="212" name="Straight Connector 211">
              <a:extLst>
                <a:ext uri="{FF2B5EF4-FFF2-40B4-BE49-F238E27FC236}">
                  <a16:creationId xmlns:a16="http://schemas.microsoft.com/office/drawing/2014/main" id="{B4609F91-2255-4BA6-BE9A-907DA27F76D9}"/>
                </a:ext>
              </a:extLst>
            </p:cNvPr>
            <p:cNvCxnSpPr>
              <a:cxnSpLocks/>
            </p:cNvCxnSpPr>
            <p:nvPr/>
          </p:nvCxnSpPr>
          <p:spPr>
            <a:xfrm>
              <a:off x="466737" y="1009650"/>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3419A896-27CE-4E44-A8BF-EE3787AD0964}"/>
              </a:ext>
            </a:extLst>
          </p:cNvPr>
          <p:cNvGrpSpPr/>
          <p:nvPr/>
        </p:nvGrpSpPr>
        <p:grpSpPr>
          <a:xfrm>
            <a:off x="457201" y="2304106"/>
            <a:ext cx="8229600" cy="1020119"/>
            <a:chOff x="457201" y="2304106"/>
            <a:chExt cx="8229600" cy="1020119"/>
          </a:xfrm>
        </p:grpSpPr>
        <p:sp>
          <p:nvSpPr>
            <p:cNvPr id="214" name="Rectangle: Rounded Corners 1">
              <a:extLst>
                <a:ext uri="{FF2B5EF4-FFF2-40B4-BE49-F238E27FC236}">
                  <a16:creationId xmlns:a16="http://schemas.microsoft.com/office/drawing/2014/main" id="{8C5C8CA9-F5E5-48D6-8777-0A27752FAE96}"/>
                </a:ext>
              </a:extLst>
            </p:cNvPr>
            <p:cNvSpPr/>
            <p:nvPr/>
          </p:nvSpPr>
          <p:spPr>
            <a:xfrm>
              <a:off x="457201" y="2304106"/>
              <a:ext cx="8229600" cy="1020119"/>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6963" rtl="0" eaLnBrk="0" fontAlgn="base" latinLnBrk="0" hangingPunct="0">
                <a:lnSpc>
                  <a:spcPct val="100000"/>
                </a:lnSpc>
                <a:spcBef>
                  <a:spcPct val="0"/>
                </a:spcBef>
                <a:spcAft>
                  <a:spcPct val="0"/>
                </a:spcAft>
                <a:buClrTx/>
                <a:buSzTx/>
                <a:buFontTx/>
                <a:buNone/>
                <a:tabLst/>
                <a:defRPr/>
              </a:pPr>
              <a:endParaRPr kumimoji="0" lang="ru-RU" sz="10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5" name="Visualize in…">
              <a:extLst>
                <a:ext uri="{FF2B5EF4-FFF2-40B4-BE49-F238E27FC236}">
                  <a16:creationId xmlns:a16="http://schemas.microsoft.com/office/drawing/2014/main" id="{1E607F74-9213-4527-B252-1F4041EF0027}"/>
                </a:ext>
              </a:extLst>
            </p:cNvPr>
            <p:cNvSpPr txBox="1"/>
            <p:nvPr/>
          </p:nvSpPr>
          <p:spPr>
            <a:xfrm>
              <a:off x="1052325" y="2668990"/>
              <a:ext cx="483842"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r"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Label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a:t>
              </a:r>
            </a:p>
          </p:txBody>
        </p:sp>
        <p:grpSp>
          <p:nvGrpSpPr>
            <p:cNvPr id="216" name="Group 215">
              <a:extLst>
                <a:ext uri="{FF2B5EF4-FFF2-40B4-BE49-F238E27FC236}">
                  <a16:creationId xmlns:a16="http://schemas.microsoft.com/office/drawing/2014/main" id="{BD371711-673D-4C12-9B9C-FB2A6DB8FF96}"/>
                </a:ext>
              </a:extLst>
            </p:cNvPr>
            <p:cNvGrpSpPr/>
            <p:nvPr/>
          </p:nvGrpSpPr>
          <p:grpSpPr>
            <a:xfrm>
              <a:off x="1617481" y="2486923"/>
              <a:ext cx="6080752" cy="730918"/>
              <a:chOff x="1965353" y="3168358"/>
              <a:chExt cx="10345688" cy="1243572"/>
            </a:xfrm>
          </p:grpSpPr>
          <p:sp>
            <p:nvSpPr>
              <p:cNvPr id="225" name="Rectangle 224">
                <a:extLst>
                  <a:ext uri="{FF2B5EF4-FFF2-40B4-BE49-F238E27FC236}">
                    <a16:creationId xmlns:a16="http://schemas.microsoft.com/office/drawing/2014/main" id="{CF9BAC66-FD0A-4BED-9DC8-687EC00D22F6}"/>
                  </a:ext>
                </a:extLst>
              </p:cNvPr>
              <p:cNvSpPr/>
              <p:nvPr/>
            </p:nvSpPr>
            <p:spPr>
              <a:xfrm>
                <a:off x="1965353" y="3168358"/>
                <a:ext cx="10345688" cy="1243572"/>
              </a:xfrm>
              <a:prstGeom prst="rect">
                <a:avLst/>
              </a:prstGeom>
              <a:ln w="12700" cap="rnd">
                <a:solidFill>
                  <a:schemeClr val="tx1"/>
                </a:solidFill>
                <a:prstDash val="solid"/>
                <a:round/>
              </a:ln>
            </p:spPr>
            <p:txBody>
              <a:bodyPr rtlCol="0" anchor="ctr"/>
              <a:lstStyle/>
              <a:p>
                <a:pPr marL="0" marR="0" lvl="0" indent="0" algn="l" defTabSz="761951"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226" name="Visualize in…">
                <a:extLst>
                  <a:ext uri="{FF2B5EF4-FFF2-40B4-BE49-F238E27FC236}">
                    <a16:creationId xmlns:a16="http://schemas.microsoft.com/office/drawing/2014/main" id="{FB797FF6-83AB-46E8-B1C9-891D1EE7B265}"/>
                  </a:ext>
                </a:extLst>
              </p:cNvPr>
              <p:cNvSpPr txBox="1"/>
              <p:nvPr/>
            </p:nvSpPr>
            <p:spPr>
              <a:xfrm>
                <a:off x="21727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collection prep</a:t>
                </a:r>
              </a:p>
            </p:txBody>
          </p:sp>
          <p:sp>
            <p:nvSpPr>
              <p:cNvPr id="227" name="Visualize in…">
                <a:extLst>
                  <a:ext uri="{FF2B5EF4-FFF2-40B4-BE49-F238E27FC236}">
                    <a16:creationId xmlns:a16="http://schemas.microsoft.com/office/drawing/2014/main" id="{B81B37C0-3304-4E73-8241-421B4F6B9A9E}"/>
                  </a:ext>
                </a:extLst>
              </p:cNvPr>
              <p:cNvSpPr txBox="1"/>
              <p:nvPr/>
            </p:nvSpPr>
            <p:spPr>
              <a:xfrm>
                <a:off x="34934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Store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features</a:t>
                </a:r>
              </a:p>
            </p:txBody>
          </p:sp>
          <p:sp>
            <p:nvSpPr>
              <p:cNvPr id="228" name="Visualize in…">
                <a:extLst>
                  <a:ext uri="{FF2B5EF4-FFF2-40B4-BE49-F238E27FC236}">
                    <a16:creationId xmlns:a16="http://schemas.microsoft.com/office/drawing/2014/main" id="{D68A1FC9-B4D5-46D3-8B59-355294A0D486}"/>
                  </a:ext>
                </a:extLst>
              </p:cNvPr>
              <p:cNvSpPr txBox="1"/>
              <p:nvPr/>
            </p:nvSpPr>
            <p:spPr>
              <a:xfrm>
                <a:off x="4337707" y="3381945"/>
                <a:ext cx="1487065" cy="596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Detect bias</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and explain predictions</a:t>
                </a:r>
              </a:p>
            </p:txBody>
          </p:sp>
          <p:sp>
            <p:nvSpPr>
              <p:cNvPr id="229" name="Visualize in…">
                <a:extLst>
                  <a:ext uri="{FF2B5EF4-FFF2-40B4-BE49-F238E27FC236}">
                    <a16:creationId xmlns:a16="http://schemas.microsoft.com/office/drawing/2014/main" id="{0970459D-DE01-4528-80C2-B45F7BDAB32F}"/>
                  </a:ext>
                </a:extLst>
              </p:cNvPr>
              <p:cNvSpPr txBox="1"/>
              <p:nvPr/>
            </p:nvSpPr>
            <p:spPr>
              <a:xfrm>
                <a:off x="5530342" y="3455041"/>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Visualize in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notebooks</a:t>
                </a:r>
              </a:p>
            </p:txBody>
          </p:sp>
          <p:sp>
            <p:nvSpPr>
              <p:cNvPr id="230" name="Visualize in…">
                <a:extLst>
                  <a:ext uri="{FF2B5EF4-FFF2-40B4-BE49-F238E27FC236}">
                    <a16:creationId xmlns:a16="http://schemas.microsoft.com/office/drawing/2014/main" id="{E1650E4A-3240-4B64-9B0F-1E5623BCFE69}"/>
                  </a:ext>
                </a:extLst>
              </p:cNvPr>
              <p:cNvSpPr txBox="1"/>
              <p:nvPr/>
            </p:nvSpPr>
            <p:spPr>
              <a:xfrm>
                <a:off x="6757974"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Pick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algorithm</a:t>
                </a:r>
              </a:p>
            </p:txBody>
          </p:sp>
          <p:sp>
            <p:nvSpPr>
              <p:cNvPr id="231" name="Visualize in…">
                <a:extLst>
                  <a:ext uri="{FF2B5EF4-FFF2-40B4-BE49-F238E27FC236}">
                    <a16:creationId xmlns:a16="http://schemas.microsoft.com/office/drawing/2014/main" id="{D15B4B8E-2ED0-43E5-ABE8-27D2A800695B}"/>
                  </a:ext>
                </a:extLst>
              </p:cNvPr>
              <p:cNvSpPr txBox="1"/>
              <p:nvPr/>
            </p:nvSpPr>
            <p:spPr>
              <a:xfrm>
                <a:off x="11336052" y="3478124"/>
                <a:ext cx="850952"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&amp; monitor</a:t>
                </a:r>
              </a:p>
            </p:txBody>
          </p:sp>
          <p:sp>
            <p:nvSpPr>
              <p:cNvPr id="232" name="Visualize in…">
                <a:extLst>
                  <a:ext uri="{FF2B5EF4-FFF2-40B4-BE49-F238E27FC236}">
                    <a16:creationId xmlns:a16="http://schemas.microsoft.com/office/drawing/2014/main" id="{F6DC8FD9-DE81-450E-9851-4B3718AD4501}"/>
                  </a:ext>
                </a:extLst>
              </p:cNvPr>
              <p:cNvSpPr txBox="1"/>
              <p:nvPr/>
            </p:nvSpPr>
            <p:spPr>
              <a:xfrm>
                <a:off x="7796654"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Train</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models faster</a:t>
                </a:r>
              </a:p>
            </p:txBody>
          </p:sp>
          <p:sp>
            <p:nvSpPr>
              <p:cNvPr id="233" name="Visualize in…">
                <a:extLst>
                  <a:ext uri="{FF2B5EF4-FFF2-40B4-BE49-F238E27FC236}">
                    <a16:creationId xmlns:a16="http://schemas.microsoft.com/office/drawing/2014/main" id="{4BB5EA10-283F-4A35-9FFD-2A187351A535}"/>
                  </a:ext>
                </a:extLst>
              </p:cNvPr>
              <p:cNvSpPr txBox="1"/>
              <p:nvPr/>
            </p:nvSpPr>
            <p:spPr>
              <a:xfrm>
                <a:off x="10115599"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Deploy in production</a:t>
                </a:r>
              </a:p>
            </p:txBody>
          </p:sp>
          <p:sp>
            <p:nvSpPr>
              <p:cNvPr id="234" name="Visualize in…">
                <a:extLst>
                  <a:ext uri="{FF2B5EF4-FFF2-40B4-BE49-F238E27FC236}">
                    <a16:creationId xmlns:a16="http://schemas.microsoft.com/office/drawing/2014/main" id="{F868F93D-F3BD-4737-8F80-25AB548D0226}"/>
                  </a:ext>
                </a:extLst>
              </p:cNvPr>
              <p:cNvSpPr txBox="1"/>
              <p:nvPr/>
            </p:nvSpPr>
            <p:spPr>
              <a:xfrm>
                <a:off x="9043423"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Tune</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parameters</a:t>
                </a:r>
              </a:p>
            </p:txBody>
          </p:sp>
        </p:grpSp>
        <p:sp>
          <p:nvSpPr>
            <p:cNvPr id="217" name="Visualize in…">
              <a:extLst>
                <a:ext uri="{FF2B5EF4-FFF2-40B4-BE49-F238E27FC236}">
                  <a16:creationId xmlns:a16="http://schemas.microsoft.com/office/drawing/2014/main" id="{0F8FD426-153C-4A70-92B7-C1A37468077D}"/>
                </a:ext>
              </a:extLst>
            </p:cNvPr>
            <p:cNvSpPr txBox="1"/>
            <p:nvPr/>
          </p:nvSpPr>
          <p:spPr>
            <a:xfrm>
              <a:off x="7807699" y="2668990"/>
              <a:ext cx="738634"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edge devices</a:t>
              </a:r>
            </a:p>
          </p:txBody>
        </p:sp>
        <p:grpSp>
          <p:nvGrpSpPr>
            <p:cNvPr id="218" name="Group 217">
              <a:extLst>
                <a:ext uri="{FF2B5EF4-FFF2-40B4-BE49-F238E27FC236}">
                  <a16:creationId xmlns:a16="http://schemas.microsoft.com/office/drawing/2014/main" id="{334EADE2-336B-4EFF-A2F4-542830EB20E8}"/>
                </a:ext>
              </a:extLst>
            </p:cNvPr>
            <p:cNvGrpSpPr/>
            <p:nvPr/>
          </p:nvGrpSpPr>
          <p:grpSpPr>
            <a:xfrm>
              <a:off x="1720467" y="3093991"/>
              <a:ext cx="5874779" cy="6901"/>
              <a:chOff x="903711" y="2002797"/>
              <a:chExt cx="5997584" cy="7045"/>
            </a:xfrm>
          </p:grpSpPr>
          <p:cxnSp>
            <p:nvCxnSpPr>
              <p:cNvPr id="223" name="Straight Arrow Connector 222">
                <a:extLst>
                  <a:ext uri="{FF2B5EF4-FFF2-40B4-BE49-F238E27FC236}">
                    <a16:creationId xmlns:a16="http://schemas.microsoft.com/office/drawing/2014/main" id="{9C020A7F-2C59-461A-BB8A-21DDCD8E33BE}"/>
                  </a:ext>
                </a:extLst>
              </p:cNvPr>
              <p:cNvCxnSpPr>
                <a:cxnSpLocks/>
              </p:cNvCxnSpPr>
              <p:nvPr/>
            </p:nvCxnSpPr>
            <p:spPr>
              <a:xfrm flipV="1">
                <a:off x="3975532" y="2002797"/>
                <a:ext cx="2925763" cy="70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4D6BA9B7-7C2A-49CB-9238-46EDAADFAB23}"/>
                  </a:ext>
                </a:extLst>
              </p:cNvPr>
              <p:cNvCxnSpPr>
                <a:cxnSpLocks/>
              </p:cNvCxnSpPr>
              <p:nvPr/>
            </p:nvCxnSpPr>
            <p:spPr>
              <a:xfrm flipH="1">
                <a:off x="903711" y="2002797"/>
                <a:ext cx="2902455" cy="70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219" name="Text Placeholder 6">
              <a:extLst>
                <a:ext uri="{FF2B5EF4-FFF2-40B4-BE49-F238E27FC236}">
                  <a16:creationId xmlns:a16="http://schemas.microsoft.com/office/drawing/2014/main" id="{203FFA53-013F-4591-8662-64C06B58328E}"/>
                </a:ext>
              </a:extLst>
            </p:cNvPr>
            <p:cNvSpPr txBox="1">
              <a:spLocks/>
            </p:cNvSpPr>
            <p:nvPr/>
          </p:nvSpPr>
          <p:spPr>
            <a:xfrm>
              <a:off x="3934779" y="2387836"/>
              <a:ext cx="1446156" cy="192184"/>
            </a:xfrm>
            <a:prstGeom prst="rect">
              <a:avLst/>
            </a:prstGeom>
            <a:solidFill>
              <a:srgbClr val="333E52"/>
            </a:solidFill>
            <a:ln>
              <a:solidFill>
                <a:schemeClr val="tx1"/>
              </a:solidFill>
            </a:ln>
          </p:spPr>
          <p:txBody>
            <a:bodyPr/>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marL="0" marR="0" lvl="0" indent="0" algn="ctr" defTabSz="650096" rtl="0" eaLnBrk="0" fontAlgn="base" latinLnBrk="0" hangingPunct="0">
                <a:lnSpc>
                  <a:spcPct val="100000"/>
                </a:lnSpc>
                <a:spcBef>
                  <a:spcPts val="712"/>
                </a:spcBef>
                <a:spcAft>
                  <a:spcPct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white"/>
                  </a:solidFill>
                  <a:effectLst/>
                  <a:uLnTx/>
                  <a:uFillTx/>
                  <a:latin typeface="Amazon Ember Heavy"/>
                  <a:ea typeface="Amazon Ember Light" panose="020B0403020204020204" pitchFamily="34" charset="0"/>
                  <a:cs typeface="Amazon Ember Light" panose="020B0403020204020204" pitchFamily="34" charset="0"/>
                </a:rPr>
                <a:t>SAGEMAKER STUDIO IDE</a:t>
              </a:r>
            </a:p>
          </p:txBody>
        </p:sp>
        <p:sp>
          <p:nvSpPr>
            <p:cNvPr id="220" name="Visualize in…">
              <a:extLst>
                <a:ext uri="{FF2B5EF4-FFF2-40B4-BE49-F238E27FC236}">
                  <a16:creationId xmlns:a16="http://schemas.microsoft.com/office/drawing/2014/main" id="{D475950A-5538-4CCD-B86F-FBCE6E20DF6E}"/>
                </a:ext>
              </a:extLst>
            </p:cNvPr>
            <p:cNvSpPr txBox="1"/>
            <p:nvPr/>
          </p:nvSpPr>
          <p:spPr>
            <a:xfrm>
              <a:off x="4464758" y="3022714"/>
              <a:ext cx="386198" cy="150802"/>
            </a:xfrm>
            <a:prstGeom prst="rect">
              <a:avLst/>
            </a:prstGeom>
            <a:solidFill>
              <a:srgbClr val="333E5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650096" rtl="0" eaLnBrk="0" fontAlgn="auto"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CI/CD</a:t>
              </a:r>
            </a:p>
          </p:txBody>
        </p:sp>
        <p:sp>
          <p:nvSpPr>
            <p:cNvPr id="221" name="Visualize in…">
              <a:extLst>
                <a:ext uri="{FF2B5EF4-FFF2-40B4-BE49-F238E27FC236}">
                  <a16:creationId xmlns:a16="http://schemas.microsoft.com/office/drawing/2014/main" id="{FB86B3F4-9286-4010-A9AF-1594C19951C1}"/>
                </a:ext>
              </a:extLst>
            </p:cNvPr>
            <p:cNvSpPr txBox="1"/>
            <p:nvPr/>
          </p:nvSpPr>
          <p:spPr>
            <a:xfrm>
              <a:off x="566294" y="2743905"/>
              <a:ext cx="1015894"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650096" rtl="0" eaLnBrk="0" fontAlgn="base"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t>
              </a:r>
              <a:b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SAGEMAKER</a:t>
              </a:r>
            </a:p>
          </p:txBody>
        </p:sp>
        <p:cxnSp>
          <p:nvCxnSpPr>
            <p:cNvPr id="222" name="Straight Connector 221">
              <a:extLst>
                <a:ext uri="{FF2B5EF4-FFF2-40B4-BE49-F238E27FC236}">
                  <a16:creationId xmlns:a16="http://schemas.microsoft.com/office/drawing/2014/main" id="{E2CE2D8A-9984-4148-A610-1E06311A0F6A}"/>
                </a:ext>
              </a:extLst>
            </p:cNvPr>
            <p:cNvCxnSpPr>
              <a:cxnSpLocks/>
            </p:cNvCxnSpPr>
            <p:nvPr/>
          </p:nvCxnSpPr>
          <p:spPr>
            <a:xfrm>
              <a:off x="466737" y="2317547"/>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35" name="Rectangle 234">
            <a:extLst>
              <a:ext uri="{FF2B5EF4-FFF2-40B4-BE49-F238E27FC236}">
                <a16:creationId xmlns:a16="http://schemas.microsoft.com/office/drawing/2014/main" id="{D7F163A8-78EB-4142-AFE9-E8ACF1D3E3D7}"/>
              </a:ext>
            </a:extLst>
          </p:cNvPr>
          <p:cNvSpPr/>
          <p:nvPr/>
        </p:nvSpPr>
        <p:spPr>
          <a:xfrm>
            <a:off x="349249" y="985627"/>
            <a:ext cx="8445502" cy="1326801"/>
          </a:xfrm>
          <a:prstGeom prst="rect">
            <a:avLst/>
          </a:prstGeom>
          <a:solidFill>
            <a:srgbClr val="1C232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36" name="Rectangle 235">
            <a:extLst>
              <a:ext uri="{FF2B5EF4-FFF2-40B4-BE49-F238E27FC236}">
                <a16:creationId xmlns:a16="http://schemas.microsoft.com/office/drawing/2014/main" id="{B30CEC1C-0D83-4032-8CE1-737B64B979D6}"/>
              </a:ext>
            </a:extLst>
          </p:cNvPr>
          <p:cNvSpPr/>
          <p:nvPr/>
        </p:nvSpPr>
        <p:spPr>
          <a:xfrm>
            <a:off x="349249" y="3412530"/>
            <a:ext cx="8445502" cy="745344"/>
          </a:xfrm>
          <a:prstGeom prst="rect">
            <a:avLst/>
          </a:prstGeom>
          <a:solidFill>
            <a:srgbClr val="1C232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22492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89673-43AA-5B44-85B6-0FB40215526E}"/>
              </a:ext>
            </a:extLst>
          </p:cNvPr>
          <p:cNvSpPr>
            <a:spLocks noGrp="1"/>
          </p:cNvSpPr>
          <p:nvPr>
            <p:ph type="title"/>
          </p:nvPr>
        </p:nvSpPr>
        <p:spPr/>
        <p:txBody>
          <a:bodyPr/>
          <a:lstStyle/>
          <a:p>
            <a:pPr algn="ctr"/>
            <a:r>
              <a:rPr lang="en-US" dirty="0"/>
              <a:t>Amazon </a:t>
            </a:r>
            <a:r>
              <a:rPr lang="en-US" dirty="0" err="1"/>
              <a:t>SageMaker</a:t>
            </a:r>
            <a:r>
              <a:rPr lang="en-US" dirty="0"/>
              <a:t>: Built to make ML </a:t>
            </a:r>
            <a:r>
              <a:rPr lang="en-US" b="1" dirty="0">
                <a:solidFill>
                  <a:schemeClr val="accent1"/>
                </a:solidFill>
              </a:rPr>
              <a:t>more accessible</a:t>
            </a:r>
          </a:p>
        </p:txBody>
      </p:sp>
      <p:grpSp>
        <p:nvGrpSpPr>
          <p:cNvPr id="11" name="Group 10">
            <a:extLst>
              <a:ext uri="{FF2B5EF4-FFF2-40B4-BE49-F238E27FC236}">
                <a16:creationId xmlns:a16="http://schemas.microsoft.com/office/drawing/2014/main" id="{B8DB2E31-85AC-43B1-9AB7-F215A4932E49}"/>
              </a:ext>
            </a:extLst>
          </p:cNvPr>
          <p:cNvGrpSpPr/>
          <p:nvPr/>
        </p:nvGrpSpPr>
        <p:grpSpPr>
          <a:xfrm>
            <a:off x="0" y="904510"/>
            <a:ext cx="9144000" cy="3057890"/>
            <a:chOff x="0" y="904510"/>
            <a:chExt cx="9144000" cy="3057890"/>
          </a:xfrm>
        </p:grpSpPr>
        <p:grpSp>
          <p:nvGrpSpPr>
            <p:cNvPr id="895" name="Group 894">
              <a:extLst>
                <a:ext uri="{FF2B5EF4-FFF2-40B4-BE49-F238E27FC236}">
                  <a16:creationId xmlns:a16="http://schemas.microsoft.com/office/drawing/2014/main" id="{7753A048-4551-4A24-8E7D-9620A7E43E98}"/>
                </a:ext>
              </a:extLst>
            </p:cNvPr>
            <p:cNvGrpSpPr/>
            <p:nvPr/>
          </p:nvGrpSpPr>
          <p:grpSpPr>
            <a:xfrm>
              <a:off x="536515" y="2418074"/>
              <a:ext cx="1051069" cy="834235"/>
              <a:chOff x="602062" y="1200151"/>
              <a:chExt cx="673778" cy="534778"/>
            </a:xfrm>
          </p:grpSpPr>
          <p:sp>
            <p:nvSpPr>
              <p:cNvPr id="896" name="Freeform 43">
                <a:extLst>
                  <a:ext uri="{FF2B5EF4-FFF2-40B4-BE49-F238E27FC236}">
                    <a16:creationId xmlns:a16="http://schemas.microsoft.com/office/drawing/2014/main" id="{ADD14A3C-369E-40AA-BD3C-E6A9073FD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897" name="Freeform 44">
                <a:extLst>
                  <a:ext uri="{FF2B5EF4-FFF2-40B4-BE49-F238E27FC236}">
                    <a16:creationId xmlns:a16="http://schemas.microsoft.com/office/drawing/2014/main" id="{F46599A8-058C-48EC-954F-62D50BEE0A1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898" name="Freeform 45">
                <a:extLst>
                  <a:ext uri="{FF2B5EF4-FFF2-40B4-BE49-F238E27FC236}">
                    <a16:creationId xmlns:a16="http://schemas.microsoft.com/office/drawing/2014/main" id="{8841C7E1-863F-4382-B3A7-F9E5F6214F1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899" name="Freeform 46">
                <a:extLst>
                  <a:ext uri="{FF2B5EF4-FFF2-40B4-BE49-F238E27FC236}">
                    <a16:creationId xmlns:a16="http://schemas.microsoft.com/office/drawing/2014/main" id="{B936724A-AA68-43E6-A14C-81FB9A97706A}"/>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00" name="Freeform 47">
                <a:extLst>
                  <a:ext uri="{FF2B5EF4-FFF2-40B4-BE49-F238E27FC236}">
                    <a16:creationId xmlns:a16="http://schemas.microsoft.com/office/drawing/2014/main" id="{4B5FBEC0-F981-4FBB-997A-194655E8EE5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01" name="Freeform 48">
                <a:extLst>
                  <a:ext uri="{FF2B5EF4-FFF2-40B4-BE49-F238E27FC236}">
                    <a16:creationId xmlns:a16="http://schemas.microsoft.com/office/drawing/2014/main" id="{6C3D3898-13C9-4B76-86C6-3FD070B6073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02" name="Freeform 49">
                <a:extLst>
                  <a:ext uri="{FF2B5EF4-FFF2-40B4-BE49-F238E27FC236}">
                    <a16:creationId xmlns:a16="http://schemas.microsoft.com/office/drawing/2014/main" id="{CEE44A84-9ACD-454F-9CF0-A264CACE6DE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03" name="Freeform 50">
                <a:extLst>
                  <a:ext uri="{FF2B5EF4-FFF2-40B4-BE49-F238E27FC236}">
                    <a16:creationId xmlns:a16="http://schemas.microsoft.com/office/drawing/2014/main" id="{31291F78-4EFE-4455-B7F6-637C47624E2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04" name="Freeform 51">
                <a:extLst>
                  <a:ext uri="{FF2B5EF4-FFF2-40B4-BE49-F238E27FC236}">
                    <a16:creationId xmlns:a16="http://schemas.microsoft.com/office/drawing/2014/main" id="{0265DBE4-A453-4086-A97F-DA86B6A1D36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05" name="Freeform 52">
                <a:extLst>
                  <a:ext uri="{FF2B5EF4-FFF2-40B4-BE49-F238E27FC236}">
                    <a16:creationId xmlns:a16="http://schemas.microsoft.com/office/drawing/2014/main" id="{4378DA54-C395-455F-BC36-D9B7EF20457D}"/>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06" name="Freeform 53">
                <a:extLst>
                  <a:ext uri="{FF2B5EF4-FFF2-40B4-BE49-F238E27FC236}">
                    <a16:creationId xmlns:a16="http://schemas.microsoft.com/office/drawing/2014/main" id="{A508FA9D-0BB0-41C3-8480-C716E68DB48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07" name="Freeform 54">
                <a:extLst>
                  <a:ext uri="{FF2B5EF4-FFF2-40B4-BE49-F238E27FC236}">
                    <a16:creationId xmlns:a16="http://schemas.microsoft.com/office/drawing/2014/main" id="{03280141-19F8-4733-A4A4-81FF46F89F7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08" name="Freeform 57">
                <a:extLst>
                  <a:ext uri="{FF2B5EF4-FFF2-40B4-BE49-F238E27FC236}">
                    <a16:creationId xmlns:a16="http://schemas.microsoft.com/office/drawing/2014/main" id="{66A465AD-2B23-4D84-BF3F-EDD08814D51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09" name="Freeform 58">
                <a:extLst>
                  <a:ext uri="{FF2B5EF4-FFF2-40B4-BE49-F238E27FC236}">
                    <a16:creationId xmlns:a16="http://schemas.microsoft.com/office/drawing/2014/main" id="{5622720B-DEAE-4159-A579-63748400DF36}"/>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910" name="Group 909">
              <a:extLst>
                <a:ext uri="{FF2B5EF4-FFF2-40B4-BE49-F238E27FC236}">
                  <a16:creationId xmlns:a16="http://schemas.microsoft.com/office/drawing/2014/main" id="{6EE0FFA6-3BF1-4DAC-9AB7-A5769DCCF8CF}"/>
                </a:ext>
              </a:extLst>
            </p:cNvPr>
            <p:cNvGrpSpPr/>
            <p:nvPr/>
          </p:nvGrpSpPr>
          <p:grpSpPr>
            <a:xfrm>
              <a:off x="1956357" y="2418074"/>
              <a:ext cx="1051069" cy="834235"/>
              <a:chOff x="602062" y="1200151"/>
              <a:chExt cx="673778" cy="534778"/>
            </a:xfrm>
          </p:grpSpPr>
          <p:sp>
            <p:nvSpPr>
              <p:cNvPr id="911" name="Freeform 43">
                <a:extLst>
                  <a:ext uri="{FF2B5EF4-FFF2-40B4-BE49-F238E27FC236}">
                    <a16:creationId xmlns:a16="http://schemas.microsoft.com/office/drawing/2014/main" id="{78E10685-ED9A-4424-9F8C-17047B9669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12" name="Freeform 44">
                <a:extLst>
                  <a:ext uri="{FF2B5EF4-FFF2-40B4-BE49-F238E27FC236}">
                    <a16:creationId xmlns:a16="http://schemas.microsoft.com/office/drawing/2014/main" id="{FCB967DC-80A9-489B-83BB-15B8BF6F76C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13" name="Freeform 45">
                <a:extLst>
                  <a:ext uri="{FF2B5EF4-FFF2-40B4-BE49-F238E27FC236}">
                    <a16:creationId xmlns:a16="http://schemas.microsoft.com/office/drawing/2014/main" id="{4B69187B-37A9-48F8-AD4C-1F586C9D2E9E}"/>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14" name="Freeform 46">
                <a:extLst>
                  <a:ext uri="{FF2B5EF4-FFF2-40B4-BE49-F238E27FC236}">
                    <a16:creationId xmlns:a16="http://schemas.microsoft.com/office/drawing/2014/main" id="{7E5F61EA-7403-46BE-B9D4-D3F38736CA05}"/>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15" name="Freeform 47">
                <a:extLst>
                  <a:ext uri="{FF2B5EF4-FFF2-40B4-BE49-F238E27FC236}">
                    <a16:creationId xmlns:a16="http://schemas.microsoft.com/office/drawing/2014/main" id="{344F5001-41CC-473F-9BE2-3CF8E0CA5766}"/>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16" name="Freeform 48">
                <a:extLst>
                  <a:ext uri="{FF2B5EF4-FFF2-40B4-BE49-F238E27FC236}">
                    <a16:creationId xmlns:a16="http://schemas.microsoft.com/office/drawing/2014/main" id="{39F59A0F-B904-41CC-83C2-D7BBB5B7E061}"/>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17" name="Freeform 49">
                <a:extLst>
                  <a:ext uri="{FF2B5EF4-FFF2-40B4-BE49-F238E27FC236}">
                    <a16:creationId xmlns:a16="http://schemas.microsoft.com/office/drawing/2014/main" id="{20D7478B-7FF3-4072-B907-B7A66C9F1387}"/>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18" name="Freeform 50">
                <a:extLst>
                  <a:ext uri="{FF2B5EF4-FFF2-40B4-BE49-F238E27FC236}">
                    <a16:creationId xmlns:a16="http://schemas.microsoft.com/office/drawing/2014/main" id="{6EEF1D5A-DF47-474B-B871-F0082B25E3C1}"/>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19" name="Freeform 51">
                <a:extLst>
                  <a:ext uri="{FF2B5EF4-FFF2-40B4-BE49-F238E27FC236}">
                    <a16:creationId xmlns:a16="http://schemas.microsoft.com/office/drawing/2014/main" id="{D7D2E5EA-D594-4366-9E41-1CD1C93C9BDE}"/>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20" name="Freeform 52">
                <a:extLst>
                  <a:ext uri="{FF2B5EF4-FFF2-40B4-BE49-F238E27FC236}">
                    <a16:creationId xmlns:a16="http://schemas.microsoft.com/office/drawing/2014/main" id="{A4954CF3-5D5A-4A57-910C-E481CDED0F56}"/>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21" name="Freeform 53">
                <a:extLst>
                  <a:ext uri="{FF2B5EF4-FFF2-40B4-BE49-F238E27FC236}">
                    <a16:creationId xmlns:a16="http://schemas.microsoft.com/office/drawing/2014/main" id="{478EA47E-DF3C-4F6C-8EBC-AD6B0E03C9A4}"/>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22" name="Freeform 54">
                <a:extLst>
                  <a:ext uri="{FF2B5EF4-FFF2-40B4-BE49-F238E27FC236}">
                    <a16:creationId xmlns:a16="http://schemas.microsoft.com/office/drawing/2014/main" id="{CA25FB0A-ED0D-4368-AF2B-DF3E614CF325}"/>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23" name="Freeform 57">
                <a:extLst>
                  <a:ext uri="{FF2B5EF4-FFF2-40B4-BE49-F238E27FC236}">
                    <a16:creationId xmlns:a16="http://schemas.microsoft.com/office/drawing/2014/main" id="{3CCA827C-38A8-4C1E-A3AC-C2A9B2CA7DBE}"/>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24" name="Freeform 58">
                <a:extLst>
                  <a:ext uri="{FF2B5EF4-FFF2-40B4-BE49-F238E27FC236}">
                    <a16:creationId xmlns:a16="http://schemas.microsoft.com/office/drawing/2014/main" id="{2D9500BF-8343-4672-9067-9C792AE2F152}"/>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925" name="Group 924">
              <a:extLst>
                <a:ext uri="{FF2B5EF4-FFF2-40B4-BE49-F238E27FC236}">
                  <a16:creationId xmlns:a16="http://schemas.microsoft.com/office/drawing/2014/main" id="{A9F26EF4-0FD7-4628-A5E3-2C46C1F657C0}"/>
                </a:ext>
              </a:extLst>
            </p:cNvPr>
            <p:cNvGrpSpPr/>
            <p:nvPr/>
          </p:nvGrpSpPr>
          <p:grpSpPr>
            <a:xfrm>
              <a:off x="3376199" y="2418074"/>
              <a:ext cx="1051069" cy="834235"/>
              <a:chOff x="602062" y="1200151"/>
              <a:chExt cx="673778" cy="534778"/>
            </a:xfrm>
          </p:grpSpPr>
          <p:sp>
            <p:nvSpPr>
              <p:cNvPr id="926" name="Freeform 43">
                <a:extLst>
                  <a:ext uri="{FF2B5EF4-FFF2-40B4-BE49-F238E27FC236}">
                    <a16:creationId xmlns:a16="http://schemas.microsoft.com/office/drawing/2014/main" id="{5389788F-4E35-4034-A7DF-9992246AE73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27" name="Freeform 44">
                <a:extLst>
                  <a:ext uri="{FF2B5EF4-FFF2-40B4-BE49-F238E27FC236}">
                    <a16:creationId xmlns:a16="http://schemas.microsoft.com/office/drawing/2014/main" id="{033DBD95-D0BB-402B-AB16-B6D009EBE8F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28" name="Freeform 45">
                <a:extLst>
                  <a:ext uri="{FF2B5EF4-FFF2-40B4-BE49-F238E27FC236}">
                    <a16:creationId xmlns:a16="http://schemas.microsoft.com/office/drawing/2014/main" id="{B67B197A-3D1A-42AB-93E8-45C52D1EB3BB}"/>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29" name="Freeform 46">
                <a:extLst>
                  <a:ext uri="{FF2B5EF4-FFF2-40B4-BE49-F238E27FC236}">
                    <a16:creationId xmlns:a16="http://schemas.microsoft.com/office/drawing/2014/main" id="{932560B1-B9C8-4698-8B70-BCA340E27E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30" name="Freeform 47">
                <a:extLst>
                  <a:ext uri="{FF2B5EF4-FFF2-40B4-BE49-F238E27FC236}">
                    <a16:creationId xmlns:a16="http://schemas.microsoft.com/office/drawing/2014/main" id="{385A5E86-2F48-440F-87C1-53CEAC14A430}"/>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31" name="Freeform 48">
                <a:extLst>
                  <a:ext uri="{FF2B5EF4-FFF2-40B4-BE49-F238E27FC236}">
                    <a16:creationId xmlns:a16="http://schemas.microsoft.com/office/drawing/2014/main" id="{FB3923D0-0196-4D15-A1E1-12F2DC62A149}"/>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32" name="Freeform 49">
                <a:extLst>
                  <a:ext uri="{FF2B5EF4-FFF2-40B4-BE49-F238E27FC236}">
                    <a16:creationId xmlns:a16="http://schemas.microsoft.com/office/drawing/2014/main" id="{2E048D03-508B-445A-97F2-7C2B44FD43B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33" name="Freeform 50">
                <a:extLst>
                  <a:ext uri="{FF2B5EF4-FFF2-40B4-BE49-F238E27FC236}">
                    <a16:creationId xmlns:a16="http://schemas.microsoft.com/office/drawing/2014/main" id="{5BE39AB7-A0B7-412A-821B-266F7B41ED3D}"/>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34" name="Freeform 51">
                <a:extLst>
                  <a:ext uri="{FF2B5EF4-FFF2-40B4-BE49-F238E27FC236}">
                    <a16:creationId xmlns:a16="http://schemas.microsoft.com/office/drawing/2014/main" id="{D912551F-7062-42B3-A190-0711354DDAFB}"/>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35" name="Freeform 52">
                <a:extLst>
                  <a:ext uri="{FF2B5EF4-FFF2-40B4-BE49-F238E27FC236}">
                    <a16:creationId xmlns:a16="http://schemas.microsoft.com/office/drawing/2014/main" id="{3E39DBD4-8776-4C58-878E-D309CD14971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36" name="Freeform 53">
                <a:extLst>
                  <a:ext uri="{FF2B5EF4-FFF2-40B4-BE49-F238E27FC236}">
                    <a16:creationId xmlns:a16="http://schemas.microsoft.com/office/drawing/2014/main" id="{92A3EB69-1725-4422-A605-9C9CB855ADA8}"/>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37" name="Freeform 54">
                <a:extLst>
                  <a:ext uri="{FF2B5EF4-FFF2-40B4-BE49-F238E27FC236}">
                    <a16:creationId xmlns:a16="http://schemas.microsoft.com/office/drawing/2014/main" id="{031D853B-1E8F-4EFD-A0D6-17F913D9221E}"/>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38" name="Freeform 57">
                <a:extLst>
                  <a:ext uri="{FF2B5EF4-FFF2-40B4-BE49-F238E27FC236}">
                    <a16:creationId xmlns:a16="http://schemas.microsoft.com/office/drawing/2014/main" id="{768F03DC-04C4-4013-AB41-AF2010FE465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39" name="Freeform 58">
                <a:extLst>
                  <a:ext uri="{FF2B5EF4-FFF2-40B4-BE49-F238E27FC236}">
                    <a16:creationId xmlns:a16="http://schemas.microsoft.com/office/drawing/2014/main" id="{038911BC-7CFF-445B-B6A0-9E3BE0A9EF5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940" name="Group 939">
              <a:extLst>
                <a:ext uri="{FF2B5EF4-FFF2-40B4-BE49-F238E27FC236}">
                  <a16:creationId xmlns:a16="http://schemas.microsoft.com/office/drawing/2014/main" id="{D2062064-7DAD-4C98-BBC7-5E692C00BD0B}"/>
                </a:ext>
              </a:extLst>
            </p:cNvPr>
            <p:cNvGrpSpPr/>
            <p:nvPr/>
          </p:nvGrpSpPr>
          <p:grpSpPr>
            <a:xfrm>
              <a:off x="4796041" y="2418074"/>
              <a:ext cx="1051069" cy="834235"/>
              <a:chOff x="602062" y="1200151"/>
              <a:chExt cx="673778" cy="534778"/>
            </a:xfrm>
          </p:grpSpPr>
          <p:sp>
            <p:nvSpPr>
              <p:cNvPr id="941" name="Freeform 43">
                <a:extLst>
                  <a:ext uri="{FF2B5EF4-FFF2-40B4-BE49-F238E27FC236}">
                    <a16:creationId xmlns:a16="http://schemas.microsoft.com/office/drawing/2014/main" id="{031DA70D-B426-4BDE-B4F0-0919C4F20F05}"/>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42" name="Freeform 44">
                <a:extLst>
                  <a:ext uri="{FF2B5EF4-FFF2-40B4-BE49-F238E27FC236}">
                    <a16:creationId xmlns:a16="http://schemas.microsoft.com/office/drawing/2014/main" id="{27AFB66B-E253-4EE0-A9EB-A5EC43EF7FE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43" name="Freeform 45">
                <a:extLst>
                  <a:ext uri="{FF2B5EF4-FFF2-40B4-BE49-F238E27FC236}">
                    <a16:creationId xmlns:a16="http://schemas.microsoft.com/office/drawing/2014/main" id="{49393701-6BD4-4C42-B450-70660485AD47}"/>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44" name="Freeform 46">
                <a:extLst>
                  <a:ext uri="{FF2B5EF4-FFF2-40B4-BE49-F238E27FC236}">
                    <a16:creationId xmlns:a16="http://schemas.microsoft.com/office/drawing/2014/main" id="{DAE83BCF-1EA5-461F-BD51-1753430E53C9}"/>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45" name="Freeform 47">
                <a:extLst>
                  <a:ext uri="{FF2B5EF4-FFF2-40B4-BE49-F238E27FC236}">
                    <a16:creationId xmlns:a16="http://schemas.microsoft.com/office/drawing/2014/main" id="{B82DB1F3-FEB3-4BD6-B67E-66002532FCA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46" name="Freeform 48">
                <a:extLst>
                  <a:ext uri="{FF2B5EF4-FFF2-40B4-BE49-F238E27FC236}">
                    <a16:creationId xmlns:a16="http://schemas.microsoft.com/office/drawing/2014/main" id="{8D1378A4-DCFC-4B12-A9ED-DCFB4AAAC5EC}"/>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47" name="Freeform 49">
                <a:extLst>
                  <a:ext uri="{FF2B5EF4-FFF2-40B4-BE49-F238E27FC236}">
                    <a16:creationId xmlns:a16="http://schemas.microsoft.com/office/drawing/2014/main" id="{81513F9F-DE09-4C4B-8517-3F1848DC3EEB}"/>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48" name="Freeform 50">
                <a:extLst>
                  <a:ext uri="{FF2B5EF4-FFF2-40B4-BE49-F238E27FC236}">
                    <a16:creationId xmlns:a16="http://schemas.microsoft.com/office/drawing/2014/main" id="{0700F098-ED9C-4020-80F3-369D8A79788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49" name="Freeform 51">
                <a:extLst>
                  <a:ext uri="{FF2B5EF4-FFF2-40B4-BE49-F238E27FC236}">
                    <a16:creationId xmlns:a16="http://schemas.microsoft.com/office/drawing/2014/main" id="{DEE4EE59-B7E2-44CE-BE5D-FA84DBF8A5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50" name="Freeform 52">
                <a:extLst>
                  <a:ext uri="{FF2B5EF4-FFF2-40B4-BE49-F238E27FC236}">
                    <a16:creationId xmlns:a16="http://schemas.microsoft.com/office/drawing/2014/main" id="{90814905-43FA-4CDF-A649-B7D8CA6E42F2}"/>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51" name="Freeform 53">
                <a:extLst>
                  <a:ext uri="{FF2B5EF4-FFF2-40B4-BE49-F238E27FC236}">
                    <a16:creationId xmlns:a16="http://schemas.microsoft.com/office/drawing/2014/main" id="{C0CEB136-2818-4E2C-87FE-444A18B45F6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52" name="Freeform 54">
                <a:extLst>
                  <a:ext uri="{FF2B5EF4-FFF2-40B4-BE49-F238E27FC236}">
                    <a16:creationId xmlns:a16="http://schemas.microsoft.com/office/drawing/2014/main" id="{ACBF2289-3417-42C6-AC64-335B68D915A8}"/>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53" name="Freeform 57">
                <a:extLst>
                  <a:ext uri="{FF2B5EF4-FFF2-40B4-BE49-F238E27FC236}">
                    <a16:creationId xmlns:a16="http://schemas.microsoft.com/office/drawing/2014/main" id="{78397F7C-9054-4BD2-A187-2A21370B2D97}"/>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54" name="Freeform 58">
                <a:extLst>
                  <a:ext uri="{FF2B5EF4-FFF2-40B4-BE49-F238E27FC236}">
                    <a16:creationId xmlns:a16="http://schemas.microsoft.com/office/drawing/2014/main" id="{A75AED07-945A-4AD0-A879-E3DB5CF708B7}"/>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955" name="Group 954">
              <a:extLst>
                <a:ext uri="{FF2B5EF4-FFF2-40B4-BE49-F238E27FC236}">
                  <a16:creationId xmlns:a16="http://schemas.microsoft.com/office/drawing/2014/main" id="{B9617F85-468D-40B6-9170-D59CBC93386D}"/>
                </a:ext>
              </a:extLst>
            </p:cNvPr>
            <p:cNvGrpSpPr/>
            <p:nvPr/>
          </p:nvGrpSpPr>
          <p:grpSpPr>
            <a:xfrm>
              <a:off x="6215882" y="2418074"/>
              <a:ext cx="1051069" cy="834235"/>
              <a:chOff x="602062" y="1200151"/>
              <a:chExt cx="673778" cy="534778"/>
            </a:xfrm>
          </p:grpSpPr>
          <p:sp>
            <p:nvSpPr>
              <p:cNvPr id="956" name="Freeform 43">
                <a:extLst>
                  <a:ext uri="{FF2B5EF4-FFF2-40B4-BE49-F238E27FC236}">
                    <a16:creationId xmlns:a16="http://schemas.microsoft.com/office/drawing/2014/main" id="{6827AC59-B127-4A9C-8DE3-5CFA3473B8F6}"/>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57" name="Freeform 44">
                <a:extLst>
                  <a:ext uri="{FF2B5EF4-FFF2-40B4-BE49-F238E27FC236}">
                    <a16:creationId xmlns:a16="http://schemas.microsoft.com/office/drawing/2014/main" id="{108E8A2C-E861-4FB1-91C9-AC000089C246}"/>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58" name="Freeform 45">
                <a:extLst>
                  <a:ext uri="{FF2B5EF4-FFF2-40B4-BE49-F238E27FC236}">
                    <a16:creationId xmlns:a16="http://schemas.microsoft.com/office/drawing/2014/main" id="{2C41BC8D-CFF7-4A9D-A05C-BCB96FC303A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59" name="Freeform 46">
                <a:extLst>
                  <a:ext uri="{FF2B5EF4-FFF2-40B4-BE49-F238E27FC236}">
                    <a16:creationId xmlns:a16="http://schemas.microsoft.com/office/drawing/2014/main" id="{4EB08A6E-8A42-424B-9519-50F23DD02E83}"/>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60" name="Freeform 47">
                <a:extLst>
                  <a:ext uri="{FF2B5EF4-FFF2-40B4-BE49-F238E27FC236}">
                    <a16:creationId xmlns:a16="http://schemas.microsoft.com/office/drawing/2014/main" id="{356D3DDB-732F-4946-A72C-6313D11C68F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61" name="Freeform 48">
                <a:extLst>
                  <a:ext uri="{FF2B5EF4-FFF2-40B4-BE49-F238E27FC236}">
                    <a16:creationId xmlns:a16="http://schemas.microsoft.com/office/drawing/2014/main" id="{8A165769-481A-4A65-9A29-427A0C3E0B3E}"/>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62" name="Freeform 49">
                <a:extLst>
                  <a:ext uri="{FF2B5EF4-FFF2-40B4-BE49-F238E27FC236}">
                    <a16:creationId xmlns:a16="http://schemas.microsoft.com/office/drawing/2014/main" id="{3CDC9E2C-9D49-4041-B7F2-C11F378BA1B9}"/>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63" name="Freeform 50">
                <a:extLst>
                  <a:ext uri="{FF2B5EF4-FFF2-40B4-BE49-F238E27FC236}">
                    <a16:creationId xmlns:a16="http://schemas.microsoft.com/office/drawing/2014/main" id="{6EC45BB3-87F7-45C8-8F0D-F1ADD10549E0}"/>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64" name="Freeform 51">
                <a:extLst>
                  <a:ext uri="{FF2B5EF4-FFF2-40B4-BE49-F238E27FC236}">
                    <a16:creationId xmlns:a16="http://schemas.microsoft.com/office/drawing/2014/main" id="{F0C68CE2-82A5-48F0-818D-9ADC9E1592D2}"/>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65" name="Freeform 52">
                <a:extLst>
                  <a:ext uri="{FF2B5EF4-FFF2-40B4-BE49-F238E27FC236}">
                    <a16:creationId xmlns:a16="http://schemas.microsoft.com/office/drawing/2014/main" id="{BA7E0BDF-2E80-43F4-8B00-3FD120F47383}"/>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66" name="Freeform 53">
                <a:extLst>
                  <a:ext uri="{FF2B5EF4-FFF2-40B4-BE49-F238E27FC236}">
                    <a16:creationId xmlns:a16="http://schemas.microsoft.com/office/drawing/2014/main" id="{078FEE1E-EB8A-40FD-BE5A-4F0F157DA56A}"/>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67" name="Freeform 54">
                <a:extLst>
                  <a:ext uri="{FF2B5EF4-FFF2-40B4-BE49-F238E27FC236}">
                    <a16:creationId xmlns:a16="http://schemas.microsoft.com/office/drawing/2014/main" id="{2AB1BB89-C346-42F2-A4A5-1A0C75F1B9BC}"/>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68" name="Freeform 57">
                <a:extLst>
                  <a:ext uri="{FF2B5EF4-FFF2-40B4-BE49-F238E27FC236}">
                    <a16:creationId xmlns:a16="http://schemas.microsoft.com/office/drawing/2014/main" id="{454A2ADC-06D8-4BEA-B144-C485B794865F}"/>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69" name="Freeform 58">
                <a:extLst>
                  <a:ext uri="{FF2B5EF4-FFF2-40B4-BE49-F238E27FC236}">
                    <a16:creationId xmlns:a16="http://schemas.microsoft.com/office/drawing/2014/main" id="{602FC665-5EA7-4F99-BE3B-D950E61CB6B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970" name="Group 969">
              <a:extLst>
                <a:ext uri="{FF2B5EF4-FFF2-40B4-BE49-F238E27FC236}">
                  <a16:creationId xmlns:a16="http://schemas.microsoft.com/office/drawing/2014/main" id="{E1F89724-DB11-4EF3-879E-29C46C79C1F2}"/>
                </a:ext>
              </a:extLst>
            </p:cNvPr>
            <p:cNvGrpSpPr/>
            <p:nvPr/>
          </p:nvGrpSpPr>
          <p:grpSpPr>
            <a:xfrm>
              <a:off x="7635731" y="2418074"/>
              <a:ext cx="1051069" cy="834235"/>
              <a:chOff x="602062" y="1200151"/>
              <a:chExt cx="673778" cy="534778"/>
            </a:xfrm>
          </p:grpSpPr>
          <p:sp>
            <p:nvSpPr>
              <p:cNvPr id="971" name="Freeform 43">
                <a:extLst>
                  <a:ext uri="{FF2B5EF4-FFF2-40B4-BE49-F238E27FC236}">
                    <a16:creationId xmlns:a16="http://schemas.microsoft.com/office/drawing/2014/main" id="{D87320DE-48A2-4C5A-9399-6F76D151A53D}"/>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72" name="Freeform 44">
                <a:extLst>
                  <a:ext uri="{FF2B5EF4-FFF2-40B4-BE49-F238E27FC236}">
                    <a16:creationId xmlns:a16="http://schemas.microsoft.com/office/drawing/2014/main" id="{CFB05894-BA51-45D4-8D57-07327635CAC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73" name="Freeform 45">
                <a:extLst>
                  <a:ext uri="{FF2B5EF4-FFF2-40B4-BE49-F238E27FC236}">
                    <a16:creationId xmlns:a16="http://schemas.microsoft.com/office/drawing/2014/main" id="{77131469-5DA6-446D-B655-5F01B48A93F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74" name="Freeform 46">
                <a:extLst>
                  <a:ext uri="{FF2B5EF4-FFF2-40B4-BE49-F238E27FC236}">
                    <a16:creationId xmlns:a16="http://schemas.microsoft.com/office/drawing/2014/main" id="{ADA3A0DC-C4D9-4297-9539-1ED0BF055DEB}"/>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75" name="Freeform 47">
                <a:extLst>
                  <a:ext uri="{FF2B5EF4-FFF2-40B4-BE49-F238E27FC236}">
                    <a16:creationId xmlns:a16="http://schemas.microsoft.com/office/drawing/2014/main" id="{8A8913AD-6207-4C5D-9923-4D164AF4753E}"/>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76" name="Freeform 48">
                <a:extLst>
                  <a:ext uri="{FF2B5EF4-FFF2-40B4-BE49-F238E27FC236}">
                    <a16:creationId xmlns:a16="http://schemas.microsoft.com/office/drawing/2014/main" id="{83259579-4A9E-47CE-ABAF-D3BE5ABAECF3}"/>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77" name="Freeform 49">
                <a:extLst>
                  <a:ext uri="{FF2B5EF4-FFF2-40B4-BE49-F238E27FC236}">
                    <a16:creationId xmlns:a16="http://schemas.microsoft.com/office/drawing/2014/main" id="{F0BF60C0-712C-4782-9CA3-EB5EF5DB914E}"/>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78" name="Freeform 50">
                <a:extLst>
                  <a:ext uri="{FF2B5EF4-FFF2-40B4-BE49-F238E27FC236}">
                    <a16:creationId xmlns:a16="http://schemas.microsoft.com/office/drawing/2014/main" id="{30360947-7A2D-4EBE-AE3F-6968EC26908A}"/>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79" name="Freeform 51">
                <a:extLst>
                  <a:ext uri="{FF2B5EF4-FFF2-40B4-BE49-F238E27FC236}">
                    <a16:creationId xmlns:a16="http://schemas.microsoft.com/office/drawing/2014/main" id="{622B83AD-7664-4612-8981-E7A416223E78}"/>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80" name="Freeform 52">
                <a:extLst>
                  <a:ext uri="{FF2B5EF4-FFF2-40B4-BE49-F238E27FC236}">
                    <a16:creationId xmlns:a16="http://schemas.microsoft.com/office/drawing/2014/main" id="{E78B005F-06D6-454B-A20B-E8713B6969E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81" name="Freeform 53">
                <a:extLst>
                  <a:ext uri="{FF2B5EF4-FFF2-40B4-BE49-F238E27FC236}">
                    <a16:creationId xmlns:a16="http://schemas.microsoft.com/office/drawing/2014/main" id="{7E45D1DC-2769-4B18-A3CF-C2106286153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82" name="Freeform 54">
                <a:extLst>
                  <a:ext uri="{FF2B5EF4-FFF2-40B4-BE49-F238E27FC236}">
                    <a16:creationId xmlns:a16="http://schemas.microsoft.com/office/drawing/2014/main" id="{BF47867B-7A61-4C6D-BF3A-90854A78A11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83" name="Freeform 57">
                <a:extLst>
                  <a:ext uri="{FF2B5EF4-FFF2-40B4-BE49-F238E27FC236}">
                    <a16:creationId xmlns:a16="http://schemas.microsoft.com/office/drawing/2014/main" id="{CA5A5EA5-3040-4D4C-A8B4-EEBEC9ADB06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84" name="Freeform 58">
                <a:extLst>
                  <a:ext uri="{FF2B5EF4-FFF2-40B4-BE49-F238E27FC236}">
                    <a16:creationId xmlns:a16="http://schemas.microsoft.com/office/drawing/2014/main" id="{A9DB3A8E-0864-4B69-ADCF-A3890214FB03}"/>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985" name="Group 984">
              <a:extLst>
                <a:ext uri="{FF2B5EF4-FFF2-40B4-BE49-F238E27FC236}">
                  <a16:creationId xmlns:a16="http://schemas.microsoft.com/office/drawing/2014/main" id="{3E858F28-8944-4D53-82E2-4EEEF6EFBE0D}"/>
                </a:ext>
              </a:extLst>
            </p:cNvPr>
            <p:cNvGrpSpPr/>
            <p:nvPr/>
          </p:nvGrpSpPr>
          <p:grpSpPr>
            <a:xfrm flipV="1">
              <a:off x="1246436" y="1624493"/>
              <a:ext cx="1051069" cy="834235"/>
              <a:chOff x="602062" y="1200151"/>
              <a:chExt cx="673778" cy="534778"/>
            </a:xfrm>
          </p:grpSpPr>
          <p:sp>
            <p:nvSpPr>
              <p:cNvPr id="986" name="Freeform 43">
                <a:extLst>
                  <a:ext uri="{FF2B5EF4-FFF2-40B4-BE49-F238E27FC236}">
                    <a16:creationId xmlns:a16="http://schemas.microsoft.com/office/drawing/2014/main" id="{8C73C135-CAA1-430C-BCC3-B582B6278B49}"/>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87" name="Freeform 44">
                <a:extLst>
                  <a:ext uri="{FF2B5EF4-FFF2-40B4-BE49-F238E27FC236}">
                    <a16:creationId xmlns:a16="http://schemas.microsoft.com/office/drawing/2014/main" id="{F39F9B12-8804-4179-9301-543656EBEF6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88" name="Freeform 45">
                <a:extLst>
                  <a:ext uri="{FF2B5EF4-FFF2-40B4-BE49-F238E27FC236}">
                    <a16:creationId xmlns:a16="http://schemas.microsoft.com/office/drawing/2014/main" id="{F5B956B4-9379-48AE-8949-270F0735DF03}"/>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89" name="Freeform 46">
                <a:extLst>
                  <a:ext uri="{FF2B5EF4-FFF2-40B4-BE49-F238E27FC236}">
                    <a16:creationId xmlns:a16="http://schemas.microsoft.com/office/drawing/2014/main" id="{7A274B34-4778-453F-9BB8-81EEE798F30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90" name="Freeform 47">
                <a:extLst>
                  <a:ext uri="{FF2B5EF4-FFF2-40B4-BE49-F238E27FC236}">
                    <a16:creationId xmlns:a16="http://schemas.microsoft.com/office/drawing/2014/main" id="{3BAB0393-CE80-47D8-88EC-B67C2435F887}"/>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91" name="Freeform 48">
                <a:extLst>
                  <a:ext uri="{FF2B5EF4-FFF2-40B4-BE49-F238E27FC236}">
                    <a16:creationId xmlns:a16="http://schemas.microsoft.com/office/drawing/2014/main" id="{5722D278-C488-4D02-8101-B39D281EFFDB}"/>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992" name="Freeform 49">
                <a:extLst>
                  <a:ext uri="{FF2B5EF4-FFF2-40B4-BE49-F238E27FC236}">
                    <a16:creationId xmlns:a16="http://schemas.microsoft.com/office/drawing/2014/main" id="{275742B5-C204-496F-B23F-AA733E0C34D1}"/>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93" name="Freeform 50">
                <a:extLst>
                  <a:ext uri="{FF2B5EF4-FFF2-40B4-BE49-F238E27FC236}">
                    <a16:creationId xmlns:a16="http://schemas.microsoft.com/office/drawing/2014/main" id="{36988E63-44AD-4466-9D28-C76B93FDC5C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94" name="Freeform 51">
                <a:extLst>
                  <a:ext uri="{FF2B5EF4-FFF2-40B4-BE49-F238E27FC236}">
                    <a16:creationId xmlns:a16="http://schemas.microsoft.com/office/drawing/2014/main" id="{5209CA28-F5E6-4CD5-A2B3-F618AFA806C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95" name="Freeform 52">
                <a:extLst>
                  <a:ext uri="{FF2B5EF4-FFF2-40B4-BE49-F238E27FC236}">
                    <a16:creationId xmlns:a16="http://schemas.microsoft.com/office/drawing/2014/main" id="{968909E9-B80D-4878-8A2B-292DF363446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96" name="Freeform 53">
                <a:extLst>
                  <a:ext uri="{FF2B5EF4-FFF2-40B4-BE49-F238E27FC236}">
                    <a16:creationId xmlns:a16="http://schemas.microsoft.com/office/drawing/2014/main" id="{B89D932A-4A1D-4979-86E9-2DCD2F3F066D}"/>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97" name="Freeform 54">
                <a:extLst>
                  <a:ext uri="{FF2B5EF4-FFF2-40B4-BE49-F238E27FC236}">
                    <a16:creationId xmlns:a16="http://schemas.microsoft.com/office/drawing/2014/main" id="{2785C5BB-DCA1-4446-AE5D-DB808BAFD679}"/>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98" name="Freeform 57">
                <a:extLst>
                  <a:ext uri="{FF2B5EF4-FFF2-40B4-BE49-F238E27FC236}">
                    <a16:creationId xmlns:a16="http://schemas.microsoft.com/office/drawing/2014/main" id="{A79D0D67-5D60-4A25-984D-C2EDD7C68D0A}"/>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999" name="Freeform 58">
                <a:extLst>
                  <a:ext uri="{FF2B5EF4-FFF2-40B4-BE49-F238E27FC236}">
                    <a16:creationId xmlns:a16="http://schemas.microsoft.com/office/drawing/2014/main" id="{542A2E5F-828C-423E-9328-FAA827BEB68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1000" name="Group 999">
              <a:extLst>
                <a:ext uri="{FF2B5EF4-FFF2-40B4-BE49-F238E27FC236}">
                  <a16:creationId xmlns:a16="http://schemas.microsoft.com/office/drawing/2014/main" id="{8D67BBA4-904A-4821-A784-ABDA3A3BDB14}"/>
                </a:ext>
              </a:extLst>
            </p:cNvPr>
            <p:cNvGrpSpPr/>
            <p:nvPr/>
          </p:nvGrpSpPr>
          <p:grpSpPr>
            <a:xfrm flipV="1">
              <a:off x="2666278" y="1624493"/>
              <a:ext cx="1051069" cy="834235"/>
              <a:chOff x="602062" y="1200151"/>
              <a:chExt cx="673778" cy="534778"/>
            </a:xfrm>
          </p:grpSpPr>
          <p:sp>
            <p:nvSpPr>
              <p:cNvPr id="1001" name="Freeform 43">
                <a:extLst>
                  <a:ext uri="{FF2B5EF4-FFF2-40B4-BE49-F238E27FC236}">
                    <a16:creationId xmlns:a16="http://schemas.microsoft.com/office/drawing/2014/main" id="{87A0AC64-EF2D-4376-A6FE-95567E30469F}"/>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02" name="Freeform 44">
                <a:extLst>
                  <a:ext uri="{FF2B5EF4-FFF2-40B4-BE49-F238E27FC236}">
                    <a16:creationId xmlns:a16="http://schemas.microsoft.com/office/drawing/2014/main" id="{FC4E8466-6DC3-443F-BF1D-BAFB4BFE4C7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03" name="Freeform 45">
                <a:extLst>
                  <a:ext uri="{FF2B5EF4-FFF2-40B4-BE49-F238E27FC236}">
                    <a16:creationId xmlns:a16="http://schemas.microsoft.com/office/drawing/2014/main" id="{7E995371-4A76-41E8-B9B2-5322A7F3173C}"/>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04" name="Freeform 46">
                <a:extLst>
                  <a:ext uri="{FF2B5EF4-FFF2-40B4-BE49-F238E27FC236}">
                    <a16:creationId xmlns:a16="http://schemas.microsoft.com/office/drawing/2014/main" id="{9367EAD4-89F7-4250-97E7-F7B3A3111B22}"/>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05" name="Freeform 47">
                <a:extLst>
                  <a:ext uri="{FF2B5EF4-FFF2-40B4-BE49-F238E27FC236}">
                    <a16:creationId xmlns:a16="http://schemas.microsoft.com/office/drawing/2014/main" id="{5BAA53B2-D700-4B98-BE95-61780C4F49BC}"/>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06" name="Freeform 48">
                <a:extLst>
                  <a:ext uri="{FF2B5EF4-FFF2-40B4-BE49-F238E27FC236}">
                    <a16:creationId xmlns:a16="http://schemas.microsoft.com/office/drawing/2014/main" id="{CD513DCD-C523-4277-AE34-A6996B1D5CE6}"/>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07" name="Freeform 49">
                <a:extLst>
                  <a:ext uri="{FF2B5EF4-FFF2-40B4-BE49-F238E27FC236}">
                    <a16:creationId xmlns:a16="http://schemas.microsoft.com/office/drawing/2014/main" id="{B91A72AA-0D97-489E-985B-82928E24A0E5}"/>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08" name="Freeform 50">
                <a:extLst>
                  <a:ext uri="{FF2B5EF4-FFF2-40B4-BE49-F238E27FC236}">
                    <a16:creationId xmlns:a16="http://schemas.microsoft.com/office/drawing/2014/main" id="{0E41F186-485F-4AF5-B667-6D7DDF091266}"/>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09" name="Freeform 51">
                <a:extLst>
                  <a:ext uri="{FF2B5EF4-FFF2-40B4-BE49-F238E27FC236}">
                    <a16:creationId xmlns:a16="http://schemas.microsoft.com/office/drawing/2014/main" id="{AC9C965A-4D4C-4B2C-93C5-10CCFEF5E336}"/>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10" name="Freeform 52">
                <a:extLst>
                  <a:ext uri="{FF2B5EF4-FFF2-40B4-BE49-F238E27FC236}">
                    <a16:creationId xmlns:a16="http://schemas.microsoft.com/office/drawing/2014/main" id="{DF517D2D-1FBC-47B4-AD43-BC7DAD0F2DC9}"/>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11" name="Freeform 53">
                <a:extLst>
                  <a:ext uri="{FF2B5EF4-FFF2-40B4-BE49-F238E27FC236}">
                    <a16:creationId xmlns:a16="http://schemas.microsoft.com/office/drawing/2014/main" id="{930C49DA-8C23-4377-A61A-4D81273F7CBC}"/>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12" name="Freeform 54">
                <a:extLst>
                  <a:ext uri="{FF2B5EF4-FFF2-40B4-BE49-F238E27FC236}">
                    <a16:creationId xmlns:a16="http://schemas.microsoft.com/office/drawing/2014/main" id="{6FAC2A4E-0CCD-4B1A-A885-EFEC28CDB0E1}"/>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13" name="Freeform 57">
                <a:extLst>
                  <a:ext uri="{FF2B5EF4-FFF2-40B4-BE49-F238E27FC236}">
                    <a16:creationId xmlns:a16="http://schemas.microsoft.com/office/drawing/2014/main" id="{38324466-3261-4C5A-A8D5-4A19B11F4D71}"/>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14" name="Freeform 58">
                <a:extLst>
                  <a:ext uri="{FF2B5EF4-FFF2-40B4-BE49-F238E27FC236}">
                    <a16:creationId xmlns:a16="http://schemas.microsoft.com/office/drawing/2014/main" id="{1A18E448-EBEB-4612-A4E4-BF0E48A96488}"/>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1015" name="Group 1014">
              <a:extLst>
                <a:ext uri="{FF2B5EF4-FFF2-40B4-BE49-F238E27FC236}">
                  <a16:creationId xmlns:a16="http://schemas.microsoft.com/office/drawing/2014/main" id="{BC88D399-CE2C-4096-92FC-7CF8CF4BBE59}"/>
                </a:ext>
              </a:extLst>
            </p:cNvPr>
            <p:cNvGrpSpPr/>
            <p:nvPr/>
          </p:nvGrpSpPr>
          <p:grpSpPr>
            <a:xfrm flipV="1">
              <a:off x="4086120" y="1624493"/>
              <a:ext cx="1051069" cy="834235"/>
              <a:chOff x="602062" y="1200151"/>
              <a:chExt cx="673778" cy="534778"/>
            </a:xfrm>
          </p:grpSpPr>
          <p:sp>
            <p:nvSpPr>
              <p:cNvPr id="1016" name="Freeform 43">
                <a:extLst>
                  <a:ext uri="{FF2B5EF4-FFF2-40B4-BE49-F238E27FC236}">
                    <a16:creationId xmlns:a16="http://schemas.microsoft.com/office/drawing/2014/main" id="{2B6B10AF-C51A-4B4D-BEBB-2E8D503D39C8}"/>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17" name="Freeform 44">
                <a:extLst>
                  <a:ext uri="{FF2B5EF4-FFF2-40B4-BE49-F238E27FC236}">
                    <a16:creationId xmlns:a16="http://schemas.microsoft.com/office/drawing/2014/main" id="{B95ECA2C-BC6A-47A2-97CA-06E5AF0C7908}"/>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18" name="Freeform 45">
                <a:extLst>
                  <a:ext uri="{FF2B5EF4-FFF2-40B4-BE49-F238E27FC236}">
                    <a16:creationId xmlns:a16="http://schemas.microsoft.com/office/drawing/2014/main" id="{439A2051-051C-44E6-AF9D-C9021B51CA50}"/>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19" name="Freeform 46">
                <a:extLst>
                  <a:ext uri="{FF2B5EF4-FFF2-40B4-BE49-F238E27FC236}">
                    <a16:creationId xmlns:a16="http://schemas.microsoft.com/office/drawing/2014/main" id="{195E6EAB-D97D-483B-8384-B038A0BFF85C}"/>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20" name="Freeform 47">
                <a:extLst>
                  <a:ext uri="{FF2B5EF4-FFF2-40B4-BE49-F238E27FC236}">
                    <a16:creationId xmlns:a16="http://schemas.microsoft.com/office/drawing/2014/main" id="{6839AE00-5BA9-4B08-B6AF-4F27A3FC6D1B}"/>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21" name="Freeform 48">
                <a:extLst>
                  <a:ext uri="{FF2B5EF4-FFF2-40B4-BE49-F238E27FC236}">
                    <a16:creationId xmlns:a16="http://schemas.microsoft.com/office/drawing/2014/main" id="{638EBB7A-FCCB-43F7-A17D-A32056227BC4}"/>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22" name="Freeform 49">
                <a:extLst>
                  <a:ext uri="{FF2B5EF4-FFF2-40B4-BE49-F238E27FC236}">
                    <a16:creationId xmlns:a16="http://schemas.microsoft.com/office/drawing/2014/main" id="{FD1ECFA3-D0B8-4E07-A4A8-44191904B554}"/>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23" name="Freeform 50">
                <a:extLst>
                  <a:ext uri="{FF2B5EF4-FFF2-40B4-BE49-F238E27FC236}">
                    <a16:creationId xmlns:a16="http://schemas.microsoft.com/office/drawing/2014/main" id="{E441A8FE-D712-429B-8E41-2F001D3435D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24" name="Freeform 51">
                <a:extLst>
                  <a:ext uri="{FF2B5EF4-FFF2-40B4-BE49-F238E27FC236}">
                    <a16:creationId xmlns:a16="http://schemas.microsoft.com/office/drawing/2014/main" id="{E81EA794-9B39-452C-AF1C-82CFDCF1DE23}"/>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25" name="Freeform 52">
                <a:extLst>
                  <a:ext uri="{FF2B5EF4-FFF2-40B4-BE49-F238E27FC236}">
                    <a16:creationId xmlns:a16="http://schemas.microsoft.com/office/drawing/2014/main" id="{6B5CF495-654F-41BD-8BD3-23940D41F9FB}"/>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26" name="Freeform 53">
                <a:extLst>
                  <a:ext uri="{FF2B5EF4-FFF2-40B4-BE49-F238E27FC236}">
                    <a16:creationId xmlns:a16="http://schemas.microsoft.com/office/drawing/2014/main" id="{6FAEF8C9-78FA-4CC6-A3F9-79D4E4F9A206}"/>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27" name="Freeform 54">
                <a:extLst>
                  <a:ext uri="{FF2B5EF4-FFF2-40B4-BE49-F238E27FC236}">
                    <a16:creationId xmlns:a16="http://schemas.microsoft.com/office/drawing/2014/main" id="{A71D2EB3-4305-46C6-B09A-49F410C5D5BA}"/>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28" name="Freeform 57">
                <a:extLst>
                  <a:ext uri="{FF2B5EF4-FFF2-40B4-BE49-F238E27FC236}">
                    <a16:creationId xmlns:a16="http://schemas.microsoft.com/office/drawing/2014/main" id="{CDF7A909-CE75-47E1-A77C-467675A030F2}"/>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29" name="Freeform 58">
                <a:extLst>
                  <a:ext uri="{FF2B5EF4-FFF2-40B4-BE49-F238E27FC236}">
                    <a16:creationId xmlns:a16="http://schemas.microsoft.com/office/drawing/2014/main" id="{E8B50CCD-1AD3-4ED9-ABE3-BC56C670C9CF}"/>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1030" name="Group 1029">
              <a:extLst>
                <a:ext uri="{FF2B5EF4-FFF2-40B4-BE49-F238E27FC236}">
                  <a16:creationId xmlns:a16="http://schemas.microsoft.com/office/drawing/2014/main" id="{B83D2445-4C7B-4AA1-AA6A-1676D2121D75}"/>
                </a:ext>
              </a:extLst>
            </p:cNvPr>
            <p:cNvGrpSpPr/>
            <p:nvPr/>
          </p:nvGrpSpPr>
          <p:grpSpPr>
            <a:xfrm flipV="1">
              <a:off x="5505962" y="1624493"/>
              <a:ext cx="1051069" cy="834235"/>
              <a:chOff x="602062" y="1200151"/>
              <a:chExt cx="673778" cy="534778"/>
            </a:xfrm>
          </p:grpSpPr>
          <p:sp>
            <p:nvSpPr>
              <p:cNvPr id="1031" name="Freeform 43">
                <a:extLst>
                  <a:ext uri="{FF2B5EF4-FFF2-40B4-BE49-F238E27FC236}">
                    <a16:creationId xmlns:a16="http://schemas.microsoft.com/office/drawing/2014/main" id="{9271DB8D-8956-41A2-BE39-A0C5835A12AA}"/>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32" name="Freeform 44">
                <a:extLst>
                  <a:ext uri="{FF2B5EF4-FFF2-40B4-BE49-F238E27FC236}">
                    <a16:creationId xmlns:a16="http://schemas.microsoft.com/office/drawing/2014/main" id="{90A07C92-9386-418E-BEF5-FAA05E91E202}"/>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33" name="Freeform 45">
                <a:extLst>
                  <a:ext uri="{FF2B5EF4-FFF2-40B4-BE49-F238E27FC236}">
                    <a16:creationId xmlns:a16="http://schemas.microsoft.com/office/drawing/2014/main" id="{79C0BE29-E5E0-4ADE-A3DC-0677CCB6B0EF}"/>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34" name="Freeform 46">
                <a:extLst>
                  <a:ext uri="{FF2B5EF4-FFF2-40B4-BE49-F238E27FC236}">
                    <a16:creationId xmlns:a16="http://schemas.microsoft.com/office/drawing/2014/main" id="{BC974A84-6489-43FE-9AF3-F7AF407AC07E}"/>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35" name="Freeform 47">
                <a:extLst>
                  <a:ext uri="{FF2B5EF4-FFF2-40B4-BE49-F238E27FC236}">
                    <a16:creationId xmlns:a16="http://schemas.microsoft.com/office/drawing/2014/main" id="{F57E5F30-5C51-4441-99EC-218A512F860F}"/>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36" name="Freeform 48">
                <a:extLst>
                  <a:ext uri="{FF2B5EF4-FFF2-40B4-BE49-F238E27FC236}">
                    <a16:creationId xmlns:a16="http://schemas.microsoft.com/office/drawing/2014/main" id="{92BD0D2E-49FC-422E-BC35-14E9D1646D3F}"/>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37" name="Freeform 49">
                <a:extLst>
                  <a:ext uri="{FF2B5EF4-FFF2-40B4-BE49-F238E27FC236}">
                    <a16:creationId xmlns:a16="http://schemas.microsoft.com/office/drawing/2014/main" id="{C9575224-1214-4C06-859E-4F2E2C1FF3D2}"/>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38" name="Freeform 50">
                <a:extLst>
                  <a:ext uri="{FF2B5EF4-FFF2-40B4-BE49-F238E27FC236}">
                    <a16:creationId xmlns:a16="http://schemas.microsoft.com/office/drawing/2014/main" id="{0CF3D5D1-6366-4712-AADD-41EA8F07F247}"/>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39" name="Freeform 51">
                <a:extLst>
                  <a:ext uri="{FF2B5EF4-FFF2-40B4-BE49-F238E27FC236}">
                    <a16:creationId xmlns:a16="http://schemas.microsoft.com/office/drawing/2014/main" id="{F32A34A6-2126-4B49-991E-4F5315CB4597}"/>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40" name="Freeform 52">
                <a:extLst>
                  <a:ext uri="{FF2B5EF4-FFF2-40B4-BE49-F238E27FC236}">
                    <a16:creationId xmlns:a16="http://schemas.microsoft.com/office/drawing/2014/main" id="{2082DF24-D7BF-4D61-9D27-58DAAA30C698}"/>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41" name="Freeform 53">
                <a:extLst>
                  <a:ext uri="{FF2B5EF4-FFF2-40B4-BE49-F238E27FC236}">
                    <a16:creationId xmlns:a16="http://schemas.microsoft.com/office/drawing/2014/main" id="{44D05DC1-32FD-4484-AC3E-B23E1AF8715E}"/>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42" name="Freeform 54">
                <a:extLst>
                  <a:ext uri="{FF2B5EF4-FFF2-40B4-BE49-F238E27FC236}">
                    <a16:creationId xmlns:a16="http://schemas.microsoft.com/office/drawing/2014/main" id="{706DE4B9-1409-4B63-93E3-9097E8F5B860}"/>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43" name="Freeform 57">
                <a:extLst>
                  <a:ext uri="{FF2B5EF4-FFF2-40B4-BE49-F238E27FC236}">
                    <a16:creationId xmlns:a16="http://schemas.microsoft.com/office/drawing/2014/main" id="{7D05F0E9-31C8-4A20-A7F2-D3FD8B44CB14}"/>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44" name="Freeform 58">
                <a:extLst>
                  <a:ext uri="{FF2B5EF4-FFF2-40B4-BE49-F238E27FC236}">
                    <a16:creationId xmlns:a16="http://schemas.microsoft.com/office/drawing/2014/main" id="{93B9DF8A-74D4-4BD6-A4DF-556A1E7E2D31}"/>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grpSp>
          <p:nvGrpSpPr>
            <p:cNvPr id="1045" name="Group 1044">
              <a:extLst>
                <a:ext uri="{FF2B5EF4-FFF2-40B4-BE49-F238E27FC236}">
                  <a16:creationId xmlns:a16="http://schemas.microsoft.com/office/drawing/2014/main" id="{0E123B85-EE85-45AB-BDC3-EF5C57C1CC9E}"/>
                </a:ext>
              </a:extLst>
            </p:cNvPr>
            <p:cNvGrpSpPr/>
            <p:nvPr/>
          </p:nvGrpSpPr>
          <p:grpSpPr>
            <a:xfrm flipV="1">
              <a:off x="6925803" y="1624493"/>
              <a:ext cx="1051069" cy="834235"/>
              <a:chOff x="602062" y="1200151"/>
              <a:chExt cx="673778" cy="534778"/>
            </a:xfrm>
          </p:grpSpPr>
          <p:sp>
            <p:nvSpPr>
              <p:cNvPr id="1046" name="Freeform 43">
                <a:extLst>
                  <a:ext uri="{FF2B5EF4-FFF2-40B4-BE49-F238E27FC236}">
                    <a16:creationId xmlns:a16="http://schemas.microsoft.com/office/drawing/2014/main" id="{0EAC5033-5D94-4EFF-9564-44EA08A9C87E}"/>
                  </a:ext>
                </a:extLst>
              </p:cNvPr>
              <p:cNvSpPr>
                <a:spLocks noEditPoints="1"/>
              </p:cNvSpPr>
              <p:nvPr/>
            </p:nvSpPr>
            <p:spPr bwMode="auto">
              <a:xfrm>
                <a:off x="602062"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47" name="Freeform 44">
                <a:extLst>
                  <a:ext uri="{FF2B5EF4-FFF2-40B4-BE49-F238E27FC236}">
                    <a16:creationId xmlns:a16="http://schemas.microsoft.com/office/drawing/2014/main" id="{C6156ECA-A82D-45D2-A0BE-CE3B3B7ED075}"/>
                  </a:ext>
                </a:extLst>
              </p:cNvPr>
              <p:cNvSpPr>
                <a:spLocks noEditPoints="1"/>
              </p:cNvSpPr>
              <p:nvPr/>
            </p:nvSpPr>
            <p:spPr bwMode="auto">
              <a:xfrm>
                <a:off x="764405"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48" name="Freeform 45">
                <a:extLst>
                  <a:ext uri="{FF2B5EF4-FFF2-40B4-BE49-F238E27FC236}">
                    <a16:creationId xmlns:a16="http://schemas.microsoft.com/office/drawing/2014/main" id="{B46BAC7C-0CA5-483E-B2AA-BD59C63AA578}"/>
                  </a:ext>
                </a:extLst>
              </p:cNvPr>
              <p:cNvSpPr>
                <a:spLocks noEditPoints="1"/>
              </p:cNvSpPr>
              <p:nvPr/>
            </p:nvSpPr>
            <p:spPr bwMode="auto">
              <a:xfrm>
                <a:off x="927810"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49" name="Freeform 46">
                <a:extLst>
                  <a:ext uri="{FF2B5EF4-FFF2-40B4-BE49-F238E27FC236}">
                    <a16:creationId xmlns:a16="http://schemas.microsoft.com/office/drawing/2014/main" id="{787A60CC-F252-41FF-829B-E58F98C59F0D}"/>
                  </a:ext>
                </a:extLst>
              </p:cNvPr>
              <p:cNvSpPr>
                <a:spLocks noEditPoints="1"/>
              </p:cNvSpPr>
              <p:nvPr/>
            </p:nvSpPr>
            <p:spPr bwMode="auto">
              <a:xfrm>
                <a:off x="680581"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50" name="Freeform 47">
                <a:extLst>
                  <a:ext uri="{FF2B5EF4-FFF2-40B4-BE49-F238E27FC236}">
                    <a16:creationId xmlns:a16="http://schemas.microsoft.com/office/drawing/2014/main" id="{9F8F96BF-6170-476A-8BD4-4FE4E7E6DA6D}"/>
                  </a:ext>
                </a:extLst>
              </p:cNvPr>
              <p:cNvSpPr>
                <a:spLocks noEditPoints="1"/>
              </p:cNvSpPr>
              <p:nvPr/>
            </p:nvSpPr>
            <p:spPr bwMode="auto">
              <a:xfrm>
                <a:off x="842924"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51" name="Freeform 48">
                <a:extLst>
                  <a:ext uri="{FF2B5EF4-FFF2-40B4-BE49-F238E27FC236}">
                    <a16:creationId xmlns:a16="http://schemas.microsoft.com/office/drawing/2014/main" id="{C167E5D9-F8B7-477E-8AD4-A64132000C77}"/>
                  </a:ext>
                </a:extLst>
              </p:cNvPr>
              <p:cNvSpPr>
                <a:spLocks noEditPoints="1"/>
              </p:cNvSpPr>
              <p:nvPr/>
            </p:nvSpPr>
            <p:spPr bwMode="auto">
              <a:xfrm>
                <a:off x="1006329" y="1305197"/>
                <a:ext cx="185687" cy="124145"/>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100000">
                    <a:srgbClr val="FF8C11"/>
                  </a:gs>
                  <a:gs pos="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1052" name="Freeform 49">
                <a:extLst>
                  <a:ext uri="{FF2B5EF4-FFF2-40B4-BE49-F238E27FC236}">
                    <a16:creationId xmlns:a16="http://schemas.microsoft.com/office/drawing/2014/main" id="{27D6E561-498F-4113-AD9F-BA335B45B416}"/>
                  </a:ext>
                </a:extLst>
              </p:cNvPr>
              <p:cNvSpPr>
                <a:spLocks noEditPoints="1"/>
              </p:cNvSpPr>
              <p:nvPr/>
            </p:nvSpPr>
            <p:spPr bwMode="auto">
              <a:xfrm>
                <a:off x="680581"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53" name="Freeform 50">
                <a:extLst>
                  <a:ext uri="{FF2B5EF4-FFF2-40B4-BE49-F238E27FC236}">
                    <a16:creationId xmlns:a16="http://schemas.microsoft.com/office/drawing/2014/main" id="{DCCA9189-8F30-4717-A8E5-5159EC5CFBBB}"/>
                  </a:ext>
                </a:extLst>
              </p:cNvPr>
              <p:cNvSpPr>
                <a:spLocks noEditPoints="1"/>
              </p:cNvSpPr>
              <p:nvPr/>
            </p:nvSpPr>
            <p:spPr bwMode="auto">
              <a:xfrm>
                <a:off x="842924" y="1507860"/>
                <a:ext cx="185687" cy="125206"/>
              </a:xfrm>
              <a:custGeom>
                <a:avLst/>
                <a:gdLst>
                  <a:gd name="T0" fmla="*/ 68 w 73"/>
                  <a:gd name="T1" fmla="*/ 49 h 49"/>
                  <a:gd name="T2" fmla="*/ 4 w 73"/>
                  <a:gd name="T3" fmla="*/ 49 h 49"/>
                  <a:gd name="T4" fmla="*/ 0 w 73"/>
                  <a:gd name="T5" fmla="*/ 44 h 49"/>
                  <a:gd name="T6" fmla="*/ 0 w 73"/>
                  <a:gd name="T7" fmla="*/ 4 h 49"/>
                  <a:gd name="T8" fmla="*/ 4 w 73"/>
                  <a:gd name="T9" fmla="*/ 0 h 49"/>
                  <a:gd name="T10" fmla="*/ 68 w 73"/>
                  <a:gd name="T11" fmla="*/ 0 h 49"/>
                  <a:gd name="T12" fmla="*/ 73 w 73"/>
                  <a:gd name="T13" fmla="*/ 4 h 49"/>
                  <a:gd name="T14" fmla="*/ 73 w 73"/>
                  <a:gd name="T15" fmla="*/ 44 h 49"/>
                  <a:gd name="T16" fmla="*/ 68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8" y="49"/>
                    </a:moveTo>
                    <a:cubicBezTo>
                      <a:pt x="4" y="49"/>
                      <a:pt x="4" y="49"/>
                      <a:pt x="4" y="49"/>
                    </a:cubicBezTo>
                    <a:cubicBezTo>
                      <a:pt x="2" y="49"/>
                      <a:pt x="0" y="46"/>
                      <a:pt x="0" y="44"/>
                    </a:cubicBezTo>
                    <a:cubicBezTo>
                      <a:pt x="0" y="4"/>
                      <a:pt x="0" y="4"/>
                      <a:pt x="0" y="4"/>
                    </a:cubicBezTo>
                    <a:cubicBezTo>
                      <a:pt x="0" y="2"/>
                      <a:pt x="2" y="0"/>
                      <a:pt x="4" y="0"/>
                    </a:cubicBezTo>
                    <a:cubicBezTo>
                      <a:pt x="68" y="0"/>
                      <a:pt x="68" y="0"/>
                      <a:pt x="68" y="0"/>
                    </a:cubicBezTo>
                    <a:cubicBezTo>
                      <a:pt x="71" y="0"/>
                      <a:pt x="73" y="2"/>
                      <a:pt x="73" y="4"/>
                    </a:cubicBezTo>
                    <a:cubicBezTo>
                      <a:pt x="73" y="44"/>
                      <a:pt x="73" y="44"/>
                      <a:pt x="73" y="44"/>
                    </a:cubicBezTo>
                    <a:cubicBezTo>
                      <a:pt x="73" y="46"/>
                      <a:pt x="71" y="49"/>
                      <a:pt x="68"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54" name="Freeform 51">
                <a:extLst>
                  <a:ext uri="{FF2B5EF4-FFF2-40B4-BE49-F238E27FC236}">
                    <a16:creationId xmlns:a16="http://schemas.microsoft.com/office/drawing/2014/main" id="{0A7DD344-EBF1-43E3-9973-A8C21A1C9950}"/>
                  </a:ext>
                </a:extLst>
              </p:cNvPr>
              <p:cNvSpPr>
                <a:spLocks noEditPoints="1"/>
              </p:cNvSpPr>
              <p:nvPr/>
            </p:nvSpPr>
            <p:spPr bwMode="auto">
              <a:xfrm>
                <a:off x="764405"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55" name="Freeform 52">
                <a:extLst>
                  <a:ext uri="{FF2B5EF4-FFF2-40B4-BE49-F238E27FC236}">
                    <a16:creationId xmlns:a16="http://schemas.microsoft.com/office/drawing/2014/main" id="{853262A8-2EC0-4C8D-9B2C-7381DA539A14}"/>
                  </a:ext>
                </a:extLst>
              </p:cNvPr>
              <p:cNvSpPr>
                <a:spLocks noEditPoints="1"/>
              </p:cNvSpPr>
              <p:nvPr/>
            </p:nvSpPr>
            <p:spPr bwMode="auto">
              <a:xfrm>
                <a:off x="927810" y="1200151"/>
                <a:ext cx="185687" cy="125206"/>
              </a:xfrm>
              <a:custGeom>
                <a:avLst/>
                <a:gdLst>
                  <a:gd name="T0" fmla="*/ 69 w 73"/>
                  <a:gd name="T1" fmla="*/ 49 h 49"/>
                  <a:gd name="T2" fmla="*/ 5 w 73"/>
                  <a:gd name="T3" fmla="*/ 49 h 49"/>
                  <a:gd name="T4" fmla="*/ 0 w 73"/>
                  <a:gd name="T5" fmla="*/ 45 h 49"/>
                  <a:gd name="T6" fmla="*/ 0 w 73"/>
                  <a:gd name="T7" fmla="*/ 5 h 49"/>
                  <a:gd name="T8" fmla="*/ 5 w 73"/>
                  <a:gd name="T9" fmla="*/ 0 h 49"/>
                  <a:gd name="T10" fmla="*/ 69 w 73"/>
                  <a:gd name="T11" fmla="*/ 0 h 49"/>
                  <a:gd name="T12" fmla="*/ 73 w 73"/>
                  <a:gd name="T13" fmla="*/ 5 h 49"/>
                  <a:gd name="T14" fmla="*/ 73 w 73"/>
                  <a:gd name="T15" fmla="*/ 45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5"/>
                    </a:cubicBezTo>
                    <a:cubicBezTo>
                      <a:pt x="0" y="5"/>
                      <a:pt x="0" y="5"/>
                      <a:pt x="0" y="5"/>
                    </a:cubicBezTo>
                    <a:cubicBezTo>
                      <a:pt x="0" y="2"/>
                      <a:pt x="2" y="0"/>
                      <a:pt x="5" y="0"/>
                    </a:cubicBezTo>
                    <a:cubicBezTo>
                      <a:pt x="69" y="0"/>
                      <a:pt x="69" y="0"/>
                      <a:pt x="69" y="0"/>
                    </a:cubicBezTo>
                    <a:cubicBezTo>
                      <a:pt x="71" y="0"/>
                      <a:pt x="73" y="2"/>
                      <a:pt x="73" y="5"/>
                    </a:cubicBezTo>
                    <a:cubicBezTo>
                      <a:pt x="73" y="45"/>
                      <a:pt x="73" y="45"/>
                      <a:pt x="73" y="45"/>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chemeClr val="accent1"/>
                  </a:gs>
                  <a:gs pos="100000">
                    <a:srgbClr val="FFA700"/>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56" name="Freeform 53">
                <a:extLst>
                  <a:ext uri="{FF2B5EF4-FFF2-40B4-BE49-F238E27FC236}">
                    <a16:creationId xmlns:a16="http://schemas.microsoft.com/office/drawing/2014/main" id="{65ED6D09-9B0F-493D-9306-9016E9AD3C21}"/>
                  </a:ext>
                </a:extLst>
              </p:cNvPr>
              <p:cNvSpPr>
                <a:spLocks noEditPoints="1"/>
              </p:cNvSpPr>
              <p:nvPr/>
            </p:nvSpPr>
            <p:spPr bwMode="auto">
              <a:xfrm>
                <a:off x="764405" y="1609723"/>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57" name="Freeform 54">
                <a:extLst>
                  <a:ext uri="{FF2B5EF4-FFF2-40B4-BE49-F238E27FC236}">
                    <a16:creationId xmlns:a16="http://schemas.microsoft.com/office/drawing/2014/main" id="{F4FB1510-CC77-472B-9833-1BBEEF0FD10B}"/>
                  </a:ext>
                </a:extLst>
              </p:cNvPr>
              <p:cNvSpPr>
                <a:spLocks noEditPoints="1"/>
              </p:cNvSpPr>
              <p:nvPr/>
            </p:nvSpPr>
            <p:spPr bwMode="auto">
              <a:xfrm>
                <a:off x="1090153" y="1405998"/>
                <a:ext cx="185687" cy="125206"/>
              </a:xfrm>
              <a:custGeom>
                <a:avLst/>
                <a:gdLst>
                  <a:gd name="T0" fmla="*/ 69 w 73"/>
                  <a:gd name="T1" fmla="*/ 49 h 49"/>
                  <a:gd name="T2" fmla="*/ 5 w 73"/>
                  <a:gd name="T3" fmla="*/ 49 h 49"/>
                  <a:gd name="T4" fmla="*/ 0 w 73"/>
                  <a:gd name="T5" fmla="*/ 44 h 49"/>
                  <a:gd name="T6" fmla="*/ 0 w 73"/>
                  <a:gd name="T7" fmla="*/ 4 h 49"/>
                  <a:gd name="T8" fmla="*/ 5 w 73"/>
                  <a:gd name="T9" fmla="*/ 0 h 49"/>
                  <a:gd name="T10" fmla="*/ 69 w 73"/>
                  <a:gd name="T11" fmla="*/ 0 h 49"/>
                  <a:gd name="T12" fmla="*/ 73 w 73"/>
                  <a:gd name="T13" fmla="*/ 4 h 49"/>
                  <a:gd name="T14" fmla="*/ 73 w 73"/>
                  <a:gd name="T15" fmla="*/ 44 h 49"/>
                  <a:gd name="T16" fmla="*/ 69 w 73"/>
                  <a:gd name="T17" fmla="*/ 49 h 49"/>
                  <a:gd name="T18" fmla="*/ 9 w 73"/>
                  <a:gd name="T19" fmla="*/ 40 h 49"/>
                  <a:gd name="T20" fmla="*/ 64 w 73"/>
                  <a:gd name="T21" fmla="*/ 40 h 49"/>
                  <a:gd name="T22" fmla="*/ 64 w 73"/>
                  <a:gd name="T23" fmla="*/ 9 h 49"/>
                  <a:gd name="T24" fmla="*/ 9 w 73"/>
                  <a:gd name="T25" fmla="*/ 9 h 49"/>
                  <a:gd name="T26" fmla="*/ 9 w 73"/>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9">
                    <a:moveTo>
                      <a:pt x="69" y="49"/>
                    </a:moveTo>
                    <a:cubicBezTo>
                      <a:pt x="5" y="49"/>
                      <a:pt x="5" y="49"/>
                      <a:pt x="5" y="49"/>
                    </a:cubicBezTo>
                    <a:cubicBezTo>
                      <a:pt x="2" y="49"/>
                      <a:pt x="0" y="47"/>
                      <a:pt x="0" y="44"/>
                    </a:cubicBezTo>
                    <a:cubicBezTo>
                      <a:pt x="0" y="4"/>
                      <a:pt x="0" y="4"/>
                      <a:pt x="0" y="4"/>
                    </a:cubicBezTo>
                    <a:cubicBezTo>
                      <a:pt x="0" y="2"/>
                      <a:pt x="2" y="0"/>
                      <a:pt x="5" y="0"/>
                    </a:cubicBezTo>
                    <a:cubicBezTo>
                      <a:pt x="69" y="0"/>
                      <a:pt x="69" y="0"/>
                      <a:pt x="69" y="0"/>
                    </a:cubicBezTo>
                    <a:cubicBezTo>
                      <a:pt x="71" y="0"/>
                      <a:pt x="73" y="2"/>
                      <a:pt x="73" y="4"/>
                    </a:cubicBezTo>
                    <a:cubicBezTo>
                      <a:pt x="73" y="44"/>
                      <a:pt x="73" y="44"/>
                      <a:pt x="73" y="44"/>
                    </a:cubicBezTo>
                    <a:cubicBezTo>
                      <a:pt x="73" y="47"/>
                      <a:pt x="71" y="49"/>
                      <a:pt x="69" y="49"/>
                    </a:cubicBezTo>
                    <a:close/>
                    <a:moveTo>
                      <a:pt x="9" y="40"/>
                    </a:moveTo>
                    <a:cubicBezTo>
                      <a:pt x="64" y="40"/>
                      <a:pt x="64" y="40"/>
                      <a:pt x="64" y="40"/>
                    </a:cubicBezTo>
                    <a:cubicBezTo>
                      <a:pt x="64" y="9"/>
                      <a:pt x="64" y="9"/>
                      <a:pt x="64" y="9"/>
                    </a:cubicBezTo>
                    <a:cubicBezTo>
                      <a:pt x="9" y="9"/>
                      <a:pt x="9" y="9"/>
                      <a:pt x="9" y="9"/>
                    </a:cubicBezTo>
                    <a:lnTo>
                      <a:pt x="9" y="40"/>
                    </a:lnTo>
                    <a:close/>
                  </a:path>
                </a:pathLst>
              </a:custGeom>
              <a:gradFill>
                <a:gsLst>
                  <a:gs pos="0">
                    <a:srgbClr val="FF9011"/>
                  </a:gs>
                  <a:gs pos="100000">
                    <a:srgbClr val="FF762E"/>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58" name="Freeform 57">
                <a:extLst>
                  <a:ext uri="{FF2B5EF4-FFF2-40B4-BE49-F238E27FC236}">
                    <a16:creationId xmlns:a16="http://schemas.microsoft.com/office/drawing/2014/main" id="{4ABF71B7-7536-4D71-B67F-99D186F34B93}"/>
                  </a:ext>
                </a:extLst>
              </p:cNvPr>
              <p:cNvSpPr>
                <a:spLocks/>
              </p:cNvSpPr>
              <p:nvPr/>
            </p:nvSpPr>
            <p:spPr bwMode="auto">
              <a:xfrm>
                <a:off x="927810" y="1609723"/>
                <a:ext cx="131572" cy="125206"/>
              </a:xfrm>
              <a:custGeom>
                <a:avLst/>
                <a:gdLst>
                  <a:gd name="T0" fmla="*/ 9 w 52"/>
                  <a:gd name="T1" fmla="*/ 40 h 49"/>
                  <a:gd name="T2" fmla="*/ 9 w 52"/>
                  <a:gd name="T3" fmla="*/ 9 h 49"/>
                  <a:gd name="T4" fmla="*/ 43 w 52"/>
                  <a:gd name="T5" fmla="*/ 9 h 49"/>
                  <a:gd name="T6" fmla="*/ 43 w 52"/>
                  <a:gd name="T7" fmla="*/ 9 h 49"/>
                  <a:gd name="T8" fmla="*/ 35 w 52"/>
                  <a:gd name="T9" fmla="*/ 9 h 49"/>
                  <a:gd name="T10" fmla="*/ 31 w 52"/>
                  <a:gd name="T11" fmla="*/ 4 h 49"/>
                  <a:gd name="T12" fmla="*/ 31 w 52"/>
                  <a:gd name="T13" fmla="*/ 0 h 49"/>
                  <a:gd name="T14" fmla="*/ 5 w 52"/>
                  <a:gd name="T15" fmla="*/ 0 h 49"/>
                  <a:gd name="T16" fmla="*/ 0 w 52"/>
                  <a:gd name="T17" fmla="*/ 4 h 49"/>
                  <a:gd name="T18" fmla="*/ 0 w 52"/>
                  <a:gd name="T19" fmla="*/ 44 h 49"/>
                  <a:gd name="T20" fmla="*/ 5 w 52"/>
                  <a:gd name="T21" fmla="*/ 49 h 49"/>
                  <a:gd name="T22" fmla="*/ 52 w 52"/>
                  <a:gd name="T23" fmla="*/ 49 h 49"/>
                  <a:gd name="T24" fmla="*/ 47 w 52"/>
                  <a:gd name="T25" fmla="*/ 40 h 49"/>
                  <a:gd name="T26" fmla="*/ 9 w 52"/>
                  <a:gd name="T27"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9">
                    <a:moveTo>
                      <a:pt x="9" y="40"/>
                    </a:moveTo>
                    <a:cubicBezTo>
                      <a:pt x="9" y="9"/>
                      <a:pt x="9" y="9"/>
                      <a:pt x="9" y="9"/>
                    </a:cubicBezTo>
                    <a:cubicBezTo>
                      <a:pt x="43" y="9"/>
                      <a:pt x="43" y="9"/>
                      <a:pt x="43" y="9"/>
                    </a:cubicBezTo>
                    <a:cubicBezTo>
                      <a:pt x="43" y="9"/>
                      <a:pt x="43" y="9"/>
                      <a:pt x="43" y="9"/>
                    </a:cubicBezTo>
                    <a:cubicBezTo>
                      <a:pt x="35" y="9"/>
                      <a:pt x="35" y="9"/>
                      <a:pt x="35" y="9"/>
                    </a:cubicBezTo>
                    <a:cubicBezTo>
                      <a:pt x="33" y="9"/>
                      <a:pt x="31" y="6"/>
                      <a:pt x="31" y="4"/>
                    </a:cubicBezTo>
                    <a:cubicBezTo>
                      <a:pt x="31" y="0"/>
                      <a:pt x="31" y="0"/>
                      <a:pt x="31" y="0"/>
                    </a:cubicBezTo>
                    <a:cubicBezTo>
                      <a:pt x="5" y="0"/>
                      <a:pt x="5" y="0"/>
                      <a:pt x="5" y="0"/>
                    </a:cubicBezTo>
                    <a:cubicBezTo>
                      <a:pt x="2" y="0"/>
                      <a:pt x="0" y="2"/>
                      <a:pt x="0" y="4"/>
                    </a:cubicBezTo>
                    <a:cubicBezTo>
                      <a:pt x="0" y="44"/>
                      <a:pt x="0" y="44"/>
                      <a:pt x="0" y="44"/>
                    </a:cubicBezTo>
                    <a:cubicBezTo>
                      <a:pt x="0" y="47"/>
                      <a:pt x="2" y="49"/>
                      <a:pt x="5" y="49"/>
                    </a:cubicBezTo>
                    <a:cubicBezTo>
                      <a:pt x="52" y="49"/>
                      <a:pt x="52" y="49"/>
                      <a:pt x="52" y="49"/>
                    </a:cubicBezTo>
                    <a:cubicBezTo>
                      <a:pt x="50" y="46"/>
                      <a:pt x="48" y="43"/>
                      <a:pt x="47" y="40"/>
                    </a:cubicBezTo>
                    <a:lnTo>
                      <a:pt x="9" y="40"/>
                    </a:lnTo>
                    <a:close/>
                  </a:path>
                </a:pathLst>
              </a:custGeom>
              <a:gradFill>
                <a:gsLst>
                  <a:gs pos="0">
                    <a:srgbClr val="FF644A"/>
                  </a:gs>
                  <a:gs pos="100000">
                    <a:schemeClr val="accent3"/>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sp>
            <p:nvSpPr>
              <p:cNvPr id="1059" name="Freeform 58">
                <a:extLst>
                  <a:ext uri="{FF2B5EF4-FFF2-40B4-BE49-F238E27FC236}">
                    <a16:creationId xmlns:a16="http://schemas.microsoft.com/office/drawing/2014/main" id="{FBE31996-23FD-4EBE-8582-2CB66D6E621A}"/>
                  </a:ext>
                </a:extLst>
              </p:cNvPr>
              <p:cNvSpPr>
                <a:spLocks/>
              </p:cNvSpPr>
              <p:nvPr/>
            </p:nvSpPr>
            <p:spPr bwMode="auto">
              <a:xfrm>
                <a:off x="1006329" y="1507860"/>
                <a:ext cx="185687" cy="125206"/>
              </a:xfrm>
              <a:custGeom>
                <a:avLst/>
                <a:gdLst>
                  <a:gd name="T0" fmla="*/ 68 w 73"/>
                  <a:gd name="T1" fmla="*/ 0 h 49"/>
                  <a:gd name="T2" fmla="*/ 4 w 73"/>
                  <a:gd name="T3" fmla="*/ 0 h 49"/>
                  <a:gd name="T4" fmla="*/ 0 w 73"/>
                  <a:gd name="T5" fmla="*/ 4 h 49"/>
                  <a:gd name="T6" fmla="*/ 0 w 73"/>
                  <a:gd name="T7" fmla="*/ 40 h 49"/>
                  <a:gd name="T8" fmla="*/ 0 w 73"/>
                  <a:gd name="T9" fmla="*/ 44 h 49"/>
                  <a:gd name="T10" fmla="*/ 4 w 73"/>
                  <a:gd name="T11" fmla="*/ 49 h 49"/>
                  <a:gd name="T12" fmla="*/ 12 w 73"/>
                  <a:gd name="T13" fmla="*/ 49 h 49"/>
                  <a:gd name="T14" fmla="*/ 15 w 73"/>
                  <a:gd name="T15" fmla="*/ 40 h 49"/>
                  <a:gd name="T16" fmla="*/ 15 w 73"/>
                  <a:gd name="T17" fmla="*/ 40 h 49"/>
                  <a:gd name="T18" fmla="*/ 9 w 73"/>
                  <a:gd name="T19" fmla="*/ 40 h 49"/>
                  <a:gd name="T20" fmla="*/ 9 w 73"/>
                  <a:gd name="T21" fmla="*/ 9 h 49"/>
                  <a:gd name="T22" fmla="*/ 64 w 73"/>
                  <a:gd name="T23" fmla="*/ 9 h 49"/>
                  <a:gd name="T24" fmla="*/ 64 w 73"/>
                  <a:gd name="T25" fmla="*/ 11 h 49"/>
                  <a:gd name="T26" fmla="*/ 73 w 73"/>
                  <a:gd name="T27" fmla="*/ 13 h 49"/>
                  <a:gd name="T28" fmla="*/ 73 w 73"/>
                  <a:gd name="T29" fmla="*/ 4 h 49"/>
                  <a:gd name="T30" fmla="*/ 68 w 73"/>
                  <a:gd name="T3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49">
                    <a:moveTo>
                      <a:pt x="68" y="0"/>
                    </a:moveTo>
                    <a:cubicBezTo>
                      <a:pt x="4" y="0"/>
                      <a:pt x="4" y="0"/>
                      <a:pt x="4" y="0"/>
                    </a:cubicBezTo>
                    <a:cubicBezTo>
                      <a:pt x="2" y="0"/>
                      <a:pt x="0" y="2"/>
                      <a:pt x="0" y="4"/>
                    </a:cubicBezTo>
                    <a:cubicBezTo>
                      <a:pt x="0" y="40"/>
                      <a:pt x="0" y="40"/>
                      <a:pt x="0" y="40"/>
                    </a:cubicBezTo>
                    <a:cubicBezTo>
                      <a:pt x="0" y="44"/>
                      <a:pt x="0" y="44"/>
                      <a:pt x="0" y="44"/>
                    </a:cubicBezTo>
                    <a:cubicBezTo>
                      <a:pt x="0" y="46"/>
                      <a:pt x="2" y="49"/>
                      <a:pt x="4" y="49"/>
                    </a:cubicBezTo>
                    <a:cubicBezTo>
                      <a:pt x="12" y="49"/>
                      <a:pt x="12" y="49"/>
                      <a:pt x="12" y="49"/>
                    </a:cubicBezTo>
                    <a:cubicBezTo>
                      <a:pt x="13" y="45"/>
                      <a:pt x="14" y="42"/>
                      <a:pt x="15" y="40"/>
                    </a:cubicBezTo>
                    <a:cubicBezTo>
                      <a:pt x="15" y="40"/>
                      <a:pt x="15" y="40"/>
                      <a:pt x="15" y="40"/>
                    </a:cubicBezTo>
                    <a:cubicBezTo>
                      <a:pt x="9" y="40"/>
                      <a:pt x="9" y="40"/>
                      <a:pt x="9" y="40"/>
                    </a:cubicBezTo>
                    <a:cubicBezTo>
                      <a:pt x="9" y="9"/>
                      <a:pt x="9" y="9"/>
                      <a:pt x="9" y="9"/>
                    </a:cubicBezTo>
                    <a:cubicBezTo>
                      <a:pt x="64" y="9"/>
                      <a:pt x="64" y="9"/>
                      <a:pt x="64" y="9"/>
                    </a:cubicBezTo>
                    <a:cubicBezTo>
                      <a:pt x="64" y="11"/>
                      <a:pt x="64" y="11"/>
                      <a:pt x="64" y="11"/>
                    </a:cubicBezTo>
                    <a:cubicBezTo>
                      <a:pt x="67" y="12"/>
                      <a:pt x="70" y="12"/>
                      <a:pt x="73" y="13"/>
                    </a:cubicBezTo>
                    <a:cubicBezTo>
                      <a:pt x="73" y="4"/>
                      <a:pt x="73" y="4"/>
                      <a:pt x="73" y="4"/>
                    </a:cubicBezTo>
                    <a:cubicBezTo>
                      <a:pt x="73" y="2"/>
                      <a:pt x="71" y="0"/>
                      <a:pt x="68" y="0"/>
                    </a:cubicBezTo>
                    <a:close/>
                  </a:path>
                </a:pathLst>
              </a:custGeom>
              <a:gradFill>
                <a:gsLst>
                  <a:gs pos="0">
                    <a:srgbClr val="FF792E"/>
                  </a:gs>
                  <a:gs pos="100000">
                    <a:srgbClr val="FF604A"/>
                  </a:gs>
                </a:gsLst>
                <a:lin ang="5400000" scaled="0"/>
              </a:gradFill>
              <a:ln>
                <a:noFill/>
              </a:ln>
            </p:spPr>
            <p:txBody>
              <a:bodyPr vert="horz" wrap="square" lIns="91440" tIns="45720" rIns="91440" bIns="45720" numCol="1" anchor="t" anchorCtr="0" compatLnSpc="1">
                <a:prstTxWarp prst="textNoShape">
                  <a:avLst/>
                </a:prstTxWarp>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mazon Ember Heavy"/>
                  <a:ea typeface="+mn-ea"/>
                  <a:cs typeface="+mn-cs"/>
                </a:endParaRPr>
              </a:p>
            </p:txBody>
          </p:sp>
        </p:grpSp>
        <p:sp>
          <p:nvSpPr>
            <p:cNvPr id="5" name="Rectangle 4">
              <a:extLst>
                <a:ext uri="{FF2B5EF4-FFF2-40B4-BE49-F238E27FC236}">
                  <a16:creationId xmlns:a16="http://schemas.microsoft.com/office/drawing/2014/main" id="{4937F8CE-2E20-4573-9AA0-48EAD4A373E8}"/>
                </a:ext>
              </a:extLst>
            </p:cNvPr>
            <p:cNvSpPr/>
            <p:nvPr/>
          </p:nvSpPr>
          <p:spPr>
            <a:xfrm>
              <a:off x="0" y="904510"/>
              <a:ext cx="9144000" cy="3057890"/>
            </a:xfrm>
            <a:prstGeom prst="rect">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844" name="Group 843">
              <a:extLst>
                <a:ext uri="{FF2B5EF4-FFF2-40B4-BE49-F238E27FC236}">
                  <a16:creationId xmlns:a16="http://schemas.microsoft.com/office/drawing/2014/main" id="{87F475BB-FF7E-4BBC-931F-46BD22F2B9D0}"/>
                </a:ext>
              </a:extLst>
            </p:cNvPr>
            <p:cNvGrpSpPr/>
            <p:nvPr/>
          </p:nvGrpSpPr>
          <p:grpSpPr>
            <a:xfrm>
              <a:off x="671427" y="2425203"/>
              <a:ext cx="823930" cy="823930"/>
              <a:chOff x="1238625" y="3263659"/>
              <a:chExt cx="324090" cy="324090"/>
            </a:xfrm>
          </p:grpSpPr>
          <p:sp>
            <p:nvSpPr>
              <p:cNvPr id="845" name="Oval 844">
                <a:extLst>
                  <a:ext uri="{FF2B5EF4-FFF2-40B4-BE49-F238E27FC236}">
                    <a16:creationId xmlns:a16="http://schemas.microsoft.com/office/drawing/2014/main" id="{3F77FA5F-7581-4ED7-A4B3-6158A52B786F}"/>
                  </a:ext>
                </a:extLst>
              </p:cNvPr>
              <p:cNvSpPr/>
              <p:nvPr/>
            </p:nvSpPr>
            <p:spPr>
              <a:xfrm>
                <a:off x="1238625"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846" name="Freeform 11">
                <a:extLst>
                  <a:ext uri="{FF2B5EF4-FFF2-40B4-BE49-F238E27FC236}">
                    <a16:creationId xmlns:a16="http://schemas.microsoft.com/office/drawing/2014/main" id="{00C38B09-9B46-4B20-9F5E-B62DCEA6407F}"/>
                  </a:ext>
                </a:extLst>
              </p:cNvPr>
              <p:cNvSpPr>
                <a:spLocks/>
              </p:cNvSpPr>
              <p:nvPr/>
            </p:nvSpPr>
            <p:spPr bwMode="auto">
              <a:xfrm>
                <a:off x="1366541" y="3345219"/>
                <a:ext cx="113979" cy="160970"/>
              </a:xfrm>
              <a:custGeom>
                <a:avLst/>
                <a:gdLst>
                  <a:gd name="T0" fmla="*/ 0 w 114"/>
                  <a:gd name="T1" fmla="*/ 136 h 161"/>
                  <a:gd name="T2" fmla="*/ 0 w 114"/>
                  <a:gd name="T3" fmla="*/ 0 h 161"/>
                  <a:gd name="T4" fmla="*/ 114 w 114"/>
                  <a:gd name="T5" fmla="*/ 88 h 161"/>
                  <a:gd name="T6" fmla="*/ 70 w 114"/>
                  <a:gd name="T7" fmla="*/ 102 h 161"/>
                  <a:gd name="T8" fmla="*/ 93 w 114"/>
                  <a:gd name="T9" fmla="*/ 148 h 161"/>
                  <a:gd name="T10" fmla="*/ 66 w 114"/>
                  <a:gd name="T11" fmla="*/ 161 h 161"/>
                  <a:gd name="T12" fmla="*/ 39 w 114"/>
                  <a:gd name="T13" fmla="*/ 111 h 161"/>
                  <a:gd name="T14" fmla="*/ 0 w 114"/>
                  <a:gd name="T15" fmla="*/ 136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61">
                    <a:moveTo>
                      <a:pt x="0" y="136"/>
                    </a:moveTo>
                    <a:lnTo>
                      <a:pt x="0" y="0"/>
                    </a:lnTo>
                    <a:lnTo>
                      <a:pt x="114" y="88"/>
                    </a:lnTo>
                    <a:lnTo>
                      <a:pt x="70" y="102"/>
                    </a:lnTo>
                    <a:lnTo>
                      <a:pt x="93" y="148"/>
                    </a:lnTo>
                    <a:lnTo>
                      <a:pt x="66" y="161"/>
                    </a:lnTo>
                    <a:lnTo>
                      <a:pt x="39" y="111"/>
                    </a:lnTo>
                    <a:lnTo>
                      <a:pt x="0" y="136"/>
                    </a:lnTo>
                    <a:close/>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096" name="Visualize in…">
              <a:extLst>
                <a:ext uri="{FF2B5EF4-FFF2-40B4-BE49-F238E27FC236}">
                  <a16:creationId xmlns:a16="http://schemas.microsoft.com/office/drawing/2014/main" id="{A11D7977-4DB3-450F-A608-644869851A3B}"/>
                </a:ext>
              </a:extLst>
            </p:cNvPr>
            <p:cNvSpPr txBox="1"/>
            <p:nvPr/>
          </p:nvSpPr>
          <p:spPr>
            <a:xfrm>
              <a:off x="590788" y="3396468"/>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Pick </a:t>
              </a:r>
              <a:b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b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algorithm</a:t>
              </a:r>
            </a:p>
          </p:txBody>
        </p:sp>
        <p:sp>
          <p:nvSpPr>
            <p:cNvPr id="1095" name="Visualize in…">
              <a:extLst>
                <a:ext uri="{FF2B5EF4-FFF2-40B4-BE49-F238E27FC236}">
                  <a16:creationId xmlns:a16="http://schemas.microsoft.com/office/drawing/2014/main" id="{3A6B5A59-5A5F-43FD-917D-E000BDE69D89}"/>
                </a:ext>
              </a:extLst>
            </p:cNvPr>
            <p:cNvSpPr txBox="1"/>
            <p:nvPr/>
          </p:nvSpPr>
          <p:spPr>
            <a:xfrm>
              <a:off x="6958743" y="1008296"/>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Visualize in </a:t>
              </a:r>
              <a:b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b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notebooks</a:t>
              </a:r>
            </a:p>
          </p:txBody>
        </p:sp>
        <p:sp>
          <p:nvSpPr>
            <p:cNvPr id="1101" name="Visualize in…">
              <a:extLst>
                <a:ext uri="{FF2B5EF4-FFF2-40B4-BE49-F238E27FC236}">
                  <a16:creationId xmlns:a16="http://schemas.microsoft.com/office/drawing/2014/main" id="{1B7668A6-E197-438F-9869-B14D0543E67A}"/>
                </a:ext>
              </a:extLst>
            </p:cNvPr>
            <p:cNvSpPr txBox="1"/>
            <p:nvPr/>
          </p:nvSpPr>
          <p:spPr>
            <a:xfrm>
              <a:off x="1279366" y="1008297"/>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Label</a:t>
              </a:r>
              <a:b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b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data</a:t>
              </a:r>
            </a:p>
          </p:txBody>
        </p:sp>
        <p:sp>
          <p:nvSpPr>
            <p:cNvPr id="1102" name="Visualize in…">
              <a:extLst>
                <a:ext uri="{FF2B5EF4-FFF2-40B4-BE49-F238E27FC236}">
                  <a16:creationId xmlns:a16="http://schemas.microsoft.com/office/drawing/2014/main" id="{C95C5AC3-FF00-49B7-A01C-9190A77E7FC4}"/>
                </a:ext>
              </a:extLst>
            </p:cNvPr>
            <p:cNvSpPr txBox="1"/>
            <p:nvPr/>
          </p:nvSpPr>
          <p:spPr>
            <a:xfrm>
              <a:off x="2547108" y="1008296"/>
              <a:ext cx="1289412"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Collect and prepare data</a:t>
              </a:r>
            </a:p>
          </p:txBody>
        </p:sp>
        <p:sp>
          <p:nvSpPr>
            <p:cNvPr id="1103" name="Visualize in…">
              <a:extLst>
                <a:ext uri="{FF2B5EF4-FFF2-40B4-BE49-F238E27FC236}">
                  <a16:creationId xmlns:a16="http://schemas.microsoft.com/office/drawing/2014/main" id="{BF8E641B-BC44-4181-9206-781928D7386D}"/>
                </a:ext>
              </a:extLst>
            </p:cNvPr>
            <p:cNvSpPr txBox="1"/>
            <p:nvPr/>
          </p:nvSpPr>
          <p:spPr>
            <a:xfrm>
              <a:off x="4119055" y="1008297"/>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Store </a:t>
              </a:r>
              <a:b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b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features </a:t>
              </a:r>
            </a:p>
          </p:txBody>
        </p:sp>
        <p:sp>
          <p:nvSpPr>
            <p:cNvPr id="1105" name="Visualize in…">
              <a:extLst>
                <a:ext uri="{FF2B5EF4-FFF2-40B4-BE49-F238E27FC236}">
                  <a16:creationId xmlns:a16="http://schemas.microsoft.com/office/drawing/2014/main" id="{0DA4CF0C-42E7-49A6-83B6-93069A554C7C}"/>
                </a:ext>
              </a:extLst>
            </p:cNvPr>
            <p:cNvSpPr txBox="1"/>
            <p:nvPr/>
          </p:nvSpPr>
          <p:spPr>
            <a:xfrm>
              <a:off x="5538898" y="1008297"/>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Check </a:t>
              </a:r>
              <a:b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b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data</a:t>
              </a:r>
            </a:p>
          </p:txBody>
        </p:sp>
        <p:sp>
          <p:nvSpPr>
            <p:cNvPr id="1097" name="Visualize in…">
              <a:extLst>
                <a:ext uri="{FF2B5EF4-FFF2-40B4-BE49-F238E27FC236}">
                  <a16:creationId xmlns:a16="http://schemas.microsoft.com/office/drawing/2014/main" id="{AF08F3C7-46BC-4959-9F69-5357C911295D}"/>
                </a:ext>
              </a:extLst>
            </p:cNvPr>
            <p:cNvSpPr txBox="1"/>
            <p:nvPr/>
          </p:nvSpPr>
          <p:spPr>
            <a:xfrm>
              <a:off x="2010631" y="3396469"/>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Train</a:t>
              </a:r>
              <a:b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b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models</a:t>
              </a:r>
            </a:p>
          </p:txBody>
        </p:sp>
        <p:sp>
          <p:nvSpPr>
            <p:cNvPr id="1098" name="Visualize in…">
              <a:extLst>
                <a:ext uri="{FF2B5EF4-FFF2-40B4-BE49-F238E27FC236}">
                  <a16:creationId xmlns:a16="http://schemas.microsoft.com/office/drawing/2014/main" id="{0A879258-3224-428A-82E9-51FEB28949DA}"/>
                </a:ext>
              </a:extLst>
            </p:cNvPr>
            <p:cNvSpPr txBox="1"/>
            <p:nvPr/>
          </p:nvSpPr>
          <p:spPr>
            <a:xfrm>
              <a:off x="3430476" y="3396468"/>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Tune</a:t>
              </a:r>
              <a:b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b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parameters</a:t>
              </a:r>
            </a:p>
          </p:txBody>
        </p:sp>
        <p:sp>
          <p:nvSpPr>
            <p:cNvPr id="1099" name="Visualize in…">
              <a:extLst>
                <a:ext uri="{FF2B5EF4-FFF2-40B4-BE49-F238E27FC236}">
                  <a16:creationId xmlns:a16="http://schemas.microsoft.com/office/drawing/2014/main" id="{6EDECD0E-525F-4F64-AC27-7A6DDEE9136D}"/>
                </a:ext>
              </a:extLst>
            </p:cNvPr>
            <p:cNvSpPr txBox="1"/>
            <p:nvPr/>
          </p:nvSpPr>
          <p:spPr>
            <a:xfrm>
              <a:off x="4850320" y="3396468"/>
              <a:ext cx="985208"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Deploy in production</a:t>
              </a:r>
            </a:p>
          </p:txBody>
        </p:sp>
        <p:sp>
          <p:nvSpPr>
            <p:cNvPr id="1100" name="Visualize in…">
              <a:extLst>
                <a:ext uri="{FF2B5EF4-FFF2-40B4-BE49-F238E27FC236}">
                  <a16:creationId xmlns:a16="http://schemas.microsoft.com/office/drawing/2014/main" id="{27411F7B-EAC8-4E41-A081-1A6892083BB2}"/>
                </a:ext>
              </a:extLst>
            </p:cNvPr>
            <p:cNvSpPr txBox="1"/>
            <p:nvPr/>
          </p:nvSpPr>
          <p:spPr>
            <a:xfrm>
              <a:off x="6187580" y="3396468"/>
              <a:ext cx="1150374" cy="4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Manage </a:t>
              </a:r>
              <a:b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b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and monitor</a:t>
              </a:r>
            </a:p>
          </p:txBody>
        </p:sp>
        <p:sp>
          <p:nvSpPr>
            <p:cNvPr id="1104" name="Visualize in…">
              <a:extLst>
                <a:ext uri="{FF2B5EF4-FFF2-40B4-BE49-F238E27FC236}">
                  <a16:creationId xmlns:a16="http://schemas.microsoft.com/office/drawing/2014/main" id="{605CADE1-328D-49AD-91E1-6391FBFC8A3B}"/>
                </a:ext>
              </a:extLst>
            </p:cNvPr>
            <p:cNvSpPr txBox="1"/>
            <p:nvPr/>
          </p:nvSpPr>
          <p:spPr>
            <a:xfrm>
              <a:off x="7690003" y="3396469"/>
              <a:ext cx="985208" cy="2279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6171" tIns="6171" rIns="6171" bIns="6171">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29255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CI/CD</a:t>
              </a:r>
            </a:p>
          </p:txBody>
        </p:sp>
        <p:grpSp>
          <p:nvGrpSpPr>
            <p:cNvPr id="847" name="Group 846">
              <a:extLst>
                <a:ext uri="{FF2B5EF4-FFF2-40B4-BE49-F238E27FC236}">
                  <a16:creationId xmlns:a16="http://schemas.microsoft.com/office/drawing/2014/main" id="{FD197424-F0A1-4D68-A1FE-9A579AA711B3}"/>
                </a:ext>
              </a:extLst>
            </p:cNvPr>
            <p:cNvGrpSpPr/>
            <p:nvPr/>
          </p:nvGrpSpPr>
          <p:grpSpPr>
            <a:xfrm>
              <a:off x="2092142" y="2425203"/>
              <a:ext cx="822960" cy="822960"/>
              <a:chOff x="2656610" y="3263659"/>
              <a:chExt cx="324090" cy="324090"/>
            </a:xfrm>
          </p:grpSpPr>
          <p:sp>
            <p:nvSpPr>
              <p:cNvPr id="848" name="Oval 847">
                <a:extLst>
                  <a:ext uri="{FF2B5EF4-FFF2-40B4-BE49-F238E27FC236}">
                    <a16:creationId xmlns:a16="http://schemas.microsoft.com/office/drawing/2014/main" id="{FFFFFF34-2181-4114-97FC-0FE03659A8F3}"/>
                  </a:ext>
                </a:extLst>
              </p:cNvPr>
              <p:cNvSpPr/>
              <p:nvPr/>
            </p:nvSpPr>
            <p:spPr>
              <a:xfrm>
                <a:off x="2656610"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849" name="Freeform 5">
                <a:extLst>
                  <a:ext uri="{FF2B5EF4-FFF2-40B4-BE49-F238E27FC236}">
                    <a16:creationId xmlns:a16="http://schemas.microsoft.com/office/drawing/2014/main" id="{70610711-4164-4E42-85AD-3078DBF13392}"/>
                  </a:ext>
                </a:extLst>
              </p:cNvPr>
              <p:cNvSpPr>
                <a:spLocks/>
              </p:cNvSpPr>
              <p:nvPr/>
            </p:nvSpPr>
            <p:spPr bwMode="auto">
              <a:xfrm>
                <a:off x="2742900" y="3351013"/>
                <a:ext cx="151511" cy="149383"/>
              </a:xfrm>
              <a:custGeom>
                <a:avLst/>
                <a:gdLst>
                  <a:gd name="T0" fmla="*/ 134 w 206"/>
                  <a:gd name="T1" fmla="*/ 106 h 202"/>
                  <a:gd name="T2" fmla="*/ 148 w 206"/>
                  <a:gd name="T3" fmla="*/ 93 h 202"/>
                  <a:gd name="T4" fmla="*/ 206 w 206"/>
                  <a:gd name="T5" fmla="*/ 49 h 202"/>
                  <a:gd name="T6" fmla="*/ 201 w 206"/>
                  <a:gd name="T7" fmla="*/ 46 h 202"/>
                  <a:gd name="T8" fmla="*/ 174 w 206"/>
                  <a:gd name="T9" fmla="*/ 61 h 202"/>
                  <a:gd name="T10" fmla="*/ 160 w 206"/>
                  <a:gd name="T11" fmla="*/ 52 h 202"/>
                  <a:gd name="T12" fmla="*/ 160 w 206"/>
                  <a:gd name="T13" fmla="*/ 35 h 202"/>
                  <a:gd name="T14" fmla="*/ 187 w 206"/>
                  <a:gd name="T15" fmla="*/ 17 h 202"/>
                  <a:gd name="T16" fmla="*/ 178 w 206"/>
                  <a:gd name="T17" fmla="*/ 12 h 202"/>
                  <a:gd name="T18" fmla="*/ 150 w 206"/>
                  <a:gd name="T19" fmla="*/ 14 h 202"/>
                  <a:gd name="T20" fmla="*/ 122 w 206"/>
                  <a:gd name="T21" fmla="*/ 67 h 202"/>
                  <a:gd name="T22" fmla="*/ 109 w 206"/>
                  <a:gd name="T23" fmla="*/ 81 h 202"/>
                  <a:gd name="T24" fmla="*/ 81 w 206"/>
                  <a:gd name="T25" fmla="*/ 53 h 202"/>
                  <a:gd name="T26" fmla="*/ 98 w 206"/>
                  <a:gd name="T27" fmla="*/ 34 h 202"/>
                  <a:gd name="T28" fmla="*/ 67 w 206"/>
                  <a:gd name="T29" fmla="*/ 1 h 202"/>
                  <a:gd name="T30" fmla="*/ 58 w 206"/>
                  <a:gd name="T31" fmla="*/ 1 h 202"/>
                  <a:gd name="T32" fmla="*/ 0 w 206"/>
                  <a:gd name="T33" fmla="*/ 61 h 202"/>
                  <a:gd name="T34" fmla="*/ 31 w 206"/>
                  <a:gd name="T35" fmla="*/ 95 h 202"/>
                  <a:gd name="T36" fmla="*/ 39 w 206"/>
                  <a:gd name="T37" fmla="*/ 95 h 202"/>
                  <a:gd name="T38" fmla="*/ 82 w 206"/>
                  <a:gd name="T39" fmla="*/ 107 h 202"/>
                  <a:gd name="T40" fmla="*/ 52 w 206"/>
                  <a:gd name="T41" fmla="*/ 123 h 202"/>
                  <a:gd name="T42" fmla="*/ 50 w 206"/>
                  <a:gd name="T43" fmla="*/ 123 h 202"/>
                  <a:gd name="T44" fmla="*/ 26 w 206"/>
                  <a:gd name="T45" fmla="*/ 134 h 202"/>
                  <a:gd name="T46" fmla="*/ 14 w 206"/>
                  <a:gd name="T47" fmla="*/ 165 h 202"/>
                  <a:gd name="T48" fmla="*/ 44 w 206"/>
                  <a:gd name="T49" fmla="*/ 150 h 202"/>
                  <a:gd name="T50" fmla="*/ 54 w 206"/>
                  <a:gd name="T51" fmla="*/ 153 h 202"/>
                  <a:gd name="T52" fmla="*/ 60 w 206"/>
                  <a:gd name="T53" fmla="*/ 176 h 202"/>
                  <a:gd name="T54" fmla="*/ 33 w 206"/>
                  <a:gd name="T55" fmla="*/ 192 h 202"/>
                  <a:gd name="T56" fmla="*/ 33 w 206"/>
                  <a:gd name="T57" fmla="*/ 196 h 202"/>
                  <a:gd name="T58" fmla="*/ 80 w 206"/>
                  <a:gd name="T59" fmla="*/ 190 h 202"/>
                  <a:gd name="T60" fmla="*/ 96 w 206"/>
                  <a:gd name="T61" fmla="*/ 144 h 202"/>
                  <a:gd name="T62" fmla="*/ 175 w 206"/>
                  <a:gd name="T63" fmla="*/ 200 h 202"/>
                  <a:gd name="T64" fmla="*/ 202 w 206"/>
                  <a:gd name="T65" fmla="*/ 178 h 202"/>
                  <a:gd name="T66" fmla="*/ 202 w 206"/>
                  <a:gd name="T67" fmla="*/ 17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202">
                    <a:moveTo>
                      <a:pt x="134" y="107"/>
                    </a:moveTo>
                    <a:cubicBezTo>
                      <a:pt x="134" y="107"/>
                      <a:pt x="134" y="106"/>
                      <a:pt x="134" y="106"/>
                    </a:cubicBezTo>
                    <a:cubicBezTo>
                      <a:pt x="137" y="103"/>
                      <a:pt x="140" y="101"/>
                      <a:pt x="141" y="100"/>
                    </a:cubicBezTo>
                    <a:cubicBezTo>
                      <a:pt x="148" y="94"/>
                      <a:pt x="148" y="93"/>
                      <a:pt x="148" y="93"/>
                    </a:cubicBezTo>
                    <a:cubicBezTo>
                      <a:pt x="156" y="86"/>
                      <a:pt x="166" y="89"/>
                      <a:pt x="176" y="87"/>
                    </a:cubicBezTo>
                    <a:cubicBezTo>
                      <a:pt x="193" y="82"/>
                      <a:pt x="204" y="67"/>
                      <a:pt x="206" y="49"/>
                    </a:cubicBezTo>
                    <a:cubicBezTo>
                      <a:pt x="206" y="48"/>
                      <a:pt x="205" y="47"/>
                      <a:pt x="204" y="46"/>
                    </a:cubicBezTo>
                    <a:cubicBezTo>
                      <a:pt x="203" y="46"/>
                      <a:pt x="202" y="46"/>
                      <a:pt x="201" y="46"/>
                    </a:cubicBezTo>
                    <a:cubicBezTo>
                      <a:pt x="175" y="61"/>
                      <a:pt x="175" y="61"/>
                      <a:pt x="175" y="61"/>
                    </a:cubicBezTo>
                    <a:cubicBezTo>
                      <a:pt x="175" y="61"/>
                      <a:pt x="175" y="61"/>
                      <a:pt x="174" y="61"/>
                    </a:cubicBezTo>
                    <a:cubicBezTo>
                      <a:pt x="173" y="62"/>
                      <a:pt x="170" y="63"/>
                      <a:pt x="165" y="58"/>
                    </a:cubicBezTo>
                    <a:cubicBezTo>
                      <a:pt x="163" y="57"/>
                      <a:pt x="162" y="55"/>
                      <a:pt x="160" y="52"/>
                    </a:cubicBezTo>
                    <a:cubicBezTo>
                      <a:pt x="154" y="41"/>
                      <a:pt x="157" y="38"/>
                      <a:pt x="158" y="36"/>
                    </a:cubicBezTo>
                    <a:cubicBezTo>
                      <a:pt x="159" y="35"/>
                      <a:pt x="160" y="35"/>
                      <a:pt x="160" y="35"/>
                    </a:cubicBezTo>
                    <a:cubicBezTo>
                      <a:pt x="186" y="20"/>
                      <a:pt x="186" y="20"/>
                      <a:pt x="186" y="20"/>
                    </a:cubicBezTo>
                    <a:cubicBezTo>
                      <a:pt x="187" y="20"/>
                      <a:pt x="187" y="18"/>
                      <a:pt x="187" y="17"/>
                    </a:cubicBezTo>
                    <a:cubicBezTo>
                      <a:pt x="187" y="16"/>
                      <a:pt x="186" y="15"/>
                      <a:pt x="186" y="15"/>
                    </a:cubicBezTo>
                    <a:cubicBezTo>
                      <a:pt x="184" y="15"/>
                      <a:pt x="180" y="13"/>
                      <a:pt x="178" y="12"/>
                    </a:cubicBezTo>
                    <a:cubicBezTo>
                      <a:pt x="175" y="11"/>
                      <a:pt x="172" y="11"/>
                      <a:pt x="169" y="11"/>
                    </a:cubicBezTo>
                    <a:cubicBezTo>
                      <a:pt x="162" y="10"/>
                      <a:pt x="156" y="11"/>
                      <a:pt x="150" y="14"/>
                    </a:cubicBezTo>
                    <a:cubicBezTo>
                      <a:pt x="136" y="19"/>
                      <a:pt x="130" y="30"/>
                      <a:pt x="128" y="44"/>
                    </a:cubicBezTo>
                    <a:cubicBezTo>
                      <a:pt x="127" y="52"/>
                      <a:pt x="129" y="61"/>
                      <a:pt x="122" y="67"/>
                    </a:cubicBezTo>
                    <a:cubicBezTo>
                      <a:pt x="115" y="75"/>
                      <a:pt x="115" y="75"/>
                      <a:pt x="115" y="75"/>
                    </a:cubicBezTo>
                    <a:cubicBezTo>
                      <a:pt x="115" y="75"/>
                      <a:pt x="115" y="75"/>
                      <a:pt x="109" y="81"/>
                    </a:cubicBezTo>
                    <a:cubicBezTo>
                      <a:pt x="108" y="81"/>
                      <a:pt x="108" y="81"/>
                      <a:pt x="108" y="81"/>
                    </a:cubicBezTo>
                    <a:cubicBezTo>
                      <a:pt x="97" y="70"/>
                      <a:pt x="87" y="59"/>
                      <a:pt x="81" y="53"/>
                    </a:cubicBezTo>
                    <a:cubicBezTo>
                      <a:pt x="96" y="38"/>
                      <a:pt x="96" y="38"/>
                      <a:pt x="96" y="38"/>
                    </a:cubicBezTo>
                    <a:cubicBezTo>
                      <a:pt x="97" y="38"/>
                      <a:pt x="98" y="36"/>
                      <a:pt x="98" y="34"/>
                    </a:cubicBezTo>
                    <a:cubicBezTo>
                      <a:pt x="98" y="32"/>
                      <a:pt x="97" y="31"/>
                      <a:pt x="96" y="30"/>
                    </a:cubicBezTo>
                    <a:cubicBezTo>
                      <a:pt x="67" y="1"/>
                      <a:pt x="67" y="1"/>
                      <a:pt x="67" y="1"/>
                    </a:cubicBezTo>
                    <a:cubicBezTo>
                      <a:pt x="66" y="0"/>
                      <a:pt x="64" y="0"/>
                      <a:pt x="63" y="0"/>
                    </a:cubicBezTo>
                    <a:cubicBezTo>
                      <a:pt x="61" y="0"/>
                      <a:pt x="60" y="0"/>
                      <a:pt x="58" y="1"/>
                    </a:cubicBezTo>
                    <a:cubicBezTo>
                      <a:pt x="2" y="58"/>
                      <a:pt x="2" y="58"/>
                      <a:pt x="2" y="58"/>
                    </a:cubicBezTo>
                    <a:cubicBezTo>
                      <a:pt x="1" y="59"/>
                      <a:pt x="0" y="60"/>
                      <a:pt x="0" y="61"/>
                    </a:cubicBezTo>
                    <a:cubicBezTo>
                      <a:pt x="0" y="63"/>
                      <a:pt x="1" y="65"/>
                      <a:pt x="2" y="66"/>
                    </a:cubicBezTo>
                    <a:cubicBezTo>
                      <a:pt x="31" y="95"/>
                      <a:pt x="31" y="95"/>
                      <a:pt x="31" y="95"/>
                    </a:cubicBezTo>
                    <a:cubicBezTo>
                      <a:pt x="32" y="96"/>
                      <a:pt x="34" y="97"/>
                      <a:pt x="35" y="97"/>
                    </a:cubicBezTo>
                    <a:cubicBezTo>
                      <a:pt x="36" y="97"/>
                      <a:pt x="38" y="96"/>
                      <a:pt x="39" y="95"/>
                    </a:cubicBezTo>
                    <a:cubicBezTo>
                      <a:pt x="45" y="89"/>
                      <a:pt x="50" y="84"/>
                      <a:pt x="54" y="80"/>
                    </a:cubicBezTo>
                    <a:cubicBezTo>
                      <a:pt x="69" y="94"/>
                      <a:pt x="80" y="105"/>
                      <a:pt x="82" y="107"/>
                    </a:cubicBezTo>
                    <a:cubicBezTo>
                      <a:pt x="79" y="110"/>
                      <a:pt x="75" y="114"/>
                      <a:pt x="71" y="118"/>
                    </a:cubicBezTo>
                    <a:cubicBezTo>
                      <a:pt x="67" y="123"/>
                      <a:pt x="60" y="123"/>
                      <a:pt x="52" y="123"/>
                    </a:cubicBezTo>
                    <a:cubicBezTo>
                      <a:pt x="52" y="123"/>
                      <a:pt x="52" y="123"/>
                      <a:pt x="52" y="123"/>
                    </a:cubicBezTo>
                    <a:cubicBezTo>
                      <a:pt x="51" y="123"/>
                      <a:pt x="51" y="123"/>
                      <a:pt x="50" y="123"/>
                    </a:cubicBezTo>
                    <a:cubicBezTo>
                      <a:pt x="44" y="124"/>
                      <a:pt x="39" y="125"/>
                      <a:pt x="34" y="128"/>
                    </a:cubicBezTo>
                    <a:cubicBezTo>
                      <a:pt x="32" y="130"/>
                      <a:pt x="28" y="132"/>
                      <a:pt x="26" y="134"/>
                    </a:cubicBezTo>
                    <a:cubicBezTo>
                      <a:pt x="19" y="142"/>
                      <a:pt x="14" y="152"/>
                      <a:pt x="13" y="162"/>
                    </a:cubicBezTo>
                    <a:cubicBezTo>
                      <a:pt x="13" y="163"/>
                      <a:pt x="14" y="164"/>
                      <a:pt x="14" y="165"/>
                    </a:cubicBezTo>
                    <a:cubicBezTo>
                      <a:pt x="15" y="165"/>
                      <a:pt x="16" y="165"/>
                      <a:pt x="18" y="165"/>
                    </a:cubicBezTo>
                    <a:cubicBezTo>
                      <a:pt x="18" y="165"/>
                      <a:pt x="18" y="165"/>
                      <a:pt x="44" y="150"/>
                    </a:cubicBezTo>
                    <a:cubicBezTo>
                      <a:pt x="44" y="150"/>
                      <a:pt x="44" y="150"/>
                      <a:pt x="44" y="150"/>
                    </a:cubicBezTo>
                    <a:cubicBezTo>
                      <a:pt x="46" y="149"/>
                      <a:pt x="49" y="148"/>
                      <a:pt x="54" y="153"/>
                    </a:cubicBezTo>
                    <a:cubicBezTo>
                      <a:pt x="55" y="154"/>
                      <a:pt x="57" y="156"/>
                      <a:pt x="58" y="159"/>
                    </a:cubicBezTo>
                    <a:cubicBezTo>
                      <a:pt x="64" y="170"/>
                      <a:pt x="62" y="174"/>
                      <a:pt x="60" y="176"/>
                    </a:cubicBezTo>
                    <a:cubicBezTo>
                      <a:pt x="60" y="176"/>
                      <a:pt x="59" y="176"/>
                      <a:pt x="59" y="176"/>
                    </a:cubicBezTo>
                    <a:cubicBezTo>
                      <a:pt x="59" y="176"/>
                      <a:pt x="59" y="176"/>
                      <a:pt x="33" y="192"/>
                    </a:cubicBezTo>
                    <a:cubicBezTo>
                      <a:pt x="32" y="192"/>
                      <a:pt x="31" y="193"/>
                      <a:pt x="32" y="194"/>
                    </a:cubicBezTo>
                    <a:cubicBezTo>
                      <a:pt x="32" y="195"/>
                      <a:pt x="32" y="196"/>
                      <a:pt x="33" y="196"/>
                    </a:cubicBezTo>
                    <a:cubicBezTo>
                      <a:pt x="46" y="202"/>
                      <a:pt x="62" y="202"/>
                      <a:pt x="73" y="196"/>
                    </a:cubicBezTo>
                    <a:cubicBezTo>
                      <a:pt x="76" y="194"/>
                      <a:pt x="78" y="192"/>
                      <a:pt x="80" y="190"/>
                    </a:cubicBezTo>
                    <a:cubicBezTo>
                      <a:pt x="87" y="183"/>
                      <a:pt x="91" y="174"/>
                      <a:pt x="91" y="164"/>
                    </a:cubicBezTo>
                    <a:cubicBezTo>
                      <a:pt x="91" y="156"/>
                      <a:pt x="92" y="148"/>
                      <a:pt x="96" y="144"/>
                    </a:cubicBezTo>
                    <a:cubicBezTo>
                      <a:pt x="96" y="144"/>
                      <a:pt x="101" y="139"/>
                      <a:pt x="108" y="133"/>
                    </a:cubicBezTo>
                    <a:cubicBezTo>
                      <a:pt x="175" y="200"/>
                      <a:pt x="175" y="200"/>
                      <a:pt x="175" y="200"/>
                    </a:cubicBezTo>
                    <a:cubicBezTo>
                      <a:pt x="176" y="201"/>
                      <a:pt x="178" y="201"/>
                      <a:pt x="179" y="200"/>
                    </a:cubicBezTo>
                    <a:cubicBezTo>
                      <a:pt x="202" y="178"/>
                      <a:pt x="202" y="178"/>
                      <a:pt x="202" y="178"/>
                    </a:cubicBezTo>
                    <a:cubicBezTo>
                      <a:pt x="202" y="177"/>
                      <a:pt x="202" y="176"/>
                      <a:pt x="202" y="176"/>
                    </a:cubicBezTo>
                    <a:cubicBezTo>
                      <a:pt x="202" y="175"/>
                      <a:pt x="202" y="174"/>
                      <a:pt x="202" y="174"/>
                    </a:cubicBezTo>
                    <a:cubicBezTo>
                      <a:pt x="134" y="107"/>
                      <a:pt x="134" y="107"/>
                      <a:pt x="134" y="107"/>
                    </a:cubicBez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851" name="Oval 850">
              <a:extLst>
                <a:ext uri="{FF2B5EF4-FFF2-40B4-BE49-F238E27FC236}">
                  <a16:creationId xmlns:a16="http://schemas.microsoft.com/office/drawing/2014/main" id="{8BF9DDA8-A024-4563-A4DD-FF82091A656C}"/>
                </a:ext>
              </a:extLst>
            </p:cNvPr>
            <p:cNvSpPr/>
            <p:nvPr/>
          </p:nvSpPr>
          <p:spPr>
            <a:xfrm>
              <a:off x="3511888" y="2425203"/>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860" name="Straight Connector 859">
              <a:extLst>
                <a:ext uri="{FF2B5EF4-FFF2-40B4-BE49-F238E27FC236}">
                  <a16:creationId xmlns:a16="http://schemas.microsoft.com/office/drawing/2014/main" id="{A0BC4569-7E6D-47F1-9948-6C90E0FFCF9A}"/>
                </a:ext>
              </a:extLst>
            </p:cNvPr>
            <p:cNvCxnSpPr/>
            <p:nvPr/>
          </p:nvCxnSpPr>
          <p:spPr>
            <a:xfrm>
              <a:off x="4013724" y="2650764"/>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61" name="Oval 860">
              <a:extLst>
                <a:ext uri="{FF2B5EF4-FFF2-40B4-BE49-F238E27FC236}">
                  <a16:creationId xmlns:a16="http://schemas.microsoft.com/office/drawing/2014/main" id="{4CEFB8E8-5A69-4CB7-A8FB-B0CEAF4E39BD}"/>
                </a:ext>
              </a:extLst>
            </p:cNvPr>
            <p:cNvSpPr/>
            <p:nvPr/>
          </p:nvSpPr>
          <p:spPr>
            <a:xfrm>
              <a:off x="3976038" y="2726784"/>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858" name="Straight Connector 857">
              <a:extLst>
                <a:ext uri="{FF2B5EF4-FFF2-40B4-BE49-F238E27FC236}">
                  <a16:creationId xmlns:a16="http://schemas.microsoft.com/office/drawing/2014/main" id="{F13CAF07-B0A9-4BCA-9C2B-2952F00DF12C}"/>
                </a:ext>
              </a:extLst>
            </p:cNvPr>
            <p:cNvCxnSpPr/>
            <p:nvPr/>
          </p:nvCxnSpPr>
          <p:spPr>
            <a:xfrm>
              <a:off x="3912303" y="2650764"/>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9" name="Oval 858">
              <a:extLst>
                <a:ext uri="{FF2B5EF4-FFF2-40B4-BE49-F238E27FC236}">
                  <a16:creationId xmlns:a16="http://schemas.microsoft.com/office/drawing/2014/main" id="{F55CAEAC-E5C2-4F4C-9423-40F19C1063DE}"/>
                </a:ext>
              </a:extLst>
            </p:cNvPr>
            <p:cNvSpPr/>
            <p:nvPr/>
          </p:nvSpPr>
          <p:spPr>
            <a:xfrm>
              <a:off x="3874617" y="2815319"/>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856" name="Straight Connector 855">
              <a:extLst>
                <a:ext uri="{FF2B5EF4-FFF2-40B4-BE49-F238E27FC236}">
                  <a16:creationId xmlns:a16="http://schemas.microsoft.com/office/drawing/2014/main" id="{709DF724-FE78-45FE-8DB0-8F9B4A0ABD85}"/>
                </a:ext>
              </a:extLst>
            </p:cNvPr>
            <p:cNvCxnSpPr/>
            <p:nvPr/>
          </p:nvCxnSpPr>
          <p:spPr>
            <a:xfrm>
              <a:off x="3810883" y="2650764"/>
              <a:ext cx="0" cy="371839"/>
            </a:xfrm>
            <a:prstGeom prst="lin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857" name="Oval 856">
              <a:extLst>
                <a:ext uri="{FF2B5EF4-FFF2-40B4-BE49-F238E27FC236}">
                  <a16:creationId xmlns:a16="http://schemas.microsoft.com/office/drawing/2014/main" id="{D98EB41A-8840-461B-BD4E-6F0C1A5B654F}"/>
                </a:ext>
              </a:extLst>
            </p:cNvPr>
            <p:cNvSpPr/>
            <p:nvPr/>
          </p:nvSpPr>
          <p:spPr>
            <a:xfrm>
              <a:off x="3773197" y="2906395"/>
              <a:ext cx="75372" cy="75372"/>
            </a:xfrm>
            <a:prstGeom prst="ellipse">
              <a:avLst/>
            </a:prstGeom>
            <a:solidFill>
              <a:schemeClr val="bg1"/>
            </a:solidFill>
            <a:ln w="19050" cap="rnd">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862" name="Group 861">
              <a:extLst>
                <a:ext uri="{FF2B5EF4-FFF2-40B4-BE49-F238E27FC236}">
                  <a16:creationId xmlns:a16="http://schemas.microsoft.com/office/drawing/2014/main" id="{003D9349-32E9-46C9-9BAA-FE9FE76A3931}"/>
                </a:ext>
              </a:extLst>
            </p:cNvPr>
            <p:cNvGrpSpPr/>
            <p:nvPr/>
          </p:nvGrpSpPr>
          <p:grpSpPr>
            <a:xfrm>
              <a:off x="4931634" y="2425203"/>
              <a:ext cx="822960" cy="822960"/>
              <a:chOff x="5496363" y="3263659"/>
              <a:chExt cx="324090" cy="324090"/>
            </a:xfrm>
          </p:grpSpPr>
          <p:sp>
            <p:nvSpPr>
              <p:cNvPr id="863" name="Oval 862">
                <a:extLst>
                  <a:ext uri="{FF2B5EF4-FFF2-40B4-BE49-F238E27FC236}">
                    <a16:creationId xmlns:a16="http://schemas.microsoft.com/office/drawing/2014/main" id="{DA62E8CA-78E4-4B8D-870A-2BEACFFC9A19}"/>
                  </a:ext>
                </a:extLst>
              </p:cNvPr>
              <p:cNvSpPr/>
              <p:nvPr/>
            </p:nvSpPr>
            <p:spPr>
              <a:xfrm>
                <a:off x="549636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864" name="Graphic 236">
                <a:extLst>
                  <a:ext uri="{FF2B5EF4-FFF2-40B4-BE49-F238E27FC236}">
                    <a16:creationId xmlns:a16="http://schemas.microsoft.com/office/drawing/2014/main" id="{E7EF68FA-1813-4ECC-A9C0-E66A43E13F1F}"/>
                  </a:ext>
                </a:extLst>
              </p:cNvPr>
              <p:cNvGrpSpPr/>
              <p:nvPr/>
            </p:nvGrpSpPr>
            <p:grpSpPr>
              <a:xfrm>
                <a:off x="5543795" y="3309475"/>
                <a:ext cx="232459" cy="232459"/>
                <a:chOff x="4629252" y="322847"/>
                <a:chExt cx="643689" cy="643689"/>
              </a:xfrm>
            </p:grpSpPr>
            <p:sp>
              <p:nvSpPr>
                <p:cNvPr id="865" name="Freeform: Shape 864">
                  <a:extLst>
                    <a:ext uri="{FF2B5EF4-FFF2-40B4-BE49-F238E27FC236}">
                      <a16:creationId xmlns:a16="http://schemas.microsoft.com/office/drawing/2014/main" id="{65980133-F48D-4387-AD75-EBE50161B82D}"/>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6" name="Freeform: Shape 865">
                  <a:extLst>
                    <a:ext uri="{FF2B5EF4-FFF2-40B4-BE49-F238E27FC236}">
                      <a16:creationId xmlns:a16="http://schemas.microsoft.com/office/drawing/2014/main" id="{548D28BB-5D1D-4D46-820F-19B9EBE69DC8}"/>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7" name="Freeform: Shape 866">
                  <a:extLst>
                    <a:ext uri="{FF2B5EF4-FFF2-40B4-BE49-F238E27FC236}">
                      <a16:creationId xmlns:a16="http://schemas.microsoft.com/office/drawing/2014/main" id="{0BA364FA-A726-4FE3-BF42-EEEC9AEDDD55}"/>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8" name="Freeform: Shape 867">
                  <a:extLst>
                    <a:ext uri="{FF2B5EF4-FFF2-40B4-BE49-F238E27FC236}">
                      <a16:creationId xmlns:a16="http://schemas.microsoft.com/office/drawing/2014/main" id="{9B5774CE-8198-442A-B614-3EA1974C1949}"/>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9" name="Freeform: Shape 868">
                  <a:extLst>
                    <a:ext uri="{FF2B5EF4-FFF2-40B4-BE49-F238E27FC236}">
                      <a16:creationId xmlns:a16="http://schemas.microsoft.com/office/drawing/2014/main" id="{DE92BF7C-D262-4663-BE6B-1C89CF4FD76E}"/>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0" name="Freeform: Shape 869">
                  <a:extLst>
                    <a:ext uri="{FF2B5EF4-FFF2-40B4-BE49-F238E27FC236}">
                      <a16:creationId xmlns:a16="http://schemas.microsoft.com/office/drawing/2014/main" id="{576D974C-612F-4CF4-A3AA-B37FD2202ABF}"/>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1" name="Freeform: Shape 870">
                  <a:extLst>
                    <a:ext uri="{FF2B5EF4-FFF2-40B4-BE49-F238E27FC236}">
                      <a16:creationId xmlns:a16="http://schemas.microsoft.com/office/drawing/2014/main" id="{38753ECC-FB7A-4764-8717-387D1DD52F1B}"/>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2" name="Freeform: Shape 871">
                  <a:extLst>
                    <a:ext uri="{FF2B5EF4-FFF2-40B4-BE49-F238E27FC236}">
                      <a16:creationId xmlns:a16="http://schemas.microsoft.com/office/drawing/2014/main" id="{07F5AA6A-0BA9-40C3-A8CA-DD3ECB159964}"/>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873" name="Group 872">
              <a:extLst>
                <a:ext uri="{FF2B5EF4-FFF2-40B4-BE49-F238E27FC236}">
                  <a16:creationId xmlns:a16="http://schemas.microsoft.com/office/drawing/2014/main" id="{A6D87638-EFB9-45D9-B207-B7F0DFEDAE82}"/>
                </a:ext>
              </a:extLst>
            </p:cNvPr>
            <p:cNvGrpSpPr/>
            <p:nvPr/>
          </p:nvGrpSpPr>
          <p:grpSpPr>
            <a:xfrm>
              <a:off x="6351380" y="2425203"/>
              <a:ext cx="822960" cy="822960"/>
              <a:chOff x="6914203" y="3263659"/>
              <a:chExt cx="324090" cy="324090"/>
            </a:xfrm>
          </p:grpSpPr>
          <p:sp>
            <p:nvSpPr>
              <p:cNvPr id="874" name="Oval 873">
                <a:extLst>
                  <a:ext uri="{FF2B5EF4-FFF2-40B4-BE49-F238E27FC236}">
                    <a16:creationId xmlns:a16="http://schemas.microsoft.com/office/drawing/2014/main" id="{4D6486C2-B5FC-462E-B4BE-BC95C561FD81}"/>
                  </a:ext>
                </a:extLst>
              </p:cNvPr>
              <p:cNvSpPr/>
              <p:nvPr/>
            </p:nvSpPr>
            <p:spPr>
              <a:xfrm>
                <a:off x="6914203" y="3263659"/>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875" name="Graphic 5021">
                <a:extLst>
                  <a:ext uri="{FF2B5EF4-FFF2-40B4-BE49-F238E27FC236}">
                    <a16:creationId xmlns:a16="http://schemas.microsoft.com/office/drawing/2014/main" id="{9D95493C-0C5E-4B54-BBC8-9A95B16D22F0}"/>
                  </a:ext>
                </a:extLst>
              </p:cNvPr>
              <p:cNvGrpSpPr/>
              <p:nvPr/>
            </p:nvGrpSpPr>
            <p:grpSpPr>
              <a:xfrm>
                <a:off x="6987287" y="3338942"/>
                <a:ext cx="176342" cy="173524"/>
                <a:chOff x="12204278" y="-1012776"/>
                <a:chExt cx="1284612" cy="1264082"/>
              </a:xfrm>
            </p:grpSpPr>
            <p:sp>
              <p:nvSpPr>
                <p:cNvPr id="876" name="Freeform: Shape 875">
                  <a:extLst>
                    <a:ext uri="{FF2B5EF4-FFF2-40B4-BE49-F238E27FC236}">
                      <a16:creationId xmlns:a16="http://schemas.microsoft.com/office/drawing/2014/main" id="{4D8FCE54-E3DA-49E4-9F8D-EDAE336FB3B5}"/>
                    </a:ext>
                  </a:extLst>
                </p:cNvPr>
                <p:cNvSpPr/>
                <p:nvPr/>
              </p:nvSpPr>
              <p:spPr>
                <a:xfrm>
                  <a:off x="12204278" y="-1012776"/>
                  <a:ext cx="949892" cy="949769"/>
                </a:xfrm>
                <a:custGeom>
                  <a:avLst/>
                  <a:gdLst>
                    <a:gd name="connsiteX0" fmla="*/ 35505 w 949892"/>
                    <a:gd name="connsiteY0" fmla="*/ 294972 h 949769"/>
                    <a:gd name="connsiteX1" fmla="*/ 295096 w 949892"/>
                    <a:gd name="connsiteY1" fmla="*/ 914265 h 949769"/>
                    <a:gd name="connsiteX2" fmla="*/ 914388 w 949892"/>
                    <a:gd name="connsiteY2" fmla="*/ 654674 h 949769"/>
                    <a:gd name="connsiteX3" fmla="*/ 654797 w 949892"/>
                    <a:gd name="connsiteY3" fmla="*/ 35381 h 949769"/>
                    <a:gd name="connsiteX4" fmla="*/ 217432 w 949892"/>
                    <a:gd name="connsiteY4" fmla="*/ 75897 h 949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92" h="949769">
                      <a:moveTo>
                        <a:pt x="35505" y="294972"/>
                      </a:moveTo>
                      <a:cubicBezTo>
                        <a:pt x="-63824" y="537669"/>
                        <a:pt x="52399" y="814936"/>
                        <a:pt x="295096" y="914265"/>
                      </a:cubicBezTo>
                      <a:cubicBezTo>
                        <a:pt x="537793" y="1013593"/>
                        <a:pt x="815059" y="897371"/>
                        <a:pt x="914388" y="654674"/>
                      </a:cubicBezTo>
                      <a:cubicBezTo>
                        <a:pt x="1013717" y="411977"/>
                        <a:pt x="897494" y="134710"/>
                        <a:pt x="654797" y="35381"/>
                      </a:cubicBezTo>
                      <a:cubicBezTo>
                        <a:pt x="511149" y="-23410"/>
                        <a:pt x="347836" y="-8281"/>
                        <a:pt x="217432" y="75897"/>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7" name="Freeform: Shape 876">
                  <a:extLst>
                    <a:ext uri="{FF2B5EF4-FFF2-40B4-BE49-F238E27FC236}">
                      <a16:creationId xmlns:a16="http://schemas.microsoft.com/office/drawing/2014/main" id="{D4C7FE69-D317-4A0C-88FA-5C434644FDFC}"/>
                    </a:ext>
                  </a:extLst>
                </p:cNvPr>
                <p:cNvSpPr/>
                <p:nvPr/>
              </p:nvSpPr>
              <p:spPr>
                <a:xfrm>
                  <a:off x="12265786" y="-898302"/>
                  <a:ext cx="103917" cy="126777"/>
                </a:xfrm>
                <a:custGeom>
                  <a:avLst/>
                  <a:gdLst>
                    <a:gd name="connsiteX0" fmla="*/ 103918 w 103917"/>
                    <a:gd name="connsiteY0" fmla="*/ 0 h 126777"/>
                    <a:gd name="connsiteX1" fmla="*/ 0 w 103917"/>
                    <a:gd name="connsiteY1" fmla="*/ 126778 h 126777"/>
                  </a:gdLst>
                  <a:ahLst/>
                  <a:cxnLst>
                    <a:cxn ang="0">
                      <a:pos x="connsiteX0" y="connsiteY0"/>
                    </a:cxn>
                    <a:cxn ang="0">
                      <a:pos x="connsiteX1" y="connsiteY1"/>
                    </a:cxn>
                  </a:cxnLst>
                  <a:rect l="l" t="t" r="r" b="b"/>
                  <a:pathLst>
                    <a:path w="103917" h="126777">
                      <a:moveTo>
                        <a:pt x="103918" y="0"/>
                      </a:moveTo>
                      <a:cubicBezTo>
                        <a:pt x="62263" y="35986"/>
                        <a:pt x="27111" y="78871"/>
                        <a:pt x="0" y="12677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8" name="Freeform: Shape 877">
                  <a:extLst>
                    <a:ext uri="{FF2B5EF4-FFF2-40B4-BE49-F238E27FC236}">
                      <a16:creationId xmlns:a16="http://schemas.microsoft.com/office/drawing/2014/main" id="{0323689D-5A18-420C-89C4-4A1326D985B7}"/>
                    </a:ext>
                  </a:extLst>
                </p:cNvPr>
                <p:cNvSpPr/>
                <p:nvPr/>
              </p:nvSpPr>
              <p:spPr>
                <a:xfrm>
                  <a:off x="12325861" y="-892288"/>
                  <a:ext cx="708642" cy="708648"/>
                </a:xfrm>
                <a:custGeom>
                  <a:avLst/>
                  <a:gdLst>
                    <a:gd name="connsiteX0" fmla="*/ 698155 w 767588"/>
                    <a:gd name="connsiteY0" fmla="*/ 603912 h 767590"/>
                    <a:gd name="connsiteX1" fmla="*/ 163678 w 767588"/>
                    <a:gd name="connsiteY1" fmla="*/ 698155 h 767590"/>
                    <a:gd name="connsiteX2" fmla="*/ 69436 w 767588"/>
                    <a:gd name="connsiteY2" fmla="*/ 163678 h 767590"/>
                    <a:gd name="connsiteX3" fmla="*/ 603912 w 767588"/>
                    <a:gd name="connsiteY3" fmla="*/ 69436 h 767590"/>
                    <a:gd name="connsiteX4" fmla="*/ 745780 w 767588"/>
                    <a:gd name="connsiteY4" fmla="*/ 511234 h 767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88" h="767590">
                      <a:moveTo>
                        <a:pt x="698155" y="603912"/>
                      </a:moveTo>
                      <a:cubicBezTo>
                        <a:pt x="576587" y="777528"/>
                        <a:pt x="337294" y="819722"/>
                        <a:pt x="163678" y="698155"/>
                      </a:cubicBezTo>
                      <a:cubicBezTo>
                        <a:pt x="-9938" y="576587"/>
                        <a:pt x="-52132" y="337294"/>
                        <a:pt x="69436" y="163678"/>
                      </a:cubicBezTo>
                      <a:cubicBezTo>
                        <a:pt x="191003" y="-9938"/>
                        <a:pt x="430296" y="-52132"/>
                        <a:pt x="603912" y="69436"/>
                      </a:cubicBezTo>
                      <a:cubicBezTo>
                        <a:pt x="744960" y="168198"/>
                        <a:pt x="802959" y="348818"/>
                        <a:pt x="745780" y="511234"/>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9" name="Freeform: Shape 878">
                  <a:extLst>
                    <a:ext uri="{FF2B5EF4-FFF2-40B4-BE49-F238E27FC236}">
                      <a16:creationId xmlns:a16="http://schemas.microsoft.com/office/drawing/2014/main" id="{44E92E2B-D253-4576-B207-06427F6704A5}"/>
                    </a:ext>
                  </a:extLst>
                </p:cNvPr>
                <p:cNvSpPr/>
                <p:nvPr/>
              </p:nvSpPr>
              <p:spPr>
                <a:xfrm>
                  <a:off x="12925868" y="-317849"/>
                  <a:ext cx="563022" cy="569155"/>
                </a:xfrm>
                <a:custGeom>
                  <a:avLst/>
                  <a:gdLst>
                    <a:gd name="connsiteX0" fmla="*/ 169354 w 563022"/>
                    <a:gd name="connsiteY0" fmla="*/ 0 h 569155"/>
                    <a:gd name="connsiteX1" fmla="*/ 528828 w 563022"/>
                    <a:gd name="connsiteY1" fmla="*/ 360998 h 569155"/>
                    <a:gd name="connsiteX2" fmla="*/ 526256 w 563022"/>
                    <a:gd name="connsiteY2" fmla="*/ 532448 h 569155"/>
                    <a:gd name="connsiteX3" fmla="*/ 526256 w 563022"/>
                    <a:gd name="connsiteY3" fmla="*/ 532448 h 569155"/>
                    <a:gd name="connsiteX4" fmla="*/ 354806 w 563022"/>
                    <a:gd name="connsiteY4" fmla="*/ 534829 h 569155"/>
                    <a:gd name="connsiteX5" fmla="*/ 0 w 563022"/>
                    <a:gd name="connsiteY5" fmla="*/ 180118 h 56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3022" h="569155">
                      <a:moveTo>
                        <a:pt x="169354" y="0"/>
                      </a:moveTo>
                      <a:lnTo>
                        <a:pt x="528828" y="360998"/>
                      </a:lnTo>
                      <a:cubicBezTo>
                        <a:pt x="575406" y="409075"/>
                        <a:pt x="574256" y="485789"/>
                        <a:pt x="526256" y="532448"/>
                      </a:cubicBezTo>
                      <a:lnTo>
                        <a:pt x="526256" y="532448"/>
                      </a:lnTo>
                      <a:cubicBezTo>
                        <a:pt x="479567" y="580445"/>
                        <a:pt x="402810" y="581511"/>
                        <a:pt x="354806" y="534829"/>
                      </a:cubicBezTo>
                      <a:lnTo>
                        <a:pt x="0" y="18011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0" name="Freeform: Shape 879">
                  <a:extLst>
                    <a:ext uri="{FF2B5EF4-FFF2-40B4-BE49-F238E27FC236}">
                      <a16:creationId xmlns:a16="http://schemas.microsoft.com/office/drawing/2014/main" id="{85FA0FEE-D146-4D8A-846A-DABAFA7383A4}"/>
                    </a:ext>
                  </a:extLst>
                </p:cNvPr>
                <p:cNvSpPr/>
                <p:nvPr/>
              </p:nvSpPr>
              <p:spPr>
                <a:xfrm>
                  <a:off x="13239336" y="-95"/>
                  <a:ext cx="122110" cy="126492"/>
                </a:xfrm>
                <a:custGeom>
                  <a:avLst/>
                  <a:gdLst>
                    <a:gd name="connsiteX0" fmla="*/ 122110 w 122110"/>
                    <a:gd name="connsiteY0" fmla="*/ 0 h 126492"/>
                    <a:gd name="connsiteX1" fmla="*/ 0 w 122110"/>
                    <a:gd name="connsiteY1" fmla="*/ 126492 h 126492"/>
                  </a:gdLst>
                  <a:ahLst/>
                  <a:cxnLst>
                    <a:cxn ang="0">
                      <a:pos x="connsiteX0" y="connsiteY0"/>
                    </a:cxn>
                    <a:cxn ang="0">
                      <a:pos x="connsiteX1" y="connsiteY1"/>
                    </a:cxn>
                  </a:cxnLst>
                  <a:rect l="l" t="t" r="r" b="b"/>
                  <a:pathLst>
                    <a:path w="122110" h="126492">
                      <a:moveTo>
                        <a:pt x="122110" y="0"/>
                      </a:moveTo>
                      <a:lnTo>
                        <a:pt x="0" y="126492"/>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1" name="Freeform: Shape 880">
                  <a:extLst>
                    <a:ext uri="{FF2B5EF4-FFF2-40B4-BE49-F238E27FC236}">
                      <a16:creationId xmlns:a16="http://schemas.microsoft.com/office/drawing/2014/main" id="{0ED521ED-4EA6-4698-954D-EAB468D071BB}"/>
                    </a:ext>
                  </a:extLst>
                </p:cNvPr>
                <p:cNvSpPr/>
                <p:nvPr/>
              </p:nvSpPr>
              <p:spPr>
                <a:xfrm>
                  <a:off x="13172756" y="-66579"/>
                  <a:ext cx="122110" cy="126396"/>
                </a:xfrm>
                <a:custGeom>
                  <a:avLst/>
                  <a:gdLst>
                    <a:gd name="connsiteX0" fmla="*/ 122110 w 122110"/>
                    <a:gd name="connsiteY0" fmla="*/ 0 h 126396"/>
                    <a:gd name="connsiteX1" fmla="*/ 0 w 122110"/>
                    <a:gd name="connsiteY1" fmla="*/ 126397 h 126396"/>
                  </a:gdLst>
                  <a:ahLst/>
                  <a:cxnLst>
                    <a:cxn ang="0">
                      <a:pos x="connsiteX0" y="connsiteY0"/>
                    </a:cxn>
                    <a:cxn ang="0">
                      <a:pos x="connsiteX1" y="connsiteY1"/>
                    </a:cxn>
                  </a:cxnLst>
                  <a:rect l="l" t="t" r="r" b="b"/>
                  <a:pathLst>
                    <a:path w="122110" h="126396">
                      <a:moveTo>
                        <a:pt x="122110" y="0"/>
                      </a:moveTo>
                      <a:lnTo>
                        <a:pt x="0" y="12639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sp>
          <p:nvSpPr>
            <p:cNvPr id="883" name="Oval 882">
              <a:extLst>
                <a:ext uri="{FF2B5EF4-FFF2-40B4-BE49-F238E27FC236}">
                  <a16:creationId xmlns:a16="http://schemas.microsoft.com/office/drawing/2014/main" id="{DD19732B-3EDE-428D-B752-E58472FE9EFF}"/>
                </a:ext>
              </a:extLst>
            </p:cNvPr>
            <p:cNvSpPr/>
            <p:nvPr/>
          </p:nvSpPr>
          <p:spPr>
            <a:xfrm>
              <a:off x="7771127" y="2425203"/>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885" name="Oval 12">
              <a:extLst>
                <a:ext uri="{FF2B5EF4-FFF2-40B4-BE49-F238E27FC236}">
                  <a16:creationId xmlns:a16="http://schemas.microsoft.com/office/drawing/2014/main" id="{9683CF49-CBB6-4122-9F31-33377CF81910}"/>
                </a:ext>
              </a:extLst>
            </p:cNvPr>
            <p:cNvSpPr>
              <a:spLocks noChangeArrowheads="1"/>
            </p:cNvSpPr>
            <p:nvPr/>
          </p:nvSpPr>
          <p:spPr bwMode="auto">
            <a:xfrm>
              <a:off x="7995877" y="2647750"/>
              <a:ext cx="372602" cy="369733"/>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86" name="Freeform 6">
              <a:extLst>
                <a:ext uri="{FF2B5EF4-FFF2-40B4-BE49-F238E27FC236}">
                  <a16:creationId xmlns:a16="http://schemas.microsoft.com/office/drawing/2014/main" id="{D8BC63CA-77F3-4774-A5E0-131047EDE2D8}"/>
                </a:ext>
              </a:extLst>
            </p:cNvPr>
            <p:cNvSpPr>
              <a:spLocks/>
            </p:cNvSpPr>
            <p:nvPr/>
          </p:nvSpPr>
          <p:spPr bwMode="auto">
            <a:xfrm>
              <a:off x="8005021" y="2835425"/>
              <a:ext cx="117552" cy="231743"/>
            </a:xfrm>
            <a:custGeom>
              <a:avLst/>
              <a:gdLst>
                <a:gd name="T0" fmla="*/ 0 w 140"/>
                <a:gd name="T1" fmla="*/ 0 h 276"/>
                <a:gd name="T2" fmla="*/ 140 w 140"/>
                <a:gd name="T3" fmla="*/ 0 h 276"/>
                <a:gd name="T4" fmla="*/ 140 w 140"/>
                <a:gd name="T5" fmla="*/ 276 h 276"/>
              </a:gdLst>
              <a:ahLst/>
              <a:cxnLst>
                <a:cxn ang="0">
                  <a:pos x="T0" y="T1"/>
                </a:cxn>
                <a:cxn ang="0">
                  <a:pos x="T2" y="T3"/>
                </a:cxn>
                <a:cxn ang="0">
                  <a:pos x="T4" y="T5"/>
                </a:cxn>
              </a:cxnLst>
              <a:rect l="0" t="0" r="r" b="b"/>
              <a:pathLst>
                <a:path w="140" h="276">
                  <a:moveTo>
                    <a:pt x="0" y="0"/>
                  </a:moveTo>
                  <a:lnTo>
                    <a:pt x="140" y="0"/>
                  </a:lnTo>
                  <a:lnTo>
                    <a:pt x="14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87" name="Freeform 7">
              <a:extLst>
                <a:ext uri="{FF2B5EF4-FFF2-40B4-BE49-F238E27FC236}">
                  <a16:creationId xmlns:a16="http://schemas.microsoft.com/office/drawing/2014/main" id="{F8415770-C84A-4A18-9359-8C4F55A7052A}"/>
                </a:ext>
              </a:extLst>
            </p:cNvPr>
            <p:cNvSpPr>
              <a:spLocks/>
            </p:cNvSpPr>
            <p:nvPr/>
          </p:nvSpPr>
          <p:spPr bwMode="auto">
            <a:xfrm>
              <a:off x="8243485" y="2835425"/>
              <a:ext cx="120911" cy="231743"/>
            </a:xfrm>
            <a:custGeom>
              <a:avLst/>
              <a:gdLst>
                <a:gd name="T0" fmla="*/ 144 w 144"/>
                <a:gd name="T1" fmla="*/ 0 h 276"/>
                <a:gd name="T2" fmla="*/ 0 w 144"/>
                <a:gd name="T3" fmla="*/ 0 h 276"/>
                <a:gd name="T4" fmla="*/ 0 w 144"/>
                <a:gd name="T5" fmla="*/ 276 h 276"/>
              </a:gdLst>
              <a:ahLst/>
              <a:cxnLst>
                <a:cxn ang="0">
                  <a:pos x="T0" y="T1"/>
                </a:cxn>
                <a:cxn ang="0">
                  <a:pos x="T2" y="T3"/>
                </a:cxn>
                <a:cxn ang="0">
                  <a:pos x="T4" y="T5"/>
                </a:cxn>
              </a:cxnLst>
              <a:rect l="0" t="0" r="r" b="b"/>
              <a:pathLst>
                <a:path w="144" h="276">
                  <a:moveTo>
                    <a:pt x="144" y="0"/>
                  </a:moveTo>
                  <a:lnTo>
                    <a:pt x="0" y="0"/>
                  </a:lnTo>
                  <a:lnTo>
                    <a:pt x="0" y="276"/>
                  </a:lnTo>
                </a:path>
              </a:pathLst>
            </a:custGeom>
            <a:no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88" name="Line 8">
              <a:extLst>
                <a:ext uri="{FF2B5EF4-FFF2-40B4-BE49-F238E27FC236}">
                  <a16:creationId xmlns:a16="http://schemas.microsoft.com/office/drawing/2014/main" id="{ED51D9CA-9B09-4E9C-B83D-8DBB43C63225}"/>
                </a:ext>
              </a:extLst>
            </p:cNvPr>
            <p:cNvSpPr>
              <a:spLocks noChangeShapeType="1"/>
            </p:cNvSpPr>
            <p:nvPr/>
          </p:nvSpPr>
          <p:spPr bwMode="auto">
            <a:xfrm>
              <a:off x="8183028" y="2659938"/>
              <a:ext cx="0" cy="407230"/>
            </a:xfrm>
            <a:prstGeom prst="line">
              <a:avLst/>
            </a:prstGeom>
            <a:solidFill>
              <a:schemeClr val="bg1"/>
            </a:solidFill>
            <a:ln w="19050" cap="rnd">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89" name="Oval 9">
              <a:extLst>
                <a:ext uri="{FF2B5EF4-FFF2-40B4-BE49-F238E27FC236}">
                  <a16:creationId xmlns:a16="http://schemas.microsoft.com/office/drawing/2014/main" id="{4FDCE2F9-5AB1-49FE-99B7-CAC56434D743}"/>
                </a:ext>
              </a:extLst>
            </p:cNvPr>
            <p:cNvSpPr>
              <a:spLocks noChangeArrowheads="1"/>
            </p:cNvSpPr>
            <p:nvPr/>
          </p:nvSpPr>
          <p:spPr bwMode="auto">
            <a:xfrm>
              <a:off x="7947085" y="2780846"/>
              <a:ext cx="111674"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90" name="Oval 12">
              <a:extLst>
                <a:ext uri="{FF2B5EF4-FFF2-40B4-BE49-F238E27FC236}">
                  <a16:creationId xmlns:a16="http://schemas.microsoft.com/office/drawing/2014/main" id="{C11D999E-7E32-4FD4-A583-87C2D4F5DBCD}"/>
                </a:ext>
              </a:extLst>
            </p:cNvPr>
            <p:cNvSpPr>
              <a:spLocks noChangeArrowheads="1"/>
            </p:cNvSpPr>
            <p:nvPr/>
          </p:nvSpPr>
          <p:spPr bwMode="auto">
            <a:xfrm>
              <a:off x="8128451" y="2606200"/>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91" name="Oval 15">
              <a:extLst>
                <a:ext uri="{FF2B5EF4-FFF2-40B4-BE49-F238E27FC236}">
                  <a16:creationId xmlns:a16="http://schemas.microsoft.com/office/drawing/2014/main" id="{0BDB2A7D-0088-4AA3-BFDB-76D583C68396}"/>
                </a:ext>
              </a:extLst>
            </p:cNvPr>
            <p:cNvSpPr>
              <a:spLocks noChangeArrowheads="1"/>
            </p:cNvSpPr>
            <p:nvPr/>
          </p:nvSpPr>
          <p:spPr bwMode="auto">
            <a:xfrm>
              <a:off x="8309817" y="2780846"/>
              <a:ext cx="108316"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92" name="Oval 12">
              <a:extLst>
                <a:ext uri="{FF2B5EF4-FFF2-40B4-BE49-F238E27FC236}">
                  <a16:creationId xmlns:a16="http://schemas.microsoft.com/office/drawing/2014/main" id="{8D2B7E62-E17B-4D96-9531-78F9D178D5AE}"/>
                </a:ext>
              </a:extLst>
            </p:cNvPr>
            <p:cNvSpPr>
              <a:spLocks noChangeArrowheads="1"/>
            </p:cNvSpPr>
            <p:nvPr/>
          </p:nvSpPr>
          <p:spPr bwMode="auto">
            <a:xfrm>
              <a:off x="8128451" y="2606200"/>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93" name="Oval 12">
              <a:extLst>
                <a:ext uri="{FF2B5EF4-FFF2-40B4-BE49-F238E27FC236}">
                  <a16:creationId xmlns:a16="http://schemas.microsoft.com/office/drawing/2014/main" id="{A3FD03D0-2EA3-4E26-A2B2-3A16881C5DF3}"/>
                </a:ext>
              </a:extLst>
            </p:cNvPr>
            <p:cNvSpPr>
              <a:spLocks noChangeArrowheads="1"/>
            </p:cNvSpPr>
            <p:nvPr/>
          </p:nvSpPr>
          <p:spPr bwMode="auto">
            <a:xfrm>
              <a:off x="8308978" y="2780846"/>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94" name="Oval 12">
              <a:extLst>
                <a:ext uri="{FF2B5EF4-FFF2-40B4-BE49-F238E27FC236}">
                  <a16:creationId xmlns:a16="http://schemas.microsoft.com/office/drawing/2014/main" id="{F89A1F06-2521-4648-8B37-8F323A1BB3D8}"/>
                </a:ext>
              </a:extLst>
            </p:cNvPr>
            <p:cNvSpPr>
              <a:spLocks noChangeArrowheads="1"/>
            </p:cNvSpPr>
            <p:nvPr/>
          </p:nvSpPr>
          <p:spPr bwMode="auto">
            <a:xfrm>
              <a:off x="7947581" y="2779858"/>
              <a:ext cx="109155" cy="108315"/>
            </a:xfrm>
            <a:prstGeom prst="ellipse">
              <a:avLst/>
            </a:prstGeom>
            <a:solidFill>
              <a:schemeClr val="bg1"/>
            </a:solidFill>
            <a:ln w="1905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1060" name="Group 1059">
              <a:extLst>
                <a:ext uri="{FF2B5EF4-FFF2-40B4-BE49-F238E27FC236}">
                  <a16:creationId xmlns:a16="http://schemas.microsoft.com/office/drawing/2014/main" id="{ABC203E7-3A29-4EDA-A250-28A20B65D631}"/>
                </a:ext>
              </a:extLst>
            </p:cNvPr>
            <p:cNvGrpSpPr/>
            <p:nvPr/>
          </p:nvGrpSpPr>
          <p:grpSpPr>
            <a:xfrm>
              <a:off x="7061253" y="1623003"/>
              <a:ext cx="822960" cy="822960"/>
              <a:chOff x="7628481" y="1879858"/>
              <a:chExt cx="324090" cy="324090"/>
            </a:xfrm>
          </p:grpSpPr>
          <p:sp>
            <p:nvSpPr>
              <p:cNvPr id="1061" name="Oval 1060">
                <a:extLst>
                  <a:ext uri="{FF2B5EF4-FFF2-40B4-BE49-F238E27FC236}">
                    <a16:creationId xmlns:a16="http://schemas.microsoft.com/office/drawing/2014/main" id="{5CD1E7ED-8B03-4C6A-A3BE-438F4FE05430}"/>
                  </a:ext>
                </a:extLst>
              </p:cNvPr>
              <p:cNvSpPr/>
              <p:nvPr/>
            </p:nvSpPr>
            <p:spPr>
              <a:xfrm>
                <a:off x="7628481"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1062" name="Graphic 5085">
                <a:extLst>
                  <a:ext uri="{FF2B5EF4-FFF2-40B4-BE49-F238E27FC236}">
                    <a16:creationId xmlns:a16="http://schemas.microsoft.com/office/drawing/2014/main" id="{45FDA264-E707-4D04-B706-7A3D0D1C6EA2}"/>
                  </a:ext>
                </a:extLst>
              </p:cNvPr>
              <p:cNvGrpSpPr/>
              <p:nvPr/>
            </p:nvGrpSpPr>
            <p:grpSpPr>
              <a:xfrm>
                <a:off x="7712240" y="1983780"/>
                <a:ext cx="180128" cy="116246"/>
                <a:chOff x="2757599" y="7280624"/>
                <a:chExt cx="1642137" cy="1059751"/>
              </a:xfrm>
            </p:grpSpPr>
            <p:sp>
              <p:nvSpPr>
                <p:cNvPr id="1063" name="Freeform: Shape 1062">
                  <a:extLst>
                    <a:ext uri="{FF2B5EF4-FFF2-40B4-BE49-F238E27FC236}">
                      <a16:creationId xmlns:a16="http://schemas.microsoft.com/office/drawing/2014/main" id="{13B87A74-3178-4177-8045-9553A20962E9}"/>
                    </a:ext>
                  </a:extLst>
                </p:cNvPr>
                <p:cNvSpPr/>
                <p:nvPr/>
              </p:nvSpPr>
              <p:spPr>
                <a:xfrm>
                  <a:off x="3790871" y="7952231"/>
                  <a:ext cx="100107" cy="101441"/>
                </a:xfrm>
                <a:custGeom>
                  <a:avLst/>
                  <a:gdLst>
                    <a:gd name="connsiteX0" fmla="*/ 0 w 100107"/>
                    <a:gd name="connsiteY0" fmla="*/ 101441 h 101441"/>
                    <a:gd name="connsiteX1" fmla="*/ 100108 w 100107"/>
                    <a:gd name="connsiteY1" fmla="*/ 68771 h 101441"/>
                    <a:gd name="connsiteX2" fmla="*/ 29242 w 100107"/>
                    <a:gd name="connsiteY2" fmla="*/ 0 h 101441"/>
                  </a:gdLst>
                  <a:ahLst/>
                  <a:cxnLst>
                    <a:cxn ang="0">
                      <a:pos x="connsiteX0" y="connsiteY0"/>
                    </a:cxn>
                    <a:cxn ang="0">
                      <a:pos x="connsiteX1" y="connsiteY1"/>
                    </a:cxn>
                    <a:cxn ang="0">
                      <a:pos x="connsiteX2" y="connsiteY2"/>
                    </a:cxn>
                  </a:cxnLst>
                  <a:rect l="l" t="t" r="r" b="b"/>
                  <a:pathLst>
                    <a:path w="100107" h="101441">
                      <a:moveTo>
                        <a:pt x="0" y="101441"/>
                      </a:moveTo>
                      <a:cubicBezTo>
                        <a:pt x="0" y="101441"/>
                        <a:pt x="80010" y="75533"/>
                        <a:pt x="100108" y="68771"/>
                      </a:cubicBezTo>
                      <a:lnTo>
                        <a:pt x="29242" y="0"/>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4" name="Freeform: Shape 1063">
                  <a:extLst>
                    <a:ext uri="{FF2B5EF4-FFF2-40B4-BE49-F238E27FC236}">
                      <a16:creationId xmlns:a16="http://schemas.microsoft.com/office/drawing/2014/main" id="{E4AF9EE7-B182-465D-BAC2-63618CCD2A8D}"/>
                    </a:ext>
                  </a:extLst>
                </p:cNvPr>
                <p:cNvSpPr/>
                <p:nvPr/>
              </p:nvSpPr>
              <p:spPr>
                <a:xfrm>
                  <a:off x="3820113" y="7464933"/>
                  <a:ext cx="543496" cy="556069"/>
                </a:xfrm>
                <a:custGeom>
                  <a:avLst/>
                  <a:gdLst>
                    <a:gd name="connsiteX0" fmla="*/ 1333 w 543496"/>
                    <a:gd name="connsiteY0" fmla="*/ 482632 h 556069"/>
                    <a:gd name="connsiteX1" fmla="*/ 0 w 543496"/>
                    <a:gd name="connsiteY1" fmla="*/ 487299 h 556069"/>
                    <a:gd name="connsiteX2" fmla="*/ 70866 w 543496"/>
                    <a:gd name="connsiteY2" fmla="*/ 556070 h 556069"/>
                    <a:gd name="connsiteX3" fmla="*/ 75343 w 543496"/>
                    <a:gd name="connsiteY3" fmla="*/ 554450 h 556069"/>
                    <a:gd name="connsiteX4" fmla="*/ 543497 w 543496"/>
                    <a:gd name="connsiteY4" fmla="*/ 71914 h 556069"/>
                    <a:gd name="connsiteX5" fmla="*/ 469392 w 543496"/>
                    <a:gd name="connsiteY5" fmla="*/ 0 h 556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496" h="556069">
                      <a:moveTo>
                        <a:pt x="1333" y="482632"/>
                      </a:moveTo>
                      <a:lnTo>
                        <a:pt x="0" y="487299"/>
                      </a:lnTo>
                      <a:lnTo>
                        <a:pt x="70866" y="556070"/>
                      </a:lnTo>
                      <a:lnTo>
                        <a:pt x="75343" y="554450"/>
                      </a:lnTo>
                      <a:lnTo>
                        <a:pt x="543497" y="71914"/>
                      </a:lnTo>
                      <a:lnTo>
                        <a:pt x="469392" y="0"/>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5" name="Freeform: Shape 1064">
                  <a:extLst>
                    <a:ext uri="{FF2B5EF4-FFF2-40B4-BE49-F238E27FC236}">
                      <a16:creationId xmlns:a16="http://schemas.microsoft.com/office/drawing/2014/main" id="{868123DC-14CC-41F4-B873-260C655736D4}"/>
                    </a:ext>
                  </a:extLst>
                </p:cNvPr>
                <p:cNvSpPr/>
                <p:nvPr/>
              </p:nvSpPr>
              <p:spPr>
                <a:xfrm rot="-2752200">
                  <a:off x="4317298" y="7427187"/>
                  <a:ext cx="61626" cy="103250"/>
                </a:xfrm>
                <a:custGeom>
                  <a:avLst/>
                  <a:gdLst>
                    <a:gd name="connsiteX0" fmla="*/ 0 w 61626"/>
                    <a:gd name="connsiteY0" fmla="*/ 0 h 103250"/>
                    <a:gd name="connsiteX1" fmla="*/ 61627 w 61626"/>
                    <a:gd name="connsiteY1" fmla="*/ 0 h 103250"/>
                    <a:gd name="connsiteX2" fmla="*/ 61627 w 61626"/>
                    <a:gd name="connsiteY2" fmla="*/ 103251 h 103250"/>
                    <a:gd name="connsiteX3" fmla="*/ 0 w 61626"/>
                    <a:gd name="connsiteY3" fmla="*/ 103251 h 103250"/>
                  </a:gdLst>
                  <a:ahLst/>
                  <a:cxnLst>
                    <a:cxn ang="0">
                      <a:pos x="connsiteX0" y="connsiteY0"/>
                    </a:cxn>
                    <a:cxn ang="0">
                      <a:pos x="connsiteX1" y="connsiteY1"/>
                    </a:cxn>
                    <a:cxn ang="0">
                      <a:pos x="connsiteX2" y="connsiteY2"/>
                    </a:cxn>
                    <a:cxn ang="0">
                      <a:pos x="connsiteX3" y="connsiteY3"/>
                    </a:cxn>
                  </a:cxnLst>
                  <a:rect l="l" t="t" r="r" b="b"/>
                  <a:pathLst>
                    <a:path w="61626" h="103250">
                      <a:moveTo>
                        <a:pt x="0" y="0"/>
                      </a:moveTo>
                      <a:lnTo>
                        <a:pt x="61627" y="0"/>
                      </a:lnTo>
                      <a:lnTo>
                        <a:pt x="61627" y="103251"/>
                      </a:lnTo>
                      <a:lnTo>
                        <a:pt x="0" y="103251"/>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6" name="Freeform: Shape 1065">
                  <a:extLst>
                    <a:ext uri="{FF2B5EF4-FFF2-40B4-BE49-F238E27FC236}">
                      <a16:creationId xmlns:a16="http://schemas.microsoft.com/office/drawing/2014/main" id="{1AAAE64F-E57D-4EC0-8BD1-1D8DE110BB8E}"/>
                    </a:ext>
                  </a:extLst>
                </p:cNvPr>
                <p:cNvSpPr/>
                <p:nvPr/>
              </p:nvSpPr>
              <p:spPr>
                <a:xfrm>
                  <a:off x="4188159" y="7536751"/>
                  <a:ext cx="211550" cy="268795"/>
                </a:xfrm>
                <a:custGeom>
                  <a:avLst/>
                  <a:gdLst>
                    <a:gd name="connsiteX0" fmla="*/ 174784 w 211550"/>
                    <a:gd name="connsiteY0" fmla="*/ 0 h 268795"/>
                    <a:gd name="connsiteX1" fmla="*/ 211550 w 211550"/>
                    <a:gd name="connsiteY1" fmla="*/ 38481 h 268795"/>
                    <a:gd name="connsiteX2" fmla="*/ 0 w 211550"/>
                    <a:gd name="connsiteY2" fmla="*/ 268796 h 268795"/>
                  </a:gdLst>
                  <a:ahLst/>
                  <a:cxnLst>
                    <a:cxn ang="0">
                      <a:pos x="connsiteX0" y="connsiteY0"/>
                    </a:cxn>
                    <a:cxn ang="0">
                      <a:pos x="connsiteX1" y="connsiteY1"/>
                    </a:cxn>
                    <a:cxn ang="0">
                      <a:pos x="connsiteX2" y="connsiteY2"/>
                    </a:cxn>
                  </a:cxnLst>
                  <a:rect l="l" t="t" r="r" b="b"/>
                  <a:pathLst>
                    <a:path w="211550" h="268795">
                      <a:moveTo>
                        <a:pt x="174784" y="0"/>
                      </a:moveTo>
                      <a:lnTo>
                        <a:pt x="211550" y="38481"/>
                      </a:lnTo>
                      <a:lnTo>
                        <a:pt x="0" y="268796"/>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7" name="Freeform: Shape 1066">
                  <a:extLst>
                    <a:ext uri="{FF2B5EF4-FFF2-40B4-BE49-F238E27FC236}">
                      <a16:creationId xmlns:a16="http://schemas.microsoft.com/office/drawing/2014/main" id="{829754B0-E32E-48BE-A897-3857E7DAD7FA}"/>
                    </a:ext>
                  </a:extLst>
                </p:cNvPr>
                <p:cNvSpPr/>
                <p:nvPr/>
              </p:nvSpPr>
              <p:spPr>
                <a:xfrm>
                  <a:off x="2757599" y="7742967"/>
                  <a:ext cx="33623" cy="569499"/>
                </a:xfrm>
                <a:custGeom>
                  <a:avLst/>
                  <a:gdLst>
                    <a:gd name="connsiteX0" fmla="*/ 0 w 33623"/>
                    <a:gd name="connsiteY0" fmla="*/ 0 h 569499"/>
                    <a:gd name="connsiteX1" fmla="*/ 0 w 33623"/>
                    <a:gd name="connsiteY1" fmla="*/ 569500 h 569499"/>
                    <a:gd name="connsiteX2" fmla="*/ 33623 w 33623"/>
                    <a:gd name="connsiteY2" fmla="*/ 564356 h 569499"/>
                  </a:gdLst>
                  <a:ahLst/>
                  <a:cxnLst>
                    <a:cxn ang="0">
                      <a:pos x="connsiteX0" y="connsiteY0"/>
                    </a:cxn>
                    <a:cxn ang="0">
                      <a:pos x="connsiteX1" y="connsiteY1"/>
                    </a:cxn>
                    <a:cxn ang="0">
                      <a:pos x="connsiteX2" y="connsiteY2"/>
                    </a:cxn>
                  </a:cxnLst>
                  <a:rect l="l" t="t" r="r" b="b"/>
                  <a:pathLst>
                    <a:path w="33623" h="569499">
                      <a:moveTo>
                        <a:pt x="0" y="0"/>
                      </a:moveTo>
                      <a:lnTo>
                        <a:pt x="0" y="569500"/>
                      </a:lnTo>
                      <a:lnTo>
                        <a:pt x="33623" y="564356"/>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8" name="Freeform: Shape 1067">
                  <a:extLst>
                    <a:ext uri="{FF2B5EF4-FFF2-40B4-BE49-F238E27FC236}">
                      <a16:creationId xmlns:a16="http://schemas.microsoft.com/office/drawing/2014/main" id="{B00F7FDE-0D33-4200-9700-6EEFA0E4E6CF}"/>
                    </a:ext>
                  </a:extLst>
                </p:cNvPr>
                <p:cNvSpPr/>
                <p:nvPr/>
              </p:nvSpPr>
              <p:spPr>
                <a:xfrm>
                  <a:off x="2757599" y="7559802"/>
                  <a:ext cx="9525" cy="124205"/>
                </a:xfrm>
                <a:custGeom>
                  <a:avLst/>
                  <a:gdLst>
                    <a:gd name="connsiteX0" fmla="*/ 0 w 9525"/>
                    <a:gd name="connsiteY0" fmla="*/ 0 h 124205"/>
                    <a:gd name="connsiteX1" fmla="*/ 0 w 9525"/>
                    <a:gd name="connsiteY1" fmla="*/ 124206 h 124205"/>
                  </a:gdLst>
                  <a:ahLst/>
                  <a:cxnLst>
                    <a:cxn ang="0">
                      <a:pos x="connsiteX0" y="connsiteY0"/>
                    </a:cxn>
                    <a:cxn ang="0">
                      <a:pos x="connsiteX1" y="connsiteY1"/>
                    </a:cxn>
                  </a:cxnLst>
                  <a:rect l="l" t="t" r="r" b="b"/>
                  <a:pathLst>
                    <a:path w="9525" h="124205">
                      <a:moveTo>
                        <a:pt x="0" y="0"/>
                      </a:moveTo>
                      <a:lnTo>
                        <a:pt x="0" y="124206"/>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9" name="Freeform: Shape 1068">
                  <a:extLst>
                    <a:ext uri="{FF2B5EF4-FFF2-40B4-BE49-F238E27FC236}">
                      <a16:creationId xmlns:a16="http://schemas.microsoft.com/office/drawing/2014/main" id="{E44371A4-F104-471C-86FF-8B7AC6259E9F}"/>
                    </a:ext>
                  </a:extLst>
                </p:cNvPr>
                <p:cNvSpPr/>
                <p:nvPr/>
              </p:nvSpPr>
              <p:spPr>
                <a:xfrm>
                  <a:off x="2757599" y="7280624"/>
                  <a:ext cx="610171" cy="228981"/>
                </a:xfrm>
                <a:custGeom>
                  <a:avLst/>
                  <a:gdLst>
                    <a:gd name="connsiteX0" fmla="*/ 610172 w 610171"/>
                    <a:gd name="connsiteY0" fmla="*/ 0 h 228981"/>
                    <a:gd name="connsiteX1" fmla="*/ 0 w 610171"/>
                    <a:gd name="connsiteY1" fmla="*/ 92583 h 228981"/>
                    <a:gd name="connsiteX2" fmla="*/ 0 w 610171"/>
                    <a:gd name="connsiteY2" fmla="*/ 228981 h 228981"/>
                  </a:gdLst>
                  <a:ahLst/>
                  <a:cxnLst>
                    <a:cxn ang="0">
                      <a:pos x="connsiteX0" y="connsiteY0"/>
                    </a:cxn>
                    <a:cxn ang="0">
                      <a:pos x="connsiteX1" y="connsiteY1"/>
                    </a:cxn>
                    <a:cxn ang="0">
                      <a:pos x="connsiteX2" y="connsiteY2"/>
                    </a:cxn>
                  </a:cxnLst>
                  <a:rect l="l" t="t" r="r" b="b"/>
                  <a:pathLst>
                    <a:path w="610171" h="228981">
                      <a:moveTo>
                        <a:pt x="610172" y="0"/>
                      </a:moveTo>
                      <a:lnTo>
                        <a:pt x="0" y="92583"/>
                      </a:lnTo>
                      <a:lnTo>
                        <a:pt x="0" y="228981"/>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70" name="Freeform: Shape 1069">
                  <a:extLst>
                    <a:ext uri="{FF2B5EF4-FFF2-40B4-BE49-F238E27FC236}">
                      <a16:creationId xmlns:a16="http://schemas.microsoft.com/office/drawing/2014/main" id="{E477E479-6ADD-44C0-AE75-4B76341DFEA0}"/>
                    </a:ext>
                  </a:extLst>
                </p:cNvPr>
                <p:cNvSpPr/>
                <p:nvPr/>
              </p:nvSpPr>
              <p:spPr>
                <a:xfrm>
                  <a:off x="3481499" y="7280624"/>
                  <a:ext cx="610171" cy="316039"/>
                </a:xfrm>
                <a:custGeom>
                  <a:avLst/>
                  <a:gdLst>
                    <a:gd name="connsiteX0" fmla="*/ 610171 w 610171"/>
                    <a:gd name="connsiteY0" fmla="*/ 316040 h 316039"/>
                    <a:gd name="connsiteX1" fmla="*/ 610171 w 610171"/>
                    <a:gd name="connsiteY1" fmla="*/ 92583 h 316039"/>
                    <a:gd name="connsiteX2" fmla="*/ 0 w 610171"/>
                    <a:gd name="connsiteY2" fmla="*/ 0 h 316039"/>
                  </a:gdLst>
                  <a:ahLst/>
                  <a:cxnLst>
                    <a:cxn ang="0">
                      <a:pos x="connsiteX0" y="connsiteY0"/>
                    </a:cxn>
                    <a:cxn ang="0">
                      <a:pos x="connsiteX1" y="connsiteY1"/>
                    </a:cxn>
                    <a:cxn ang="0">
                      <a:pos x="connsiteX2" y="connsiteY2"/>
                    </a:cxn>
                  </a:cxnLst>
                  <a:rect l="l" t="t" r="r" b="b"/>
                  <a:pathLst>
                    <a:path w="610171" h="316039">
                      <a:moveTo>
                        <a:pt x="610171" y="316040"/>
                      </a:moveTo>
                      <a:lnTo>
                        <a:pt x="610171" y="92583"/>
                      </a:lnTo>
                      <a:lnTo>
                        <a:pt x="0" y="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71" name="Freeform: Shape 1070">
                  <a:extLst>
                    <a:ext uri="{FF2B5EF4-FFF2-40B4-BE49-F238E27FC236}">
                      <a16:creationId xmlns:a16="http://schemas.microsoft.com/office/drawing/2014/main" id="{D9063978-7AE7-4341-8637-98C6694929EC}"/>
                    </a:ext>
                  </a:extLst>
                </p:cNvPr>
                <p:cNvSpPr/>
                <p:nvPr/>
              </p:nvSpPr>
              <p:spPr>
                <a:xfrm>
                  <a:off x="4048904" y="7888700"/>
                  <a:ext cx="42767" cy="423767"/>
                </a:xfrm>
                <a:custGeom>
                  <a:avLst/>
                  <a:gdLst>
                    <a:gd name="connsiteX0" fmla="*/ 0 w 42767"/>
                    <a:gd name="connsiteY0" fmla="*/ 417290 h 423767"/>
                    <a:gd name="connsiteX1" fmla="*/ 42767 w 42767"/>
                    <a:gd name="connsiteY1" fmla="*/ 423767 h 423767"/>
                    <a:gd name="connsiteX2" fmla="*/ 42767 w 42767"/>
                    <a:gd name="connsiteY2" fmla="*/ 0 h 423767"/>
                  </a:gdLst>
                  <a:ahLst/>
                  <a:cxnLst>
                    <a:cxn ang="0">
                      <a:pos x="connsiteX0" y="connsiteY0"/>
                    </a:cxn>
                    <a:cxn ang="0">
                      <a:pos x="connsiteX1" y="connsiteY1"/>
                    </a:cxn>
                    <a:cxn ang="0">
                      <a:pos x="connsiteX2" y="connsiteY2"/>
                    </a:cxn>
                  </a:cxnLst>
                  <a:rect l="l" t="t" r="r" b="b"/>
                  <a:pathLst>
                    <a:path w="42767" h="423767">
                      <a:moveTo>
                        <a:pt x="0" y="417290"/>
                      </a:moveTo>
                      <a:lnTo>
                        <a:pt x="42767" y="423767"/>
                      </a:lnTo>
                      <a:lnTo>
                        <a:pt x="42767" y="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72" name="Freeform: Shape 1071">
                  <a:extLst>
                    <a:ext uri="{FF2B5EF4-FFF2-40B4-BE49-F238E27FC236}">
                      <a16:creationId xmlns:a16="http://schemas.microsoft.com/office/drawing/2014/main" id="{30BF5DF2-6561-4766-BE9C-7CE1912BB86A}"/>
                    </a:ext>
                  </a:extLst>
                </p:cNvPr>
                <p:cNvSpPr/>
                <p:nvPr/>
              </p:nvSpPr>
              <p:spPr>
                <a:xfrm>
                  <a:off x="3840878" y="8317801"/>
                  <a:ext cx="116776" cy="22574"/>
                </a:xfrm>
                <a:custGeom>
                  <a:avLst/>
                  <a:gdLst>
                    <a:gd name="connsiteX0" fmla="*/ 0 w 116776"/>
                    <a:gd name="connsiteY0" fmla="*/ 0 h 22574"/>
                    <a:gd name="connsiteX1" fmla="*/ 116777 w 116776"/>
                    <a:gd name="connsiteY1" fmla="*/ 22574 h 22574"/>
                  </a:gdLst>
                  <a:ahLst/>
                  <a:cxnLst>
                    <a:cxn ang="0">
                      <a:pos x="connsiteX0" y="connsiteY0"/>
                    </a:cxn>
                    <a:cxn ang="0">
                      <a:pos x="connsiteX1" y="connsiteY1"/>
                    </a:cxn>
                  </a:cxnLst>
                  <a:rect l="l" t="t" r="r" b="b"/>
                  <a:pathLst>
                    <a:path w="116776" h="22574">
                      <a:moveTo>
                        <a:pt x="0" y="0"/>
                      </a:moveTo>
                      <a:lnTo>
                        <a:pt x="116777" y="22574"/>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73" name="Freeform: Shape 1072">
                  <a:extLst>
                    <a:ext uri="{FF2B5EF4-FFF2-40B4-BE49-F238E27FC236}">
                      <a16:creationId xmlns:a16="http://schemas.microsoft.com/office/drawing/2014/main" id="{5CF1D7A7-9916-4B48-AA1B-E3A3091E51F8}"/>
                    </a:ext>
                  </a:extLst>
                </p:cNvPr>
                <p:cNvSpPr/>
                <p:nvPr/>
              </p:nvSpPr>
              <p:spPr>
                <a:xfrm>
                  <a:off x="3735150" y="8297418"/>
                  <a:ext cx="64293" cy="12382"/>
                </a:xfrm>
                <a:custGeom>
                  <a:avLst/>
                  <a:gdLst>
                    <a:gd name="connsiteX0" fmla="*/ 0 w 64293"/>
                    <a:gd name="connsiteY0" fmla="*/ 0 h 12382"/>
                    <a:gd name="connsiteX1" fmla="*/ 64294 w 64293"/>
                    <a:gd name="connsiteY1" fmla="*/ 12382 h 12382"/>
                  </a:gdLst>
                  <a:ahLst/>
                  <a:cxnLst>
                    <a:cxn ang="0">
                      <a:pos x="connsiteX0" y="connsiteY0"/>
                    </a:cxn>
                    <a:cxn ang="0">
                      <a:pos x="connsiteX1" y="connsiteY1"/>
                    </a:cxn>
                  </a:cxnLst>
                  <a:rect l="l" t="t" r="r" b="b"/>
                  <a:pathLst>
                    <a:path w="64293" h="12382">
                      <a:moveTo>
                        <a:pt x="0" y="0"/>
                      </a:moveTo>
                      <a:lnTo>
                        <a:pt x="64294" y="12382"/>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74" name="Freeform: Shape 1073">
                  <a:extLst>
                    <a:ext uri="{FF2B5EF4-FFF2-40B4-BE49-F238E27FC236}">
                      <a16:creationId xmlns:a16="http://schemas.microsoft.com/office/drawing/2014/main" id="{BD6389F4-138D-4988-8FAC-24085764082B}"/>
                    </a:ext>
                  </a:extLst>
                </p:cNvPr>
                <p:cNvSpPr/>
                <p:nvPr/>
              </p:nvSpPr>
              <p:spPr>
                <a:xfrm>
                  <a:off x="2883615" y="8237315"/>
                  <a:ext cx="809148" cy="101345"/>
                </a:xfrm>
                <a:custGeom>
                  <a:avLst/>
                  <a:gdLst>
                    <a:gd name="connsiteX0" fmla="*/ 0 w 809148"/>
                    <a:gd name="connsiteY0" fmla="*/ 101346 h 101345"/>
                    <a:gd name="connsiteX1" fmla="*/ 540258 w 809148"/>
                    <a:gd name="connsiteY1" fmla="*/ 0 h 101345"/>
                    <a:gd name="connsiteX2" fmla="*/ 809149 w 809148"/>
                    <a:gd name="connsiteY2" fmla="*/ 51911 h 101345"/>
                  </a:gdLst>
                  <a:ahLst/>
                  <a:cxnLst>
                    <a:cxn ang="0">
                      <a:pos x="connsiteX0" y="connsiteY0"/>
                    </a:cxn>
                    <a:cxn ang="0">
                      <a:pos x="connsiteX1" y="connsiteY1"/>
                    </a:cxn>
                    <a:cxn ang="0">
                      <a:pos x="connsiteX2" y="connsiteY2"/>
                    </a:cxn>
                  </a:cxnLst>
                  <a:rect l="l" t="t" r="r" b="b"/>
                  <a:pathLst>
                    <a:path w="809148" h="101345">
                      <a:moveTo>
                        <a:pt x="0" y="101346"/>
                      </a:moveTo>
                      <a:lnTo>
                        <a:pt x="540258" y="0"/>
                      </a:lnTo>
                      <a:lnTo>
                        <a:pt x="809149" y="51911"/>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75" name="Freeform: Shape 1074">
                  <a:extLst>
                    <a:ext uri="{FF2B5EF4-FFF2-40B4-BE49-F238E27FC236}">
                      <a16:creationId xmlns:a16="http://schemas.microsoft.com/office/drawing/2014/main" id="{37F1A675-341B-4223-A44B-F8370F25ACD2}"/>
                    </a:ext>
                  </a:extLst>
                </p:cNvPr>
                <p:cNvSpPr/>
                <p:nvPr/>
              </p:nvSpPr>
              <p:spPr>
                <a:xfrm>
                  <a:off x="3423111" y="7392447"/>
                  <a:ext cx="9525" cy="796956"/>
                </a:xfrm>
                <a:custGeom>
                  <a:avLst/>
                  <a:gdLst>
                    <a:gd name="connsiteX0" fmla="*/ 0 w 9525"/>
                    <a:gd name="connsiteY0" fmla="*/ 0 h 796956"/>
                    <a:gd name="connsiteX1" fmla="*/ 0 w 9525"/>
                    <a:gd name="connsiteY1" fmla="*/ 796957 h 796956"/>
                  </a:gdLst>
                  <a:ahLst/>
                  <a:cxnLst>
                    <a:cxn ang="0">
                      <a:pos x="connsiteX0" y="connsiteY0"/>
                    </a:cxn>
                    <a:cxn ang="0">
                      <a:pos x="connsiteX1" y="connsiteY1"/>
                    </a:cxn>
                  </a:cxnLst>
                  <a:rect l="l" t="t" r="r" b="b"/>
                  <a:pathLst>
                    <a:path w="9525" h="796956">
                      <a:moveTo>
                        <a:pt x="0" y="0"/>
                      </a:moveTo>
                      <a:lnTo>
                        <a:pt x="0" y="79695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076" name="Group 1075">
              <a:extLst>
                <a:ext uri="{FF2B5EF4-FFF2-40B4-BE49-F238E27FC236}">
                  <a16:creationId xmlns:a16="http://schemas.microsoft.com/office/drawing/2014/main" id="{44CD12C0-8A4B-42F8-88C3-9C53B5929B98}"/>
                </a:ext>
              </a:extLst>
            </p:cNvPr>
            <p:cNvGrpSpPr/>
            <p:nvPr/>
          </p:nvGrpSpPr>
          <p:grpSpPr>
            <a:xfrm>
              <a:off x="5641507" y="1623003"/>
              <a:ext cx="822960" cy="822960"/>
              <a:chOff x="6210428" y="1879858"/>
              <a:chExt cx="324090" cy="324090"/>
            </a:xfrm>
          </p:grpSpPr>
          <p:sp>
            <p:nvSpPr>
              <p:cNvPr id="1077" name="Oval 1076">
                <a:extLst>
                  <a:ext uri="{FF2B5EF4-FFF2-40B4-BE49-F238E27FC236}">
                    <a16:creationId xmlns:a16="http://schemas.microsoft.com/office/drawing/2014/main" id="{279445B4-325A-4B55-9E00-242C3747C168}"/>
                  </a:ext>
                </a:extLst>
              </p:cNvPr>
              <p:cNvSpPr/>
              <p:nvPr/>
            </p:nvSpPr>
            <p:spPr>
              <a:xfrm>
                <a:off x="6210428"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078" name="Freeform 34">
                <a:extLst>
                  <a:ext uri="{FF2B5EF4-FFF2-40B4-BE49-F238E27FC236}">
                    <a16:creationId xmlns:a16="http://schemas.microsoft.com/office/drawing/2014/main" id="{6AF11C6C-D802-4502-B639-6C131113848F}"/>
                  </a:ext>
                </a:extLst>
              </p:cNvPr>
              <p:cNvSpPr>
                <a:spLocks/>
              </p:cNvSpPr>
              <p:nvPr/>
            </p:nvSpPr>
            <p:spPr bwMode="auto">
              <a:xfrm>
                <a:off x="6281435" y="1975228"/>
                <a:ext cx="177272" cy="133350"/>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079" name="Group 1078">
              <a:extLst>
                <a:ext uri="{FF2B5EF4-FFF2-40B4-BE49-F238E27FC236}">
                  <a16:creationId xmlns:a16="http://schemas.microsoft.com/office/drawing/2014/main" id="{B99BE144-00DB-4C9F-96F8-D82195B08BA9}"/>
                </a:ext>
              </a:extLst>
            </p:cNvPr>
            <p:cNvGrpSpPr/>
            <p:nvPr/>
          </p:nvGrpSpPr>
          <p:grpSpPr>
            <a:xfrm>
              <a:off x="4221761" y="1623003"/>
              <a:ext cx="822960" cy="822960"/>
              <a:chOff x="4785894" y="1879858"/>
              <a:chExt cx="324090" cy="324090"/>
            </a:xfrm>
          </p:grpSpPr>
          <p:sp>
            <p:nvSpPr>
              <p:cNvPr id="1080" name="Oval 1079">
                <a:extLst>
                  <a:ext uri="{FF2B5EF4-FFF2-40B4-BE49-F238E27FC236}">
                    <a16:creationId xmlns:a16="http://schemas.microsoft.com/office/drawing/2014/main" id="{51A9E348-6004-4FEB-AE2B-CD4D325F73A0}"/>
                  </a:ext>
                </a:extLst>
              </p:cNvPr>
              <p:cNvSpPr/>
              <p:nvPr/>
            </p:nvSpPr>
            <p:spPr>
              <a:xfrm>
                <a:off x="4785894"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081" name="Freeform: Shape 1080">
                <a:extLst>
                  <a:ext uri="{FF2B5EF4-FFF2-40B4-BE49-F238E27FC236}">
                    <a16:creationId xmlns:a16="http://schemas.microsoft.com/office/drawing/2014/main" id="{96B00EDD-E11D-49E2-8356-C7FEAAD4D10C}"/>
                  </a:ext>
                </a:extLst>
              </p:cNvPr>
              <p:cNvSpPr/>
              <p:nvPr/>
            </p:nvSpPr>
            <p:spPr>
              <a:xfrm>
                <a:off x="4865952" y="1964409"/>
                <a:ext cx="163974" cy="154989"/>
              </a:xfrm>
              <a:custGeom>
                <a:avLst/>
                <a:gdLst>
                  <a:gd name="connsiteX0" fmla="*/ 576821 w 650718"/>
                  <a:gd name="connsiteY0" fmla="*/ 264196 h 615063"/>
                  <a:gd name="connsiteX1" fmla="*/ 576821 w 650718"/>
                  <a:gd name="connsiteY1" fmla="*/ 602926 h 615063"/>
                  <a:gd name="connsiteX2" fmla="*/ 74966 w 650718"/>
                  <a:gd name="connsiteY2" fmla="*/ 602926 h 615063"/>
                  <a:gd name="connsiteX3" fmla="*/ 74966 w 650718"/>
                  <a:gd name="connsiteY3" fmla="*/ 264196 h 615063"/>
                  <a:gd name="connsiteX4" fmla="*/ 136472 w 650718"/>
                  <a:gd name="connsiteY4" fmla="*/ 215169 h 615063"/>
                  <a:gd name="connsiteX5" fmla="*/ 199761 w 650718"/>
                  <a:gd name="connsiteY5" fmla="*/ 265087 h 615063"/>
                  <a:gd name="connsiteX6" fmla="*/ 263050 w 650718"/>
                  <a:gd name="connsiteY6" fmla="*/ 215169 h 615063"/>
                  <a:gd name="connsiteX7" fmla="*/ 326339 w 650718"/>
                  <a:gd name="connsiteY7" fmla="*/ 265087 h 615063"/>
                  <a:gd name="connsiteX8" fmla="*/ 389628 w 650718"/>
                  <a:gd name="connsiteY8" fmla="*/ 215169 h 615063"/>
                  <a:gd name="connsiteX9" fmla="*/ 452917 w 650718"/>
                  <a:gd name="connsiteY9" fmla="*/ 265087 h 615063"/>
                  <a:gd name="connsiteX10" fmla="*/ 516206 w 650718"/>
                  <a:gd name="connsiteY10" fmla="*/ 215169 h 615063"/>
                  <a:gd name="connsiteX11" fmla="*/ 579495 w 650718"/>
                  <a:gd name="connsiteY11" fmla="*/ 265087 h 615063"/>
                  <a:gd name="connsiteX12" fmla="*/ 584843 w 650718"/>
                  <a:gd name="connsiteY12" fmla="*/ 265087 h 615063"/>
                  <a:gd name="connsiteX13" fmla="*/ 635653 w 650718"/>
                  <a:gd name="connsiteY13" fmla="*/ 183079 h 615063"/>
                  <a:gd name="connsiteX14" fmla="*/ 576821 w 650718"/>
                  <a:gd name="connsiteY14" fmla="*/ 13714 h 615063"/>
                  <a:gd name="connsiteX15" fmla="*/ 74966 w 650718"/>
                  <a:gd name="connsiteY15" fmla="*/ 13714 h 615063"/>
                  <a:gd name="connsiteX16" fmla="*/ 17025 w 650718"/>
                  <a:gd name="connsiteY16" fmla="*/ 182187 h 615063"/>
                  <a:gd name="connsiteX17" fmla="*/ 67835 w 650718"/>
                  <a:gd name="connsiteY17" fmla="*/ 264196 h 615063"/>
                  <a:gd name="connsiteX18" fmla="*/ 73183 w 650718"/>
                  <a:gd name="connsiteY18" fmla="*/ 264196 h 615063"/>
                  <a:gd name="connsiteX19" fmla="*/ 136472 w 650718"/>
                  <a:gd name="connsiteY19" fmla="*/ 215169 h 615063"/>
                  <a:gd name="connsiteX20" fmla="*/ 312968 w 650718"/>
                  <a:gd name="connsiteY20" fmla="*/ 463869 h 615063"/>
                  <a:gd name="connsiteX21" fmla="*/ 74966 w 650718"/>
                  <a:gd name="connsiteY21" fmla="*/ 463869 h 615063"/>
                  <a:gd name="connsiteX22" fmla="*/ 74966 w 650718"/>
                  <a:gd name="connsiteY22" fmla="*/ 603818 h 615063"/>
                  <a:gd name="connsiteX23" fmla="*/ 576821 w 650718"/>
                  <a:gd name="connsiteY23" fmla="*/ 603818 h 615063"/>
                  <a:gd name="connsiteX24" fmla="*/ 576821 w 650718"/>
                  <a:gd name="connsiteY24" fmla="*/ 463869 h 615063"/>
                  <a:gd name="connsiteX25" fmla="*/ 475202 w 650718"/>
                  <a:gd name="connsiteY25" fmla="*/ 463869 h 615063"/>
                  <a:gd name="connsiteX26" fmla="*/ 475202 w 650718"/>
                  <a:gd name="connsiteY26" fmla="*/ 329268 h 615063"/>
                  <a:gd name="connsiteX27" fmla="*/ 312968 w 650718"/>
                  <a:gd name="connsiteY27" fmla="*/ 329268 h 615063"/>
                  <a:gd name="connsiteX28" fmla="*/ 312968 w 650718"/>
                  <a:gd name="connsiteY28" fmla="*/ 597578 h 615063"/>
                  <a:gd name="connsiteX29" fmla="*/ 476093 w 650718"/>
                  <a:gd name="connsiteY29" fmla="*/ 597578 h 615063"/>
                  <a:gd name="connsiteX30" fmla="*/ 476093 w 650718"/>
                  <a:gd name="connsiteY30" fmla="*/ 329268 h 61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718" h="615063">
                    <a:moveTo>
                      <a:pt x="576821" y="264196"/>
                    </a:moveTo>
                    <a:lnTo>
                      <a:pt x="576821" y="602926"/>
                    </a:lnTo>
                    <a:lnTo>
                      <a:pt x="74966" y="602926"/>
                    </a:lnTo>
                    <a:lnTo>
                      <a:pt x="74966" y="264196"/>
                    </a:lnTo>
                    <a:moveTo>
                      <a:pt x="136472" y="215169"/>
                    </a:moveTo>
                    <a:cubicBezTo>
                      <a:pt x="136472" y="249934"/>
                      <a:pt x="164997" y="265087"/>
                      <a:pt x="199761" y="265087"/>
                    </a:cubicBezTo>
                    <a:cubicBezTo>
                      <a:pt x="234525" y="265087"/>
                      <a:pt x="263050" y="249934"/>
                      <a:pt x="263050" y="215169"/>
                    </a:cubicBezTo>
                    <a:cubicBezTo>
                      <a:pt x="263050" y="249934"/>
                      <a:pt x="291575" y="265087"/>
                      <a:pt x="326339" y="265087"/>
                    </a:cubicBezTo>
                    <a:cubicBezTo>
                      <a:pt x="361103" y="265087"/>
                      <a:pt x="389628" y="249934"/>
                      <a:pt x="389628" y="215169"/>
                    </a:cubicBezTo>
                    <a:cubicBezTo>
                      <a:pt x="389628" y="249934"/>
                      <a:pt x="418153" y="265087"/>
                      <a:pt x="452917" y="265087"/>
                    </a:cubicBezTo>
                    <a:cubicBezTo>
                      <a:pt x="487681" y="265087"/>
                      <a:pt x="516206" y="249934"/>
                      <a:pt x="516206" y="215169"/>
                    </a:cubicBezTo>
                    <a:cubicBezTo>
                      <a:pt x="516206" y="249934"/>
                      <a:pt x="544731" y="265087"/>
                      <a:pt x="579495" y="265087"/>
                    </a:cubicBezTo>
                    <a:cubicBezTo>
                      <a:pt x="581278" y="265087"/>
                      <a:pt x="583061" y="265087"/>
                      <a:pt x="584843" y="265087"/>
                    </a:cubicBezTo>
                    <a:cubicBezTo>
                      <a:pt x="624065" y="261522"/>
                      <a:pt x="648132" y="219626"/>
                      <a:pt x="635653" y="183079"/>
                    </a:cubicBezTo>
                    <a:lnTo>
                      <a:pt x="576821" y="13714"/>
                    </a:lnTo>
                    <a:lnTo>
                      <a:pt x="74966" y="13714"/>
                    </a:lnTo>
                    <a:lnTo>
                      <a:pt x="17025" y="182187"/>
                    </a:lnTo>
                    <a:cubicBezTo>
                      <a:pt x="4545" y="219626"/>
                      <a:pt x="28613" y="260630"/>
                      <a:pt x="67835" y="264196"/>
                    </a:cubicBezTo>
                    <a:cubicBezTo>
                      <a:pt x="69617" y="264196"/>
                      <a:pt x="71400" y="264196"/>
                      <a:pt x="73183" y="264196"/>
                    </a:cubicBezTo>
                    <a:cubicBezTo>
                      <a:pt x="107947" y="264196"/>
                      <a:pt x="136472" y="249934"/>
                      <a:pt x="136472" y="215169"/>
                    </a:cubicBezTo>
                    <a:close/>
                    <a:moveTo>
                      <a:pt x="312968" y="463869"/>
                    </a:moveTo>
                    <a:lnTo>
                      <a:pt x="74966" y="463869"/>
                    </a:lnTo>
                    <a:lnTo>
                      <a:pt x="74966" y="603818"/>
                    </a:lnTo>
                    <a:lnTo>
                      <a:pt x="576821" y="603818"/>
                    </a:lnTo>
                    <a:lnTo>
                      <a:pt x="576821" y="463869"/>
                    </a:lnTo>
                    <a:lnTo>
                      <a:pt x="475202" y="463869"/>
                    </a:lnTo>
                    <a:moveTo>
                      <a:pt x="475202" y="329268"/>
                    </a:moveTo>
                    <a:lnTo>
                      <a:pt x="312968" y="329268"/>
                    </a:lnTo>
                    <a:lnTo>
                      <a:pt x="312968" y="597578"/>
                    </a:lnTo>
                    <a:lnTo>
                      <a:pt x="476093" y="597578"/>
                    </a:lnTo>
                    <a:lnTo>
                      <a:pt x="476093" y="329268"/>
                    </a:lnTo>
                    <a:close/>
                  </a:path>
                </a:pathLst>
              </a:custGeom>
              <a:noFill/>
              <a:ln w="19050" cap="rnd">
                <a:solidFill>
                  <a:schemeClr val="tx1"/>
                </a:solidFill>
                <a:prstDash val="solid"/>
                <a:round/>
                <a:headEnd type="none" w="med" len="sm"/>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082" name="Group 1081">
              <a:extLst>
                <a:ext uri="{FF2B5EF4-FFF2-40B4-BE49-F238E27FC236}">
                  <a16:creationId xmlns:a16="http://schemas.microsoft.com/office/drawing/2014/main" id="{4C8A19D0-0B17-4288-8C3C-12A73D0D8452}"/>
                </a:ext>
              </a:extLst>
            </p:cNvPr>
            <p:cNvGrpSpPr/>
            <p:nvPr/>
          </p:nvGrpSpPr>
          <p:grpSpPr>
            <a:xfrm>
              <a:off x="2802015" y="1623003"/>
              <a:ext cx="822960" cy="822960"/>
              <a:chOff x="3367870" y="1879858"/>
              <a:chExt cx="324090" cy="324090"/>
            </a:xfrm>
          </p:grpSpPr>
          <p:sp>
            <p:nvSpPr>
              <p:cNvPr id="1083" name="Oval 1082">
                <a:extLst>
                  <a:ext uri="{FF2B5EF4-FFF2-40B4-BE49-F238E27FC236}">
                    <a16:creationId xmlns:a16="http://schemas.microsoft.com/office/drawing/2014/main" id="{C80BB689-F523-4EBC-A690-AD02C02BE069}"/>
                  </a:ext>
                </a:extLst>
              </p:cNvPr>
              <p:cNvSpPr/>
              <p:nvPr/>
            </p:nvSpPr>
            <p:spPr>
              <a:xfrm>
                <a:off x="3367870" y="1879858"/>
                <a:ext cx="324090" cy="32409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1084" name="Group 1083">
                <a:extLst>
                  <a:ext uri="{FF2B5EF4-FFF2-40B4-BE49-F238E27FC236}">
                    <a16:creationId xmlns:a16="http://schemas.microsoft.com/office/drawing/2014/main" id="{6159B529-CCA1-4205-851A-4183F50ACFAC}"/>
                  </a:ext>
                </a:extLst>
              </p:cNvPr>
              <p:cNvGrpSpPr/>
              <p:nvPr/>
            </p:nvGrpSpPr>
            <p:grpSpPr>
              <a:xfrm>
                <a:off x="3465726" y="1968050"/>
                <a:ext cx="128378" cy="147707"/>
                <a:chOff x="786472" y="4572218"/>
                <a:chExt cx="459449" cy="528625"/>
              </a:xfrm>
              <a:solidFill>
                <a:schemeClr val="bg1"/>
              </a:solidFill>
            </p:grpSpPr>
            <p:sp>
              <p:nvSpPr>
                <p:cNvPr id="1085" name="Freeform 33">
                  <a:extLst>
                    <a:ext uri="{FF2B5EF4-FFF2-40B4-BE49-F238E27FC236}">
                      <a16:creationId xmlns:a16="http://schemas.microsoft.com/office/drawing/2014/main" id="{E124FBBE-BF79-4D4E-AC77-1BE85A25BA45}"/>
                    </a:ext>
                  </a:extLst>
                </p:cNvPr>
                <p:cNvSpPr>
                  <a:spLocks/>
                </p:cNvSpPr>
                <p:nvPr/>
              </p:nvSpPr>
              <p:spPr bwMode="auto">
                <a:xfrm>
                  <a:off x="786472" y="4642426"/>
                  <a:ext cx="459449" cy="458417"/>
                </a:xfrm>
                <a:custGeom>
                  <a:avLst/>
                  <a:gdLst>
                    <a:gd name="T0" fmla="*/ 426 w 426"/>
                    <a:gd name="T1" fmla="*/ 0 h 425"/>
                    <a:gd name="T2" fmla="*/ 426 w 426"/>
                    <a:gd name="T3" fmla="*/ 360 h 425"/>
                    <a:gd name="T4" fmla="*/ 213 w 426"/>
                    <a:gd name="T5" fmla="*/ 425 h 425"/>
                    <a:gd name="T6" fmla="*/ 0 w 426"/>
                    <a:gd name="T7" fmla="*/ 360 h 425"/>
                    <a:gd name="T8" fmla="*/ 0 w 426"/>
                    <a:gd name="T9" fmla="*/ 0 h 425"/>
                  </a:gdLst>
                  <a:ahLst/>
                  <a:cxnLst>
                    <a:cxn ang="0">
                      <a:pos x="T0" y="T1"/>
                    </a:cxn>
                    <a:cxn ang="0">
                      <a:pos x="T2" y="T3"/>
                    </a:cxn>
                    <a:cxn ang="0">
                      <a:pos x="T4" y="T5"/>
                    </a:cxn>
                    <a:cxn ang="0">
                      <a:pos x="T6" y="T7"/>
                    </a:cxn>
                    <a:cxn ang="0">
                      <a:pos x="T8" y="T9"/>
                    </a:cxn>
                  </a:cxnLst>
                  <a:rect l="0" t="0" r="r" b="b"/>
                  <a:pathLst>
                    <a:path w="426" h="425">
                      <a:moveTo>
                        <a:pt x="426" y="0"/>
                      </a:moveTo>
                      <a:cubicBezTo>
                        <a:pt x="426" y="360"/>
                        <a:pt x="426" y="360"/>
                        <a:pt x="426" y="360"/>
                      </a:cubicBezTo>
                      <a:cubicBezTo>
                        <a:pt x="426" y="396"/>
                        <a:pt x="331" y="425"/>
                        <a:pt x="213" y="425"/>
                      </a:cubicBezTo>
                      <a:cubicBezTo>
                        <a:pt x="95" y="425"/>
                        <a:pt x="0" y="396"/>
                        <a:pt x="0" y="360"/>
                      </a:cubicBezTo>
                      <a:cubicBezTo>
                        <a:pt x="0" y="0"/>
                        <a:pt x="0" y="0"/>
                        <a:pt x="0"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1086" name="Oval 30">
                  <a:extLst>
                    <a:ext uri="{FF2B5EF4-FFF2-40B4-BE49-F238E27FC236}">
                      <a16:creationId xmlns:a16="http://schemas.microsoft.com/office/drawing/2014/main" id="{83BB5E7B-D8A5-4F1E-94AA-B662B1BFC6BE}"/>
                    </a:ext>
                  </a:extLst>
                </p:cNvPr>
                <p:cNvSpPr>
                  <a:spLocks noChangeArrowheads="1"/>
                </p:cNvSpPr>
                <p:nvPr/>
              </p:nvSpPr>
              <p:spPr bwMode="auto">
                <a:xfrm>
                  <a:off x="786472" y="4572218"/>
                  <a:ext cx="459449" cy="139898"/>
                </a:xfrm>
                <a:prstGeom prst="ellipse">
                  <a:avLst/>
                </a:pr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1087" name="Freeform 31">
                  <a:extLst>
                    <a:ext uri="{FF2B5EF4-FFF2-40B4-BE49-F238E27FC236}">
                      <a16:creationId xmlns:a16="http://schemas.microsoft.com/office/drawing/2014/main" id="{30A42C61-F09E-4651-ABCA-E6D7590FAEBA}"/>
                    </a:ext>
                  </a:extLst>
                </p:cNvPr>
                <p:cNvSpPr>
                  <a:spLocks/>
                </p:cNvSpPr>
                <p:nvPr/>
              </p:nvSpPr>
              <p:spPr bwMode="auto">
                <a:xfrm>
                  <a:off x="786472" y="4771484"/>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sp>
              <p:nvSpPr>
                <p:cNvPr id="1088" name="Freeform 32">
                  <a:extLst>
                    <a:ext uri="{FF2B5EF4-FFF2-40B4-BE49-F238E27FC236}">
                      <a16:creationId xmlns:a16="http://schemas.microsoft.com/office/drawing/2014/main" id="{B4A92463-9C8F-4581-9CA8-3257BD150B57}"/>
                    </a:ext>
                  </a:extLst>
                </p:cNvPr>
                <p:cNvSpPr>
                  <a:spLocks/>
                </p:cNvSpPr>
                <p:nvPr/>
              </p:nvSpPr>
              <p:spPr bwMode="auto">
                <a:xfrm>
                  <a:off x="786472" y="4896931"/>
                  <a:ext cx="459449" cy="70209"/>
                </a:xfrm>
                <a:custGeom>
                  <a:avLst/>
                  <a:gdLst>
                    <a:gd name="T0" fmla="*/ 0 w 426"/>
                    <a:gd name="T1" fmla="*/ 0 h 65"/>
                    <a:gd name="T2" fmla="*/ 213 w 426"/>
                    <a:gd name="T3" fmla="*/ 65 h 65"/>
                    <a:gd name="T4" fmla="*/ 426 w 426"/>
                    <a:gd name="T5" fmla="*/ 0 h 65"/>
                  </a:gdLst>
                  <a:ahLst/>
                  <a:cxnLst>
                    <a:cxn ang="0">
                      <a:pos x="T0" y="T1"/>
                    </a:cxn>
                    <a:cxn ang="0">
                      <a:pos x="T2" y="T3"/>
                    </a:cxn>
                    <a:cxn ang="0">
                      <a:pos x="T4" y="T5"/>
                    </a:cxn>
                  </a:cxnLst>
                  <a:rect l="0" t="0" r="r" b="b"/>
                  <a:pathLst>
                    <a:path w="426" h="65">
                      <a:moveTo>
                        <a:pt x="0" y="0"/>
                      </a:moveTo>
                      <a:cubicBezTo>
                        <a:pt x="0" y="36"/>
                        <a:pt x="95" y="65"/>
                        <a:pt x="213" y="65"/>
                      </a:cubicBezTo>
                      <a:cubicBezTo>
                        <a:pt x="331" y="65"/>
                        <a:pt x="426" y="36"/>
                        <a:pt x="426" y="0"/>
                      </a:cubicBezTo>
                    </a:path>
                  </a:pathLst>
                </a:custGeom>
                <a:grpFill/>
                <a:ln w="19050" cap="rnd">
                  <a:solidFill>
                    <a:schemeClr val="tx1"/>
                  </a:solidFill>
                  <a:prstDash val="solid"/>
                  <a:round/>
                  <a:headEnd/>
                  <a:tailEnd/>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Arial"/>
                    <a:ea typeface="+mn-ea"/>
                    <a:cs typeface="+mn-cs"/>
                  </a:endParaRPr>
                </a:p>
              </p:txBody>
            </p:sp>
          </p:grpSp>
        </p:grpSp>
        <p:sp>
          <p:nvSpPr>
            <p:cNvPr id="1090" name="Oval 1089">
              <a:extLst>
                <a:ext uri="{FF2B5EF4-FFF2-40B4-BE49-F238E27FC236}">
                  <a16:creationId xmlns:a16="http://schemas.microsoft.com/office/drawing/2014/main" id="{A0C5B705-E057-48D4-B428-75CCD499886D}"/>
                </a:ext>
              </a:extLst>
            </p:cNvPr>
            <p:cNvSpPr/>
            <p:nvPr/>
          </p:nvSpPr>
          <p:spPr>
            <a:xfrm>
              <a:off x="1382269" y="1623003"/>
              <a:ext cx="822960" cy="822960"/>
            </a:xfrm>
            <a:prstGeom prst="ellipse">
              <a:avLst/>
            </a:prstGeom>
            <a:solidFill>
              <a:schemeClr val="bg1"/>
            </a:solidFill>
            <a:ln w="19050">
              <a:solidFill>
                <a:schemeClr val="tx1"/>
              </a:solid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1092" name="Freeform 14">
              <a:extLst>
                <a:ext uri="{FF2B5EF4-FFF2-40B4-BE49-F238E27FC236}">
                  <a16:creationId xmlns:a16="http://schemas.microsoft.com/office/drawing/2014/main" id="{830D5F75-71A4-4CC3-904C-674A24E97052}"/>
                </a:ext>
              </a:extLst>
            </p:cNvPr>
            <p:cNvSpPr>
              <a:spLocks/>
            </p:cNvSpPr>
            <p:nvPr/>
          </p:nvSpPr>
          <p:spPr bwMode="auto">
            <a:xfrm>
              <a:off x="1827555" y="1834319"/>
              <a:ext cx="149908" cy="149907"/>
            </a:xfrm>
            <a:custGeom>
              <a:avLst/>
              <a:gdLst>
                <a:gd name="T0" fmla="*/ 63 w 173"/>
                <a:gd name="T1" fmla="*/ 0 h 173"/>
                <a:gd name="T2" fmla="*/ 0 w 173"/>
                <a:gd name="T3" fmla="*/ 64 h 173"/>
                <a:gd name="T4" fmla="*/ 112 w 173"/>
                <a:gd name="T5" fmla="*/ 173 h 173"/>
                <a:gd name="T6" fmla="*/ 173 w 173"/>
                <a:gd name="T7" fmla="*/ 112 h 173"/>
                <a:gd name="T8" fmla="*/ 63 w 173"/>
                <a:gd name="T9" fmla="*/ 0 h 173"/>
              </a:gdLst>
              <a:ahLst/>
              <a:cxnLst>
                <a:cxn ang="0">
                  <a:pos x="T0" y="T1"/>
                </a:cxn>
                <a:cxn ang="0">
                  <a:pos x="T2" y="T3"/>
                </a:cxn>
                <a:cxn ang="0">
                  <a:pos x="T4" y="T5"/>
                </a:cxn>
                <a:cxn ang="0">
                  <a:pos x="T6" y="T7"/>
                </a:cxn>
                <a:cxn ang="0">
                  <a:pos x="T8" y="T9"/>
                </a:cxn>
              </a:cxnLst>
              <a:rect l="0" t="0" r="r" b="b"/>
              <a:pathLst>
                <a:path w="173" h="173">
                  <a:moveTo>
                    <a:pt x="63" y="0"/>
                  </a:moveTo>
                  <a:lnTo>
                    <a:pt x="0" y="64"/>
                  </a:lnTo>
                  <a:lnTo>
                    <a:pt x="112" y="173"/>
                  </a:lnTo>
                  <a:lnTo>
                    <a:pt x="173" y="112"/>
                  </a:lnTo>
                  <a:lnTo>
                    <a:pt x="63" y="0"/>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93" name="Freeform 15">
              <a:extLst>
                <a:ext uri="{FF2B5EF4-FFF2-40B4-BE49-F238E27FC236}">
                  <a16:creationId xmlns:a16="http://schemas.microsoft.com/office/drawing/2014/main" id="{3E4B58BF-A79C-4373-912A-5E87E685CDA8}"/>
                </a:ext>
              </a:extLst>
            </p:cNvPr>
            <p:cNvSpPr>
              <a:spLocks/>
            </p:cNvSpPr>
            <p:nvPr/>
          </p:nvSpPr>
          <p:spPr bwMode="auto">
            <a:xfrm>
              <a:off x="1579730" y="1889776"/>
              <a:ext cx="344874" cy="344873"/>
            </a:xfrm>
            <a:custGeom>
              <a:avLst/>
              <a:gdLst>
                <a:gd name="T0" fmla="*/ 2 w 398"/>
                <a:gd name="T1" fmla="*/ 284 h 398"/>
                <a:gd name="T2" fmla="*/ 0 w 398"/>
                <a:gd name="T3" fmla="*/ 398 h 398"/>
                <a:gd name="T4" fmla="*/ 111 w 398"/>
                <a:gd name="T5" fmla="*/ 395 h 398"/>
                <a:gd name="T6" fmla="*/ 398 w 398"/>
                <a:gd name="T7" fmla="*/ 109 h 398"/>
                <a:gd name="T8" fmla="*/ 286 w 398"/>
                <a:gd name="T9" fmla="*/ 0 h 398"/>
                <a:gd name="T10" fmla="*/ 2 w 398"/>
                <a:gd name="T11" fmla="*/ 284 h 398"/>
              </a:gdLst>
              <a:ahLst/>
              <a:cxnLst>
                <a:cxn ang="0">
                  <a:pos x="T0" y="T1"/>
                </a:cxn>
                <a:cxn ang="0">
                  <a:pos x="T2" y="T3"/>
                </a:cxn>
                <a:cxn ang="0">
                  <a:pos x="T4" y="T5"/>
                </a:cxn>
                <a:cxn ang="0">
                  <a:pos x="T6" y="T7"/>
                </a:cxn>
                <a:cxn ang="0">
                  <a:pos x="T8" y="T9"/>
                </a:cxn>
                <a:cxn ang="0">
                  <a:pos x="T10" y="T11"/>
                </a:cxn>
              </a:cxnLst>
              <a:rect l="0" t="0" r="r" b="b"/>
              <a:pathLst>
                <a:path w="398" h="398">
                  <a:moveTo>
                    <a:pt x="2" y="284"/>
                  </a:moveTo>
                  <a:lnTo>
                    <a:pt x="0" y="398"/>
                  </a:lnTo>
                  <a:lnTo>
                    <a:pt x="111" y="395"/>
                  </a:lnTo>
                  <a:lnTo>
                    <a:pt x="398" y="109"/>
                  </a:lnTo>
                  <a:lnTo>
                    <a:pt x="286" y="0"/>
                  </a:lnTo>
                  <a:lnTo>
                    <a:pt x="2" y="284"/>
                  </a:lnTo>
                  <a:close/>
                </a:path>
              </a:pathLst>
            </a:cu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1094" name="Line 16">
              <a:extLst>
                <a:ext uri="{FF2B5EF4-FFF2-40B4-BE49-F238E27FC236}">
                  <a16:creationId xmlns:a16="http://schemas.microsoft.com/office/drawing/2014/main" id="{190CAB8F-A23F-4906-93DB-18B11A9FEB0E}"/>
                </a:ext>
              </a:extLst>
            </p:cNvPr>
            <p:cNvSpPr>
              <a:spLocks noChangeShapeType="1"/>
            </p:cNvSpPr>
            <p:nvPr/>
          </p:nvSpPr>
          <p:spPr bwMode="auto">
            <a:xfrm>
              <a:off x="1778164" y="2232048"/>
              <a:ext cx="186301" cy="0"/>
            </a:xfrm>
            <a:prstGeom prst="line">
              <a:avLst/>
            </a:prstGeom>
            <a:noFill/>
            <a:ln w="19050"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9" name="Group 8">
            <a:extLst>
              <a:ext uri="{FF2B5EF4-FFF2-40B4-BE49-F238E27FC236}">
                <a16:creationId xmlns:a16="http://schemas.microsoft.com/office/drawing/2014/main" id="{60CB90DD-9612-49AE-9A46-65F149643F10}"/>
              </a:ext>
            </a:extLst>
          </p:cNvPr>
          <p:cNvGrpSpPr/>
          <p:nvPr/>
        </p:nvGrpSpPr>
        <p:grpSpPr>
          <a:xfrm>
            <a:off x="699223" y="4035558"/>
            <a:ext cx="7745555" cy="297258"/>
            <a:chOff x="699223" y="4035558"/>
            <a:chExt cx="7745555" cy="297258"/>
          </a:xfrm>
        </p:grpSpPr>
        <p:cxnSp>
          <p:nvCxnSpPr>
            <p:cNvPr id="6" name="Straight Connector 5">
              <a:extLst>
                <a:ext uri="{FF2B5EF4-FFF2-40B4-BE49-F238E27FC236}">
                  <a16:creationId xmlns:a16="http://schemas.microsoft.com/office/drawing/2014/main" id="{3287792A-F829-F14F-9279-08F8FCD5D08A}"/>
                </a:ext>
              </a:extLst>
            </p:cNvPr>
            <p:cNvCxnSpPr>
              <a:cxnSpLocks/>
            </p:cNvCxnSpPr>
            <p:nvPr/>
          </p:nvCxnSpPr>
          <p:spPr>
            <a:xfrm>
              <a:off x="699223" y="4047181"/>
              <a:ext cx="0" cy="15592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0BB3627-D5D8-9848-BC18-17E3FB08B9D2}"/>
                </a:ext>
              </a:extLst>
            </p:cNvPr>
            <p:cNvCxnSpPr>
              <a:cxnSpLocks/>
            </p:cNvCxnSpPr>
            <p:nvPr/>
          </p:nvCxnSpPr>
          <p:spPr>
            <a:xfrm>
              <a:off x="699223" y="4191485"/>
              <a:ext cx="7745555" cy="0"/>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832648A-A464-764A-91C6-298AE2E36448}"/>
                </a:ext>
              </a:extLst>
            </p:cNvPr>
            <p:cNvCxnSpPr>
              <a:cxnSpLocks/>
            </p:cNvCxnSpPr>
            <p:nvPr/>
          </p:nvCxnSpPr>
          <p:spPr>
            <a:xfrm flipV="1">
              <a:off x="8444778" y="4035558"/>
              <a:ext cx="0" cy="155927"/>
            </a:xfrm>
            <a:prstGeom prst="line">
              <a:avLst/>
            </a:prstGeom>
            <a:ln w="1270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322DD859-87DC-407B-A676-CF1716A1CCAD}"/>
                </a:ext>
              </a:extLst>
            </p:cNvPr>
            <p:cNvSpPr/>
            <p:nvPr/>
          </p:nvSpPr>
          <p:spPr>
            <a:xfrm>
              <a:off x="3429873" y="4047181"/>
              <a:ext cx="2284254" cy="2856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292555" rtl="0" eaLnBrk="1" fontAlgn="auto" latinLnBrk="0" hangingPunct="1">
                <a:lnSpc>
                  <a:spcPct val="100000"/>
                </a:lnSpc>
                <a:spcBef>
                  <a:spcPts val="320"/>
                </a:spcBef>
                <a:spcAft>
                  <a:spcPts val="0"/>
                </a:spcAft>
                <a:buClrTx/>
                <a:buSzTx/>
                <a:buFontTx/>
                <a:buNone/>
                <a:tabLst/>
                <a:defRPr sz="5400">
                  <a:solidFill>
                    <a:srgbClr val="FFFFFF"/>
                  </a:solidFill>
                  <a:latin typeface="Amazon Ember Thin"/>
                  <a:ea typeface="Amazon Ember Thin"/>
                  <a:cs typeface="Amazon Ember Thin"/>
                  <a:sym typeface="Amazon Ember Thin"/>
                </a:defRPr>
              </a:pPr>
              <a:r>
                <a:rPr kumimoji="0" lang="en-US" sz="1400" b="0" i="0" u="none" strike="noStrike" kern="1200" cap="none" spc="0" normalizeH="0" baseline="0" noProof="0" dirty="0">
                  <a:ln>
                    <a:noFill/>
                  </a:ln>
                  <a:solidFill>
                    <a:srgbClr val="FFFFFF"/>
                  </a:solidFill>
                  <a:effectLst/>
                  <a:uLnTx/>
                  <a:uFillTx/>
                  <a:latin typeface="Amazon Ember Heavy"/>
                  <a:ea typeface="Amazon Ember Light" panose="020B0403020204020204" pitchFamily="34" charset="0"/>
                  <a:cs typeface="Amazon Ember Light" panose="020B0403020204020204" pitchFamily="34" charset="0"/>
                  <a:sym typeface="Amazon Ember Thin"/>
                </a:rPr>
                <a:t>SageMaker Studio IDE</a:t>
              </a:r>
            </a:p>
          </p:txBody>
        </p:sp>
      </p:grpSp>
    </p:spTree>
    <p:extLst>
      <p:ext uri="{BB962C8B-B14F-4D97-AF65-F5344CB8AC3E}">
        <p14:creationId xmlns:p14="http://schemas.microsoft.com/office/powerpoint/2010/main" val="328153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0 -0.03549 L 0 -1.60494E-6 " pathEditMode="relative" rAng="0" ptsTypes="AA">
                                      <p:cBhvr>
                                        <p:cTn id="9" dur="6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D2608A-F165-4B9C-8C5F-75BD625540CA}"/>
              </a:ext>
            </a:extLst>
          </p:cNvPr>
          <p:cNvSpPr/>
          <p:nvPr/>
        </p:nvSpPr>
        <p:spPr>
          <a:xfrm>
            <a:off x="0" y="0"/>
            <a:ext cx="3858996" cy="514350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78"/>
            <a:endParaRPr lang="en-US" dirty="0" err="1">
              <a:solidFill>
                <a:srgbClr val="FFFFFF"/>
              </a:solidFill>
              <a:latin typeface="Amazon Ember"/>
            </a:endParaRPr>
          </a:p>
        </p:txBody>
      </p:sp>
      <p:pic>
        <p:nvPicPr>
          <p:cNvPr id="18" name="Content Placeholder 9">
            <a:extLst>
              <a:ext uri="{FF2B5EF4-FFF2-40B4-BE49-F238E27FC236}">
                <a16:creationId xmlns:a16="http://schemas.microsoft.com/office/drawing/2014/main" id="{1C12E257-AB46-4629-93F4-794159FB736F}"/>
              </a:ext>
            </a:extLst>
          </p:cNvPr>
          <p:cNvPicPr>
            <a:picLocks noChangeAspect="1"/>
          </p:cNvPicPr>
          <p:nvPr/>
        </p:nvPicPr>
        <p:blipFill rotWithShape="1">
          <a:blip r:embed="rId3">
            <a:extLst>
              <a:ext uri="{28A0092B-C50C-407E-A947-70E740481C1C}">
                <a14:useLocalDpi xmlns:a14="http://schemas.microsoft.com/office/drawing/2010/main" val="0"/>
              </a:ext>
            </a:extLst>
          </a:blip>
          <a:srcRect l="12753" r="10504"/>
          <a:stretch/>
        </p:blipFill>
        <p:spPr>
          <a:xfrm>
            <a:off x="3858996" y="1782764"/>
            <a:ext cx="5285005" cy="2448593"/>
          </a:xfrm>
          <a:prstGeom prst="rect">
            <a:avLst/>
          </a:prstGeom>
        </p:spPr>
      </p:pic>
      <p:sp>
        <p:nvSpPr>
          <p:cNvPr id="9" name="Content Placeholder 8">
            <a:extLst>
              <a:ext uri="{FF2B5EF4-FFF2-40B4-BE49-F238E27FC236}">
                <a16:creationId xmlns:a16="http://schemas.microsoft.com/office/drawing/2014/main" id="{E4197CA1-5D6B-4F2C-A20B-3A231B8EEA3D}"/>
              </a:ext>
            </a:extLst>
          </p:cNvPr>
          <p:cNvSpPr>
            <a:spLocks noGrp="1"/>
          </p:cNvSpPr>
          <p:nvPr>
            <p:ph sz="quarter" idx="4294967295"/>
          </p:nvPr>
        </p:nvSpPr>
        <p:spPr>
          <a:xfrm>
            <a:off x="4247248" y="285750"/>
            <a:ext cx="4508500" cy="4210050"/>
          </a:xfrm>
        </p:spPr>
        <p:txBody>
          <a:bodyPr vert="horz" lIns="0" tIns="822960" rIns="0" bIns="0" rtlCol="0" anchor="t" anchorCtr="0">
            <a:noAutofit/>
          </a:bodyPr>
          <a:lstStyle/>
          <a:p>
            <a:pPr algn="ctr" defTabSz="609570"/>
            <a:r>
              <a:rPr lang="en-US" sz="2400" b="1" dirty="0">
                <a:solidFill>
                  <a:schemeClr val="accent1"/>
                </a:solidFill>
              </a:rPr>
              <a:t>Amazon SageMaker</a:t>
            </a:r>
          </a:p>
          <a:p>
            <a:pPr algn="ctr"/>
            <a:r>
              <a:rPr lang="en-US" dirty="0"/>
              <a:t>Most complete, end-to-end ML service</a:t>
            </a:r>
          </a:p>
          <a:p>
            <a:pPr algn="ctr"/>
            <a:endParaRPr lang="en-US" dirty="0"/>
          </a:p>
        </p:txBody>
      </p:sp>
      <p:sp>
        <p:nvSpPr>
          <p:cNvPr id="10" name="Text Placeholder 3">
            <a:extLst>
              <a:ext uri="{FF2B5EF4-FFF2-40B4-BE49-F238E27FC236}">
                <a16:creationId xmlns:a16="http://schemas.microsoft.com/office/drawing/2014/main" id="{6E50712D-7A54-4C75-8A65-66A66769CDD8}"/>
              </a:ext>
            </a:extLst>
          </p:cNvPr>
          <p:cNvSpPr txBox="1">
            <a:spLocks/>
          </p:cNvSpPr>
          <p:nvPr/>
        </p:nvSpPr>
        <p:spPr>
          <a:xfrm>
            <a:off x="452438" y="803731"/>
            <a:ext cx="3162300" cy="221599"/>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20000"/>
              </a:spcBef>
              <a:spcAft>
                <a:spcPts val="0"/>
              </a:spcAft>
              <a:buClrTx/>
              <a:buSzTx/>
              <a:buFontTx/>
              <a:buNone/>
              <a:tabLst/>
              <a:defRPr/>
            </a:pPr>
            <a:r>
              <a:rPr kumimoji="0" lang="en-US" sz="1600" b="1" i="0" u="none" strike="noStrike" kern="1200" cap="none" spc="0" normalizeH="0" baseline="0" noProof="0" dirty="0">
                <a:ln>
                  <a:noFill/>
                </a:ln>
                <a:solidFill>
                  <a:srgbClr val="FFCC00"/>
                </a:solidFill>
                <a:effectLst/>
                <a:uLnTx/>
                <a:uFillTx/>
                <a:latin typeface="Amazon Ember"/>
                <a:ea typeface="+mn-ea"/>
              </a:rPr>
              <a:t>INTEGRATED WORKBENCH</a:t>
            </a:r>
          </a:p>
        </p:txBody>
      </p:sp>
      <p:sp>
        <p:nvSpPr>
          <p:cNvPr id="11" name="Text Placeholder 3">
            <a:extLst>
              <a:ext uri="{FF2B5EF4-FFF2-40B4-BE49-F238E27FC236}">
                <a16:creationId xmlns:a16="http://schemas.microsoft.com/office/drawing/2014/main" id="{54F82029-1278-47E0-9D1F-E023668AB056}"/>
              </a:ext>
            </a:extLst>
          </p:cNvPr>
          <p:cNvSpPr txBox="1">
            <a:spLocks/>
          </p:cNvSpPr>
          <p:nvPr/>
        </p:nvSpPr>
        <p:spPr>
          <a:xfrm>
            <a:off x="452438" y="1738650"/>
            <a:ext cx="3162300" cy="221599"/>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a:defRPr/>
            </a:pPr>
            <a:r>
              <a:rPr lang="en-US" sz="1600" dirty="0">
                <a:solidFill>
                  <a:srgbClr val="FFCC00"/>
                </a:solidFill>
                <a:latin typeface="Amazon Ember"/>
              </a:rPr>
              <a:t>MANAGED INFRASTRUCTURE </a:t>
            </a:r>
          </a:p>
        </p:txBody>
      </p:sp>
      <p:sp>
        <p:nvSpPr>
          <p:cNvPr id="12" name="Text Placeholder 3">
            <a:extLst>
              <a:ext uri="{FF2B5EF4-FFF2-40B4-BE49-F238E27FC236}">
                <a16:creationId xmlns:a16="http://schemas.microsoft.com/office/drawing/2014/main" id="{43A959FA-8871-491E-9463-50620EA75D4A}"/>
              </a:ext>
            </a:extLst>
          </p:cNvPr>
          <p:cNvSpPr txBox="1">
            <a:spLocks/>
          </p:cNvSpPr>
          <p:nvPr/>
        </p:nvSpPr>
        <p:spPr>
          <a:xfrm>
            <a:off x="452438" y="2673569"/>
            <a:ext cx="3162300" cy="221599"/>
          </a:xfrm>
          <a:prstGeom prst="rect">
            <a:avLst/>
          </a:prstGeom>
        </p:spPr>
        <p:txBody>
          <a:bodyPr vert="horz" lIns="0" tIns="0" rIns="0" bIns="0" rtlCol="0" anchor="t" anchorCtr="0">
            <a:noAutofit/>
          </a:bodyPr>
          <a:lstStyle>
            <a:lvl1pPr marL="0" indent="0" algn="l" defTabSz="609585" rtl="0" eaLnBrk="1" latinLnBrk="0" hangingPunct="1">
              <a:lnSpc>
                <a:spcPct val="90000"/>
              </a:lnSpc>
              <a:spcBef>
                <a:spcPct val="20000"/>
              </a:spcBef>
              <a:buFontTx/>
              <a:buNone/>
              <a:defRPr sz="4267" b="1" i="0" kern="1200">
                <a:solidFill>
                  <a:schemeClr val="accent1"/>
                </a:solidFill>
                <a:latin typeface="+mn-lt"/>
                <a:ea typeface="+mn-ea"/>
                <a:cs typeface="Amazon Ember Regular" charset="0"/>
              </a:defRPr>
            </a:lvl1pPr>
            <a:lvl2pPr marL="609585" indent="0" algn="l" defTabSz="609585" rtl="0" eaLnBrk="1" latinLnBrk="0" hangingPunct="1">
              <a:lnSpc>
                <a:spcPct val="90000"/>
              </a:lnSpc>
              <a:spcBef>
                <a:spcPct val="20000"/>
              </a:spcBef>
              <a:buFont typeface="Arial"/>
              <a:buNone/>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R="0" lvl="0" fontAlgn="auto">
              <a:spcAft>
                <a:spcPts val="0"/>
              </a:spcAft>
              <a:buClrTx/>
              <a:buSzTx/>
              <a:tabLst/>
              <a:defRPr/>
            </a:pPr>
            <a:r>
              <a:rPr lang="en-US" sz="1600" dirty="0">
                <a:solidFill>
                  <a:srgbClr val="FFCC00"/>
                </a:solidFill>
                <a:latin typeface="Amazon Ember"/>
              </a:rPr>
              <a:t>MANAGED TOOLING</a:t>
            </a:r>
          </a:p>
        </p:txBody>
      </p:sp>
      <p:sp>
        <p:nvSpPr>
          <p:cNvPr id="13" name="Text Placeholder 1">
            <a:extLst>
              <a:ext uri="{FF2B5EF4-FFF2-40B4-BE49-F238E27FC236}">
                <a16:creationId xmlns:a16="http://schemas.microsoft.com/office/drawing/2014/main" id="{414B624B-0CFA-45B6-95EA-21985A27374A}"/>
              </a:ext>
            </a:extLst>
          </p:cNvPr>
          <p:cNvSpPr txBox="1">
            <a:spLocks/>
          </p:cNvSpPr>
          <p:nvPr/>
        </p:nvSpPr>
        <p:spPr>
          <a:xfrm>
            <a:off x="452438" y="1052417"/>
            <a:ext cx="3162299" cy="346309"/>
          </a:xfrm>
          <a:prstGeom prst="rect">
            <a:avLst/>
          </a:prstGeom>
        </p:spPr>
        <p:txBody>
          <a:bodyPr vert="horz" lIns="0" tIns="0" rIns="68580" bIns="0" rtlCol="0" anchor="t"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200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rPr>
              <a:t>IDE designed specifically for ML, data preparation, experiment management, and pipelines</a:t>
            </a:r>
          </a:p>
        </p:txBody>
      </p:sp>
      <p:sp>
        <p:nvSpPr>
          <p:cNvPr id="14" name="Text Placeholder 1">
            <a:extLst>
              <a:ext uri="{FF2B5EF4-FFF2-40B4-BE49-F238E27FC236}">
                <a16:creationId xmlns:a16="http://schemas.microsoft.com/office/drawing/2014/main" id="{6EFE29BA-5648-4942-81F7-A61738A3A9DA}"/>
              </a:ext>
            </a:extLst>
          </p:cNvPr>
          <p:cNvSpPr txBox="1">
            <a:spLocks/>
          </p:cNvSpPr>
          <p:nvPr/>
        </p:nvSpPr>
        <p:spPr>
          <a:xfrm>
            <a:off x="452438" y="1987336"/>
            <a:ext cx="3162299" cy="346309"/>
          </a:xfrm>
          <a:prstGeom prst="rect">
            <a:avLst/>
          </a:prstGeom>
        </p:spPr>
        <p:txBody>
          <a:bodyPr vert="horz" lIns="0" tIns="0" rIns="68580" bIns="0" rtlCol="0" anchor="t"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200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rPr>
              <a:t>Designed for ultra low latency and high throughput; automatic scaling, and</a:t>
            </a:r>
            <a:br>
              <a:rPr kumimoji="0" lang="en-US" sz="1050" b="0" i="0" u="none" strike="noStrike" kern="1200" cap="none" spc="0" normalizeH="0" baseline="0" noProof="0" dirty="0">
                <a:ln>
                  <a:noFill/>
                </a:ln>
                <a:solidFill>
                  <a:srgbClr val="FFFFFF"/>
                </a:solidFill>
                <a:effectLst/>
                <a:uLnTx/>
                <a:uFillTx/>
                <a:latin typeface="Amazon Ember"/>
                <a:ea typeface="+mn-ea"/>
              </a:rPr>
            </a:br>
            <a:r>
              <a:rPr kumimoji="0" lang="en-US" sz="1050" b="0" i="0" u="none" strike="noStrike" kern="1200" cap="none" spc="0" normalizeH="0" baseline="0" noProof="0" dirty="0">
                <a:ln>
                  <a:noFill/>
                </a:ln>
                <a:solidFill>
                  <a:srgbClr val="FFFFFF"/>
                </a:solidFill>
                <a:effectLst/>
                <a:uLnTx/>
                <a:uFillTx/>
                <a:latin typeface="Amazon Ember"/>
                <a:ea typeface="+mn-ea"/>
              </a:rPr>
              <a:t>distributed training</a:t>
            </a:r>
          </a:p>
        </p:txBody>
      </p:sp>
      <p:sp>
        <p:nvSpPr>
          <p:cNvPr id="15" name="Text Placeholder 1">
            <a:extLst>
              <a:ext uri="{FF2B5EF4-FFF2-40B4-BE49-F238E27FC236}">
                <a16:creationId xmlns:a16="http://schemas.microsoft.com/office/drawing/2014/main" id="{56C286AD-1D04-4698-83E9-B3463B28E313}"/>
              </a:ext>
            </a:extLst>
          </p:cNvPr>
          <p:cNvSpPr txBox="1">
            <a:spLocks/>
          </p:cNvSpPr>
          <p:nvPr/>
        </p:nvSpPr>
        <p:spPr>
          <a:xfrm>
            <a:off x="452438" y="2922255"/>
            <a:ext cx="3162299" cy="346309"/>
          </a:xfrm>
          <a:prstGeom prst="rect">
            <a:avLst/>
          </a:prstGeom>
        </p:spPr>
        <p:txBody>
          <a:bodyPr vert="horz" lIns="0" tIns="0" rIns="68580" bIns="0" rtlCol="0" anchor="t" anchorCtr="0">
            <a:noAutofit/>
          </a:bodyPr>
          <a:lstStyle>
            <a:lvl1pPr marL="0" indent="0" algn="l" defTabSz="609585" rtl="0" eaLnBrk="1" latinLnBrk="0" hangingPunct="1">
              <a:lnSpc>
                <a:spcPct val="90000"/>
              </a:lnSpc>
              <a:spcBef>
                <a:spcPct val="20000"/>
              </a:spcBef>
              <a:buFontTx/>
              <a:buNone/>
              <a:defRPr lang="en-US" sz="1867" b="0" i="0" kern="1200" dirty="0" smtClean="0">
                <a:solidFill>
                  <a:schemeClr val="tx1"/>
                </a:solidFill>
                <a:latin typeface="+mn-lt"/>
                <a:ea typeface="+mn-ea"/>
                <a:cs typeface="Amazon Ember Regular" charset="0"/>
              </a:defRPr>
            </a:lvl1pPr>
            <a:lvl2pPr marL="990575" indent="-380990" algn="l" defTabSz="609585" rtl="0" eaLnBrk="1" latinLnBrk="0" hangingPunct="1">
              <a:lnSpc>
                <a:spcPct val="90000"/>
              </a:lnSpc>
              <a:spcBef>
                <a:spcPct val="20000"/>
              </a:spcBef>
              <a:buFont typeface="Arial"/>
              <a:buChar char="•"/>
              <a:defRPr sz="2133" b="0" i="0" kern="1200">
                <a:solidFill>
                  <a:schemeClr val="tx1"/>
                </a:solidFill>
                <a:latin typeface="+mn-lt"/>
                <a:ea typeface="+mn-ea"/>
                <a:cs typeface="Amazon Ember Regular" charset="0"/>
              </a:defRPr>
            </a:lvl2pPr>
            <a:lvl3pPr marL="1523962" indent="-304792" algn="l" defTabSz="609585" rtl="0" eaLnBrk="1" latinLnBrk="0" hangingPunct="1">
              <a:lnSpc>
                <a:spcPct val="90000"/>
              </a:lnSpc>
              <a:spcBef>
                <a:spcPct val="20000"/>
              </a:spcBef>
              <a:buFont typeface="Arial"/>
              <a:buChar char="•"/>
              <a:defRPr sz="1867" b="0" i="0" kern="1200">
                <a:solidFill>
                  <a:schemeClr val="tx1"/>
                </a:solidFill>
                <a:latin typeface="+mn-lt"/>
                <a:ea typeface="+mn-ea"/>
                <a:cs typeface="Amazon Ember Regular" charset="0"/>
              </a:defRPr>
            </a:lvl3pPr>
            <a:lvl4pPr marL="2133547"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4pPr>
            <a:lvl5pPr marL="2743131" indent="-304792" algn="l" defTabSz="609585"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585" rtl="0" eaLnBrk="1" fontAlgn="auto" latinLnBrk="0" hangingPunct="1">
              <a:lnSpc>
                <a:spcPct val="90000"/>
              </a:lnSpc>
              <a:spcBef>
                <a:spcPct val="2000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Amazon Ember"/>
                <a:ea typeface="+mn-ea"/>
              </a:rPr>
              <a:t>Purpose-built from the ground up to work together incl. Autopilot, collaboration, notebooks, experiments, debugger, and model monitor</a:t>
            </a:r>
          </a:p>
        </p:txBody>
      </p:sp>
      <p:cxnSp>
        <p:nvCxnSpPr>
          <p:cNvPr id="16" name="Straight Connector 15">
            <a:extLst>
              <a:ext uri="{FF2B5EF4-FFF2-40B4-BE49-F238E27FC236}">
                <a16:creationId xmlns:a16="http://schemas.microsoft.com/office/drawing/2014/main" id="{E15EC453-C53C-4A69-BBBB-6BBDC47283F7}"/>
              </a:ext>
            </a:extLst>
          </p:cNvPr>
          <p:cNvCxnSpPr>
            <a:cxnSpLocks/>
          </p:cNvCxnSpPr>
          <p:nvPr/>
        </p:nvCxnSpPr>
        <p:spPr>
          <a:xfrm>
            <a:off x="452438" y="1616313"/>
            <a:ext cx="316230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F17BF269-C66D-4ABE-A847-072D50D3FBBE}"/>
              </a:ext>
            </a:extLst>
          </p:cNvPr>
          <p:cNvCxnSpPr>
            <a:cxnSpLocks/>
          </p:cNvCxnSpPr>
          <p:nvPr/>
        </p:nvCxnSpPr>
        <p:spPr>
          <a:xfrm>
            <a:off x="452438" y="3486150"/>
            <a:ext cx="316230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
        <p:nvSpPr>
          <p:cNvPr id="24" name="Rectangle: Top Corners Rounded 23">
            <a:extLst>
              <a:ext uri="{FF2B5EF4-FFF2-40B4-BE49-F238E27FC236}">
                <a16:creationId xmlns:a16="http://schemas.microsoft.com/office/drawing/2014/main" id="{B956E6AE-D635-4EA9-AFC0-228054FB3CCD}"/>
              </a:ext>
            </a:extLst>
          </p:cNvPr>
          <p:cNvSpPr/>
          <p:nvPr/>
        </p:nvSpPr>
        <p:spPr>
          <a:xfrm rot="5400000">
            <a:off x="1578768" y="2145581"/>
            <a:ext cx="457200" cy="3614737"/>
          </a:xfrm>
          <a:prstGeom prst="round2SameRect">
            <a:avLst>
              <a:gd name="adj1" fmla="val 50000"/>
              <a:gd name="adj2" fmla="val 0"/>
            </a:avLst>
          </a:prstGeom>
          <a:gradFill>
            <a:gsLst>
              <a:gs pos="50000">
                <a:schemeClr val="accent2"/>
              </a:gs>
              <a:gs pos="0">
                <a:schemeClr val="accent1"/>
              </a:gs>
              <a:gs pos="100000">
                <a:schemeClr val="accent3"/>
              </a:gs>
            </a:gsLst>
            <a:lin ang="5400000" scaled="1"/>
          </a:gradFill>
          <a:ln w="12700">
            <a:noFill/>
          </a:ln>
          <a:effectLst/>
        </p:spPr>
        <p:style>
          <a:lnRef idx="1">
            <a:schemeClr val="accent1"/>
          </a:lnRef>
          <a:fillRef idx="3">
            <a:schemeClr val="accent1"/>
          </a:fillRef>
          <a:effectRef idx="2">
            <a:schemeClr val="accent1"/>
          </a:effectRef>
          <a:fontRef idx="minor">
            <a:schemeClr val="lt1"/>
          </a:fontRef>
        </p:style>
        <p:txBody>
          <a:bodyPr vert="vert270" lIns="0" tIns="91440" rIns="0" bIns="45720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C232F"/>
                </a:solidFill>
                <a:effectLst/>
                <a:uLnTx/>
                <a:uFillTx/>
                <a:ea typeface="+mn-ea"/>
                <a:cs typeface="+mn-cs"/>
                <a:hlinkClick r:id="rId4">
                  <a:extLst>
                    <a:ext uri="{A12FA001-AC4F-418D-AE19-62706E023703}">
                      <ahyp:hlinkClr xmlns:ahyp="http://schemas.microsoft.com/office/drawing/2018/hyperlinkcolor" val="tx"/>
                    </a:ext>
                  </a:extLst>
                </a:hlinkClick>
              </a:rPr>
              <a:t>https://aws.amazon.com/sagemaker</a:t>
            </a:r>
            <a:endParaRPr kumimoji="0" lang="en-US" sz="1200" b="1" i="0" u="none" strike="noStrike" kern="1200" cap="none" spc="0" normalizeH="0" baseline="0" noProof="0" dirty="0">
              <a:ln>
                <a:noFill/>
              </a:ln>
              <a:solidFill>
                <a:srgbClr val="1C232F"/>
              </a:solidFill>
              <a:effectLst/>
              <a:uLnTx/>
              <a:uFillTx/>
              <a:ea typeface="+mn-ea"/>
              <a:cs typeface="+mn-cs"/>
            </a:endParaRPr>
          </a:p>
        </p:txBody>
      </p:sp>
      <p:cxnSp>
        <p:nvCxnSpPr>
          <p:cNvPr id="25" name="Straight Connector 24">
            <a:extLst>
              <a:ext uri="{FF2B5EF4-FFF2-40B4-BE49-F238E27FC236}">
                <a16:creationId xmlns:a16="http://schemas.microsoft.com/office/drawing/2014/main" id="{56D2665A-CDA6-4225-8C71-731CC672A949}"/>
              </a:ext>
            </a:extLst>
          </p:cNvPr>
          <p:cNvCxnSpPr>
            <a:cxnSpLocks/>
          </p:cNvCxnSpPr>
          <p:nvPr/>
        </p:nvCxnSpPr>
        <p:spPr>
          <a:xfrm>
            <a:off x="452438" y="2551232"/>
            <a:ext cx="3162300" cy="0"/>
          </a:xfrm>
          <a:prstGeom prst="line">
            <a:avLst/>
          </a:prstGeom>
          <a:ln w="12700">
            <a:solidFill>
              <a:schemeClr val="tx1">
                <a:lumMod val="50000"/>
              </a:schemeClr>
            </a:solidFill>
            <a:prstDash val="sysDot"/>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551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F97FF-8088-5745-A052-F0E7596D134E}"/>
              </a:ext>
            </a:extLst>
          </p:cNvPr>
          <p:cNvSpPr>
            <a:spLocks noGrp="1"/>
          </p:cNvSpPr>
          <p:nvPr>
            <p:ph type="title"/>
          </p:nvPr>
        </p:nvSpPr>
        <p:spPr/>
        <p:txBody>
          <a:bodyPr/>
          <a:lstStyle/>
          <a:p>
            <a:r>
              <a:rPr lang="en-US" b="1" dirty="0">
                <a:solidFill>
                  <a:schemeClr val="accent1"/>
                </a:solidFill>
              </a:rPr>
              <a:t>Amazon SageMaker </a:t>
            </a:r>
            <a:r>
              <a:rPr lang="en-US" dirty="0"/>
              <a:t>overview</a:t>
            </a:r>
          </a:p>
        </p:txBody>
      </p:sp>
      <p:pic>
        <p:nvPicPr>
          <p:cNvPr id="4" name="Picture 3">
            <a:extLst>
              <a:ext uri="{FF2B5EF4-FFF2-40B4-BE49-F238E27FC236}">
                <a16:creationId xmlns:a16="http://schemas.microsoft.com/office/drawing/2014/main" id="{1357359E-49F2-6C43-8E1C-7D8FB7C0CD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1" y="773176"/>
            <a:ext cx="7493000" cy="3759200"/>
          </a:xfrm>
          <a:prstGeom prst="rect">
            <a:avLst/>
          </a:prstGeom>
        </p:spPr>
      </p:pic>
    </p:spTree>
    <p:extLst>
      <p:ext uri="{BB962C8B-B14F-4D97-AF65-F5344CB8AC3E}">
        <p14:creationId xmlns:p14="http://schemas.microsoft.com/office/powerpoint/2010/main" val="277948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587F0E-44B7-FF40-81ED-2155C038D8E7}"/>
              </a:ext>
            </a:extLst>
          </p:cNvPr>
          <p:cNvSpPr>
            <a:spLocks noGrp="1"/>
          </p:cNvSpPr>
          <p:nvPr>
            <p:ph type="body" sz="quarter" idx="12"/>
          </p:nvPr>
        </p:nvSpPr>
        <p:spPr/>
        <p:txBody>
          <a:bodyPr tIns="91440"/>
          <a:lstStyle/>
          <a:p>
            <a:r>
              <a:rPr lang="en-US" sz="1050" dirty="0"/>
              <a:t>20+ tools covering the entire ML development lifecycle</a:t>
            </a:r>
          </a:p>
        </p:txBody>
      </p:sp>
      <p:sp>
        <p:nvSpPr>
          <p:cNvPr id="3" name="Title 2">
            <a:extLst>
              <a:ext uri="{FF2B5EF4-FFF2-40B4-BE49-F238E27FC236}">
                <a16:creationId xmlns:a16="http://schemas.microsoft.com/office/drawing/2014/main" id="{6D7841A8-3CAB-4447-ADCC-F552B3979ECE}"/>
              </a:ext>
            </a:extLst>
          </p:cNvPr>
          <p:cNvSpPr>
            <a:spLocks noGrp="1"/>
          </p:cNvSpPr>
          <p:nvPr>
            <p:ph type="title"/>
          </p:nvPr>
        </p:nvSpPr>
        <p:spPr/>
        <p:txBody>
          <a:bodyPr/>
          <a:lstStyle/>
          <a:p>
            <a:r>
              <a:rPr lang="en-US"/>
              <a:t>Amazon SageMaker key benefits</a:t>
            </a:r>
            <a:endParaRPr lang="en-US" dirty="0"/>
          </a:p>
        </p:txBody>
      </p:sp>
      <p:sp>
        <p:nvSpPr>
          <p:cNvPr id="4" name="Text Placeholder 3">
            <a:extLst>
              <a:ext uri="{FF2B5EF4-FFF2-40B4-BE49-F238E27FC236}">
                <a16:creationId xmlns:a16="http://schemas.microsoft.com/office/drawing/2014/main" id="{0CF4F6D6-3739-684F-BCC2-7EB2EA1CFDF0}"/>
              </a:ext>
            </a:extLst>
          </p:cNvPr>
          <p:cNvSpPr>
            <a:spLocks noGrp="1"/>
          </p:cNvSpPr>
          <p:nvPr>
            <p:ph type="body" sz="quarter" idx="10"/>
          </p:nvPr>
        </p:nvSpPr>
        <p:spPr/>
        <p:txBody>
          <a:bodyPr/>
          <a:lstStyle/>
          <a:p>
            <a:r>
              <a:rPr lang="en-US" sz="2000" dirty="0"/>
              <a:t>The most complete, </a:t>
            </a:r>
            <a:br>
              <a:rPr lang="en-US" sz="2000" dirty="0"/>
            </a:br>
            <a:r>
              <a:rPr lang="en-US" sz="2000" dirty="0"/>
              <a:t>end-to-end ML service</a:t>
            </a:r>
          </a:p>
        </p:txBody>
      </p:sp>
      <p:sp>
        <p:nvSpPr>
          <p:cNvPr id="5" name="Text Placeholder 4">
            <a:extLst>
              <a:ext uri="{FF2B5EF4-FFF2-40B4-BE49-F238E27FC236}">
                <a16:creationId xmlns:a16="http://schemas.microsoft.com/office/drawing/2014/main" id="{D44DF88C-A7A2-0242-AEE1-65EA71F89801}"/>
              </a:ext>
            </a:extLst>
          </p:cNvPr>
          <p:cNvSpPr>
            <a:spLocks noGrp="1"/>
          </p:cNvSpPr>
          <p:nvPr>
            <p:ph type="body" sz="quarter" idx="11"/>
          </p:nvPr>
        </p:nvSpPr>
        <p:spPr/>
        <p:txBody>
          <a:bodyPr/>
          <a:lstStyle/>
          <a:p>
            <a:r>
              <a:rPr lang="en-US" sz="1600" dirty="0"/>
              <a:t>ACCELERATE ML DEVELOPMENT</a:t>
            </a:r>
          </a:p>
        </p:txBody>
      </p:sp>
      <p:sp>
        <p:nvSpPr>
          <p:cNvPr id="6" name="Text Placeholder 5">
            <a:extLst>
              <a:ext uri="{FF2B5EF4-FFF2-40B4-BE49-F238E27FC236}">
                <a16:creationId xmlns:a16="http://schemas.microsoft.com/office/drawing/2014/main" id="{D412C430-5DEA-CC42-A8CE-3B3CC6096149}"/>
              </a:ext>
            </a:extLst>
          </p:cNvPr>
          <p:cNvSpPr>
            <a:spLocks noGrp="1"/>
          </p:cNvSpPr>
          <p:nvPr>
            <p:ph type="body" sz="quarter" idx="13"/>
          </p:nvPr>
        </p:nvSpPr>
        <p:spPr/>
        <p:txBody>
          <a:bodyPr tIns="91440"/>
          <a:lstStyle/>
          <a:p>
            <a:r>
              <a:rPr lang="en-US" sz="1050" dirty="0"/>
              <a:t>Eliminate costs of writing custom integration code with</a:t>
            </a:r>
            <a:br>
              <a:rPr lang="en-US" sz="1050" dirty="0"/>
            </a:br>
            <a:r>
              <a:rPr lang="en-US" sz="1050" dirty="0"/>
              <a:t>integrated functionality optimized for ML</a:t>
            </a:r>
          </a:p>
        </p:txBody>
      </p:sp>
      <p:sp>
        <p:nvSpPr>
          <p:cNvPr id="7" name="Text Placeholder 6">
            <a:extLst>
              <a:ext uri="{FF2B5EF4-FFF2-40B4-BE49-F238E27FC236}">
                <a16:creationId xmlns:a16="http://schemas.microsoft.com/office/drawing/2014/main" id="{9011C898-252F-444B-A761-120A9A3AA57F}"/>
              </a:ext>
            </a:extLst>
          </p:cNvPr>
          <p:cNvSpPr>
            <a:spLocks noGrp="1"/>
          </p:cNvSpPr>
          <p:nvPr>
            <p:ph type="body" sz="quarter" idx="14"/>
          </p:nvPr>
        </p:nvSpPr>
        <p:spPr/>
        <p:txBody>
          <a:bodyPr/>
          <a:lstStyle/>
          <a:p>
            <a:r>
              <a:rPr lang="en-US" sz="1600" dirty="0"/>
              <a:t>REDUCE COST</a:t>
            </a:r>
          </a:p>
        </p:txBody>
      </p:sp>
      <p:sp>
        <p:nvSpPr>
          <p:cNvPr id="8" name="Text Placeholder 7">
            <a:extLst>
              <a:ext uri="{FF2B5EF4-FFF2-40B4-BE49-F238E27FC236}">
                <a16:creationId xmlns:a16="http://schemas.microsoft.com/office/drawing/2014/main" id="{1F1EB787-D855-A548-8E98-22FE07C36EC0}"/>
              </a:ext>
            </a:extLst>
          </p:cNvPr>
          <p:cNvSpPr>
            <a:spLocks noGrp="1"/>
          </p:cNvSpPr>
          <p:nvPr>
            <p:ph type="body" sz="quarter" idx="15"/>
          </p:nvPr>
        </p:nvSpPr>
        <p:spPr/>
        <p:txBody>
          <a:bodyPr tIns="91440"/>
          <a:lstStyle/>
          <a:p>
            <a:r>
              <a:rPr lang="en-US" sz="1050"/>
              <a:t>The world’s first integrated development environment (IDE)</a:t>
            </a:r>
            <a:endParaRPr lang="en-US" sz="1050" dirty="0"/>
          </a:p>
        </p:txBody>
      </p:sp>
      <p:sp>
        <p:nvSpPr>
          <p:cNvPr id="9" name="Text Placeholder 8">
            <a:extLst>
              <a:ext uri="{FF2B5EF4-FFF2-40B4-BE49-F238E27FC236}">
                <a16:creationId xmlns:a16="http://schemas.microsoft.com/office/drawing/2014/main" id="{8EFAEB6D-05D9-4F4F-9C92-F12A2DD4CE25}"/>
              </a:ext>
            </a:extLst>
          </p:cNvPr>
          <p:cNvSpPr>
            <a:spLocks noGrp="1"/>
          </p:cNvSpPr>
          <p:nvPr>
            <p:ph type="body" sz="quarter" idx="16"/>
          </p:nvPr>
        </p:nvSpPr>
        <p:spPr/>
        <p:txBody>
          <a:bodyPr/>
          <a:lstStyle/>
          <a:p>
            <a:r>
              <a:rPr lang="en-US" sz="1600" dirty="0"/>
              <a:t>BOOST DATA SCIENTIST PRODUCTIVITY</a:t>
            </a:r>
          </a:p>
        </p:txBody>
      </p:sp>
      <p:grpSp>
        <p:nvGrpSpPr>
          <p:cNvPr id="55" name="Graphic 12">
            <a:extLst>
              <a:ext uri="{FF2B5EF4-FFF2-40B4-BE49-F238E27FC236}">
                <a16:creationId xmlns:a16="http://schemas.microsoft.com/office/drawing/2014/main" id="{3E2FAEFD-6D89-4619-B839-ADED3C98B398}"/>
              </a:ext>
            </a:extLst>
          </p:cNvPr>
          <p:cNvGrpSpPr/>
          <p:nvPr/>
        </p:nvGrpSpPr>
        <p:grpSpPr>
          <a:xfrm>
            <a:off x="3726123" y="995757"/>
            <a:ext cx="457200" cy="457200"/>
            <a:chOff x="3577622" y="2200274"/>
            <a:chExt cx="457200" cy="457200"/>
          </a:xfrm>
        </p:grpSpPr>
        <p:sp>
          <p:nvSpPr>
            <p:cNvPr id="56" name="Freeform: Shape 55">
              <a:extLst>
                <a:ext uri="{FF2B5EF4-FFF2-40B4-BE49-F238E27FC236}">
                  <a16:creationId xmlns:a16="http://schemas.microsoft.com/office/drawing/2014/main" id="{2B846E80-A505-460F-A03F-A4A1181B41F3}"/>
                </a:ext>
              </a:extLst>
            </p:cNvPr>
            <p:cNvSpPr/>
            <p:nvPr/>
          </p:nvSpPr>
          <p:spPr>
            <a:xfrm>
              <a:off x="3638269" y="2461152"/>
              <a:ext cx="55504" cy="97817"/>
            </a:xfrm>
            <a:custGeom>
              <a:avLst/>
              <a:gdLst>
                <a:gd name="connsiteX0" fmla="*/ 0 w 55504"/>
                <a:gd name="connsiteY0" fmla="*/ 0 h 97817"/>
                <a:gd name="connsiteX1" fmla="*/ 55504 w 55504"/>
                <a:gd name="connsiteY1" fmla="*/ 97818 h 97817"/>
              </a:gdLst>
              <a:ahLst/>
              <a:cxnLst>
                <a:cxn ang="0">
                  <a:pos x="connsiteX0" y="connsiteY0"/>
                </a:cxn>
                <a:cxn ang="0">
                  <a:pos x="connsiteX1" y="connsiteY1"/>
                </a:cxn>
              </a:cxnLst>
              <a:rect l="l" t="t" r="r" b="b"/>
              <a:pathLst>
                <a:path w="55504" h="97817">
                  <a:moveTo>
                    <a:pt x="0" y="0"/>
                  </a:moveTo>
                  <a:cubicBezTo>
                    <a:pt x="5441" y="30747"/>
                    <a:pt x="19705" y="69586"/>
                    <a:pt x="55504" y="97818"/>
                  </a:cubicBez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4FB1C877-FAD7-440D-A7BF-C4B2D004B6DE}"/>
                </a:ext>
              </a:extLst>
            </p:cNvPr>
            <p:cNvSpPr/>
            <p:nvPr/>
          </p:nvSpPr>
          <p:spPr>
            <a:xfrm>
              <a:off x="3635204" y="2395521"/>
              <a:ext cx="2928" cy="43251"/>
            </a:xfrm>
            <a:custGeom>
              <a:avLst/>
              <a:gdLst>
                <a:gd name="connsiteX0" fmla="*/ 2928 w 2928"/>
                <a:gd name="connsiteY0" fmla="*/ 0 h 43251"/>
                <a:gd name="connsiteX1" fmla="*/ 642 w 2928"/>
                <a:gd name="connsiteY1" fmla="*/ 15819 h 43251"/>
                <a:gd name="connsiteX2" fmla="*/ 482 w 2928"/>
                <a:gd name="connsiteY2" fmla="*/ 43251 h 43251"/>
              </a:gdLst>
              <a:ahLst/>
              <a:cxnLst>
                <a:cxn ang="0">
                  <a:pos x="connsiteX0" y="connsiteY0"/>
                </a:cxn>
                <a:cxn ang="0">
                  <a:pos x="connsiteX1" y="connsiteY1"/>
                </a:cxn>
                <a:cxn ang="0">
                  <a:pos x="connsiteX2" y="connsiteY2"/>
                </a:cxn>
              </a:cxnLst>
              <a:rect l="l" t="t" r="r" b="b"/>
              <a:pathLst>
                <a:path w="2928" h="43251">
                  <a:moveTo>
                    <a:pt x="2928" y="0"/>
                  </a:moveTo>
                  <a:cubicBezTo>
                    <a:pt x="1900" y="5144"/>
                    <a:pt x="1077" y="10424"/>
                    <a:pt x="642" y="15819"/>
                  </a:cubicBezTo>
                  <a:cubicBezTo>
                    <a:pt x="-157" y="24943"/>
                    <a:pt x="-210" y="34119"/>
                    <a:pt x="482" y="43251"/>
                  </a:cubicBez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C846FED1-83BF-4C82-A5A6-4074B60A8E29}"/>
                </a:ext>
              </a:extLst>
            </p:cNvPr>
            <p:cNvSpPr/>
            <p:nvPr/>
          </p:nvSpPr>
          <p:spPr>
            <a:xfrm>
              <a:off x="3649219" y="2276580"/>
              <a:ext cx="79004" cy="84581"/>
            </a:xfrm>
            <a:custGeom>
              <a:avLst/>
              <a:gdLst>
                <a:gd name="connsiteX0" fmla="*/ 79004 w 79004"/>
                <a:gd name="connsiteY0" fmla="*/ 0 h 84581"/>
                <a:gd name="connsiteX1" fmla="*/ 70866 w 79004"/>
                <a:gd name="connsiteY1" fmla="*/ 4572 h 84581"/>
                <a:gd name="connsiteX2" fmla="*/ 0 w 79004"/>
                <a:gd name="connsiteY2" fmla="*/ 84582 h 84581"/>
              </a:gdLst>
              <a:ahLst/>
              <a:cxnLst>
                <a:cxn ang="0">
                  <a:pos x="connsiteX0" y="connsiteY0"/>
                </a:cxn>
                <a:cxn ang="0">
                  <a:pos x="connsiteX1" y="connsiteY1"/>
                </a:cxn>
                <a:cxn ang="0">
                  <a:pos x="connsiteX2" y="connsiteY2"/>
                </a:cxn>
              </a:cxnLst>
              <a:rect l="l" t="t" r="r" b="b"/>
              <a:pathLst>
                <a:path w="79004" h="84581">
                  <a:moveTo>
                    <a:pt x="79004" y="0"/>
                  </a:moveTo>
                  <a:cubicBezTo>
                    <a:pt x="76307" y="1417"/>
                    <a:pt x="73586" y="2903"/>
                    <a:pt x="70866" y="4572"/>
                  </a:cubicBezTo>
                  <a:cubicBezTo>
                    <a:pt x="45286" y="19362"/>
                    <a:pt x="16756" y="47114"/>
                    <a:pt x="0" y="84582"/>
                  </a:cubicBez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9" name="Freeform: Shape 58">
              <a:extLst>
                <a:ext uri="{FF2B5EF4-FFF2-40B4-BE49-F238E27FC236}">
                  <a16:creationId xmlns:a16="http://schemas.microsoft.com/office/drawing/2014/main" id="{EBCB656D-37DA-4439-A3BE-D12740401DD4}"/>
                </a:ext>
              </a:extLst>
            </p:cNvPr>
            <p:cNvSpPr/>
            <p:nvPr/>
          </p:nvSpPr>
          <p:spPr>
            <a:xfrm>
              <a:off x="3748157" y="2256763"/>
              <a:ext cx="198584" cy="73926"/>
            </a:xfrm>
            <a:custGeom>
              <a:avLst/>
              <a:gdLst>
                <a:gd name="connsiteX0" fmla="*/ 198585 w 198584"/>
                <a:gd name="connsiteY0" fmla="*/ 73926 h 73926"/>
                <a:gd name="connsiteX1" fmla="*/ 0 w 198584"/>
                <a:gd name="connsiteY1" fmla="*/ 10901 h 73926"/>
              </a:gdLst>
              <a:ahLst/>
              <a:cxnLst>
                <a:cxn ang="0">
                  <a:pos x="connsiteX0" y="connsiteY0"/>
                </a:cxn>
                <a:cxn ang="0">
                  <a:pos x="connsiteX1" y="connsiteY1"/>
                </a:cxn>
              </a:cxnLst>
              <a:rect l="l" t="t" r="r" b="b"/>
              <a:pathLst>
                <a:path w="198584" h="73926">
                  <a:moveTo>
                    <a:pt x="198585" y="73926"/>
                  </a:moveTo>
                  <a:cubicBezTo>
                    <a:pt x="169233" y="28092"/>
                    <a:pt x="88994" y="-22749"/>
                    <a:pt x="0" y="10901"/>
                  </a:cubicBez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59">
              <a:extLst>
                <a:ext uri="{FF2B5EF4-FFF2-40B4-BE49-F238E27FC236}">
                  <a16:creationId xmlns:a16="http://schemas.microsoft.com/office/drawing/2014/main" id="{9C06B7E8-F6AF-45AC-B559-B83A0C6D11E4}"/>
                </a:ext>
              </a:extLst>
            </p:cNvPr>
            <p:cNvSpPr/>
            <p:nvPr/>
          </p:nvSpPr>
          <p:spPr>
            <a:xfrm>
              <a:off x="3922510" y="2307098"/>
              <a:ext cx="30723" cy="27820"/>
            </a:xfrm>
            <a:custGeom>
              <a:avLst/>
              <a:gdLst>
                <a:gd name="connsiteX0" fmla="*/ 30724 w 30723"/>
                <a:gd name="connsiteY0" fmla="*/ 640 h 27820"/>
                <a:gd name="connsiteX1" fmla="*/ 26198 w 30723"/>
                <a:gd name="connsiteY1" fmla="*/ 0 h 27820"/>
                <a:gd name="connsiteX2" fmla="*/ 22997 w 30723"/>
                <a:gd name="connsiteY2" fmla="*/ 22311 h 27820"/>
                <a:gd name="connsiteX3" fmla="*/ 960 w 30723"/>
                <a:gd name="connsiteY3" fmla="*/ 17465 h 27820"/>
                <a:gd name="connsiteX4" fmla="*/ 0 w 30723"/>
                <a:gd name="connsiteY4" fmla="*/ 21946 h 27820"/>
                <a:gd name="connsiteX5" fmla="*/ 26815 w 30723"/>
                <a:gd name="connsiteY5" fmla="*/ 27821 h 27820"/>
                <a:gd name="connsiteX6" fmla="*/ 30724 w 30723"/>
                <a:gd name="connsiteY6" fmla="*/ 640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23" h="27820">
                  <a:moveTo>
                    <a:pt x="30724" y="640"/>
                  </a:moveTo>
                  <a:lnTo>
                    <a:pt x="26198" y="0"/>
                  </a:lnTo>
                  <a:lnTo>
                    <a:pt x="22997" y="22311"/>
                  </a:lnTo>
                  <a:lnTo>
                    <a:pt x="960" y="17465"/>
                  </a:lnTo>
                  <a:lnTo>
                    <a:pt x="0" y="21946"/>
                  </a:lnTo>
                  <a:lnTo>
                    <a:pt x="26815" y="27821"/>
                  </a:lnTo>
                  <a:lnTo>
                    <a:pt x="30724" y="640"/>
                  </a:lnTo>
                  <a:close/>
                </a:path>
              </a:pathLst>
            </a:custGeom>
            <a:solidFill>
              <a:srgbClr val="F1F2F2"/>
            </a:solidFill>
            <a:ln w="228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1" name="Freeform: Shape 60">
              <a:extLst>
                <a:ext uri="{FF2B5EF4-FFF2-40B4-BE49-F238E27FC236}">
                  <a16:creationId xmlns:a16="http://schemas.microsoft.com/office/drawing/2014/main" id="{447FAF41-2743-46A3-AB55-33A129C23EA5}"/>
                </a:ext>
              </a:extLst>
            </p:cNvPr>
            <p:cNvSpPr/>
            <p:nvPr/>
          </p:nvSpPr>
          <p:spPr>
            <a:xfrm>
              <a:off x="3969579" y="2378376"/>
              <a:ext cx="7716" cy="60441"/>
            </a:xfrm>
            <a:custGeom>
              <a:avLst/>
              <a:gdLst>
                <a:gd name="connsiteX0" fmla="*/ 7498 w 7716"/>
                <a:gd name="connsiteY0" fmla="*/ 60442 h 60441"/>
                <a:gd name="connsiteX1" fmla="*/ 0 w 7716"/>
                <a:gd name="connsiteY1" fmla="*/ 0 h 60441"/>
              </a:gdLst>
              <a:ahLst/>
              <a:cxnLst>
                <a:cxn ang="0">
                  <a:pos x="connsiteX0" y="connsiteY0"/>
                </a:cxn>
                <a:cxn ang="0">
                  <a:pos x="connsiteX1" y="connsiteY1"/>
                </a:cxn>
              </a:cxnLst>
              <a:rect l="l" t="t" r="r" b="b"/>
              <a:pathLst>
                <a:path w="7716" h="60441">
                  <a:moveTo>
                    <a:pt x="7498" y="60442"/>
                  </a:moveTo>
                  <a:cubicBezTo>
                    <a:pt x="8515" y="40013"/>
                    <a:pt x="5978" y="19562"/>
                    <a:pt x="0" y="0"/>
                  </a:cubicBez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2" name="Freeform: Shape 61">
              <a:extLst>
                <a:ext uri="{FF2B5EF4-FFF2-40B4-BE49-F238E27FC236}">
                  <a16:creationId xmlns:a16="http://schemas.microsoft.com/office/drawing/2014/main" id="{DECE36AA-38F0-4467-AA5A-5F19C815888A}"/>
                </a:ext>
              </a:extLst>
            </p:cNvPr>
            <p:cNvSpPr/>
            <p:nvPr/>
          </p:nvSpPr>
          <p:spPr>
            <a:xfrm>
              <a:off x="3963956" y="2452922"/>
              <a:ext cx="11795" cy="41673"/>
            </a:xfrm>
            <a:custGeom>
              <a:avLst/>
              <a:gdLst>
                <a:gd name="connsiteX0" fmla="*/ 0 w 11795"/>
                <a:gd name="connsiteY0" fmla="*/ 41674 h 41673"/>
                <a:gd name="connsiteX1" fmla="*/ 11796 w 11795"/>
                <a:gd name="connsiteY1" fmla="*/ 0 h 41673"/>
              </a:gdLst>
              <a:ahLst/>
              <a:cxnLst>
                <a:cxn ang="0">
                  <a:pos x="connsiteX0" y="connsiteY0"/>
                </a:cxn>
                <a:cxn ang="0">
                  <a:pos x="connsiteX1" y="connsiteY1"/>
                </a:cxn>
              </a:cxnLst>
              <a:rect l="l" t="t" r="r" b="b"/>
              <a:pathLst>
                <a:path w="11795" h="41673">
                  <a:moveTo>
                    <a:pt x="0" y="41674"/>
                  </a:moveTo>
                  <a:cubicBezTo>
                    <a:pt x="5754" y="28365"/>
                    <a:pt x="9720" y="14352"/>
                    <a:pt x="11796" y="0"/>
                  </a:cubicBez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3" name="Freeform: Shape 62">
              <a:extLst>
                <a:ext uri="{FF2B5EF4-FFF2-40B4-BE49-F238E27FC236}">
                  <a16:creationId xmlns:a16="http://schemas.microsoft.com/office/drawing/2014/main" id="{C67DF4FF-287B-4F76-BF17-9FE9BC34EC5F}"/>
                </a:ext>
              </a:extLst>
            </p:cNvPr>
            <p:cNvSpPr/>
            <p:nvPr/>
          </p:nvSpPr>
          <p:spPr>
            <a:xfrm>
              <a:off x="3734144" y="2510072"/>
              <a:ext cx="222153" cy="90895"/>
            </a:xfrm>
            <a:custGeom>
              <a:avLst/>
              <a:gdLst>
                <a:gd name="connsiteX0" fmla="*/ 0 w 222153"/>
                <a:gd name="connsiteY0" fmla="*/ 74638 h 90895"/>
                <a:gd name="connsiteX1" fmla="*/ 157985 w 222153"/>
                <a:gd name="connsiteY1" fmla="*/ 66614 h 90895"/>
                <a:gd name="connsiteX2" fmla="*/ 222153 w 222153"/>
                <a:gd name="connsiteY2" fmla="*/ 0 h 90895"/>
              </a:gdLst>
              <a:ahLst/>
              <a:cxnLst>
                <a:cxn ang="0">
                  <a:pos x="connsiteX0" y="connsiteY0"/>
                </a:cxn>
                <a:cxn ang="0">
                  <a:pos x="connsiteX1" y="connsiteY1"/>
                </a:cxn>
                <a:cxn ang="0">
                  <a:pos x="connsiteX2" y="connsiteY2"/>
                </a:cxn>
              </a:cxnLst>
              <a:rect l="l" t="t" r="r" b="b"/>
              <a:pathLst>
                <a:path w="222153" h="90895">
                  <a:moveTo>
                    <a:pt x="0" y="74638"/>
                  </a:moveTo>
                  <a:cubicBezTo>
                    <a:pt x="43434" y="94960"/>
                    <a:pt x="99761" y="100310"/>
                    <a:pt x="157985" y="66614"/>
                  </a:cubicBezTo>
                  <a:cubicBezTo>
                    <a:pt x="184862" y="50441"/>
                    <a:pt x="206995" y="27462"/>
                    <a:pt x="222153" y="0"/>
                  </a:cubicBez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4" name="Freeform: Shape 63">
              <a:extLst>
                <a:ext uri="{FF2B5EF4-FFF2-40B4-BE49-F238E27FC236}">
                  <a16:creationId xmlns:a16="http://schemas.microsoft.com/office/drawing/2014/main" id="{AAD050EA-7DF5-4B00-9504-CA4D174C2865}"/>
                </a:ext>
              </a:extLst>
            </p:cNvPr>
            <p:cNvSpPr/>
            <p:nvPr/>
          </p:nvSpPr>
          <p:spPr>
            <a:xfrm>
              <a:off x="3729686" y="2573600"/>
              <a:ext cx="27454" cy="34198"/>
            </a:xfrm>
            <a:custGeom>
              <a:avLst/>
              <a:gdLst>
                <a:gd name="connsiteX0" fmla="*/ 10813 w 27454"/>
                <a:gd name="connsiteY0" fmla="*/ 34199 h 34198"/>
                <a:gd name="connsiteX1" fmla="*/ 15019 w 27454"/>
                <a:gd name="connsiteY1" fmla="*/ 32393 h 34198"/>
                <a:gd name="connsiteX2" fmla="*/ 6126 w 27454"/>
                <a:gd name="connsiteY2" fmla="*/ 11681 h 34198"/>
                <a:gd name="connsiteX3" fmla="*/ 27455 w 27454"/>
                <a:gd name="connsiteY3" fmla="*/ 4321 h 34198"/>
                <a:gd name="connsiteX4" fmla="*/ 25946 w 27454"/>
                <a:gd name="connsiteY4" fmla="*/ 0 h 34198"/>
                <a:gd name="connsiteX5" fmla="*/ 0 w 27454"/>
                <a:gd name="connsiteY5" fmla="*/ 8961 h 34198"/>
                <a:gd name="connsiteX6" fmla="*/ 10813 w 27454"/>
                <a:gd name="connsiteY6" fmla="*/ 34199 h 3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4" h="34198">
                  <a:moveTo>
                    <a:pt x="10813" y="34199"/>
                  </a:moveTo>
                  <a:lnTo>
                    <a:pt x="15019" y="32393"/>
                  </a:lnTo>
                  <a:lnTo>
                    <a:pt x="6126" y="11681"/>
                  </a:lnTo>
                  <a:lnTo>
                    <a:pt x="27455" y="4321"/>
                  </a:lnTo>
                  <a:lnTo>
                    <a:pt x="25946" y="0"/>
                  </a:lnTo>
                  <a:lnTo>
                    <a:pt x="0" y="8961"/>
                  </a:lnTo>
                  <a:lnTo>
                    <a:pt x="10813" y="34199"/>
                  </a:lnTo>
                  <a:close/>
                </a:path>
              </a:pathLst>
            </a:custGeom>
            <a:solidFill>
              <a:srgbClr val="F1F2F2"/>
            </a:solidFill>
            <a:ln w="228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5" name="Freeform: Shape 64">
              <a:extLst>
                <a:ext uri="{FF2B5EF4-FFF2-40B4-BE49-F238E27FC236}">
                  <a16:creationId xmlns:a16="http://schemas.microsoft.com/office/drawing/2014/main" id="{364487A8-A3DE-4937-90D6-4C58B15F577E}"/>
                </a:ext>
              </a:extLst>
            </p:cNvPr>
            <p:cNvSpPr/>
            <p:nvPr/>
          </p:nvSpPr>
          <p:spPr>
            <a:xfrm>
              <a:off x="3682823" y="2376318"/>
              <a:ext cx="51229" cy="2286"/>
            </a:xfrm>
            <a:custGeom>
              <a:avLst/>
              <a:gdLst>
                <a:gd name="connsiteX0" fmla="*/ 0 w 51229"/>
                <a:gd name="connsiteY0" fmla="*/ 0 h 2286"/>
                <a:gd name="connsiteX1" fmla="*/ 51229 w 51229"/>
                <a:gd name="connsiteY1" fmla="*/ 0 h 2286"/>
              </a:gdLst>
              <a:ahLst/>
              <a:cxnLst>
                <a:cxn ang="0">
                  <a:pos x="connsiteX0" y="connsiteY0"/>
                </a:cxn>
                <a:cxn ang="0">
                  <a:pos x="connsiteX1" y="connsiteY1"/>
                </a:cxn>
              </a:cxnLst>
              <a:rect l="l" t="t" r="r" b="b"/>
              <a:pathLst>
                <a:path w="51229" h="2286">
                  <a:moveTo>
                    <a:pt x="0" y="0"/>
                  </a:moveTo>
                  <a:lnTo>
                    <a:pt x="51229"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6" name="Freeform: Shape 65">
              <a:extLst>
                <a:ext uri="{FF2B5EF4-FFF2-40B4-BE49-F238E27FC236}">
                  <a16:creationId xmlns:a16="http://schemas.microsoft.com/office/drawing/2014/main" id="{76DFFD71-6456-49FF-A798-510AFE7B6BBD}"/>
                </a:ext>
              </a:extLst>
            </p:cNvPr>
            <p:cNvSpPr/>
            <p:nvPr/>
          </p:nvSpPr>
          <p:spPr>
            <a:xfrm>
              <a:off x="3648648" y="2393395"/>
              <a:ext cx="42702" cy="2286"/>
            </a:xfrm>
            <a:custGeom>
              <a:avLst/>
              <a:gdLst>
                <a:gd name="connsiteX0" fmla="*/ 0 w 42702"/>
                <a:gd name="connsiteY0" fmla="*/ 0 h 2286"/>
                <a:gd name="connsiteX1" fmla="*/ 42702 w 42702"/>
                <a:gd name="connsiteY1" fmla="*/ 0 h 2286"/>
              </a:gdLst>
              <a:ahLst/>
              <a:cxnLst>
                <a:cxn ang="0">
                  <a:pos x="connsiteX0" y="connsiteY0"/>
                </a:cxn>
                <a:cxn ang="0">
                  <a:pos x="connsiteX1" y="connsiteY1"/>
                </a:cxn>
              </a:cxnLst>
              <a:rect l="l" t="t" r="r" b="b"/>
              <a:pathLst>
                <a:path w="42702" h="2286">
                  <a:moveTo>
                    <a:pt x="0" y="0"/>
                  </a:moveTo>
                  <a:lnTo>
                    <a:pt x="42702"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7" name="Freeform: Shape 66">
              <a:extLst>
                <a:ext uri="{FF2B5EF4-FFF2-40B4-BE49-F238E27FC236}">
                  <a16:creationId xmlns:a16="http://schemas.microsoft.com/office/drawing/2014/main" id="{CC187300-0450-4A89-B713-A30C946425A5}"/>
                </a:ext>
              </a:extLst>
            </p:cNvPr>
            <p:cNvSpPr/>
            <p:nvPr/>
          </p:nvSpPr>
          <p:spPr>
            <a:xfrm>
              <a:off x="3635846" y="2376318"/>
              <a:ext cx="25626" cy="2286"/>
            </a:xfrm>
            <a:custGeom>
              <a:avLst/>
              <a:gdLst>
                <a:gd name="connsiteX0" fmla="*/ 25626 w 25626"/>
                <a:gd name="connsiteY0" fmla="*/ 0 h 2286"/>
                <a:gd name="connsiteX1" fmla="*/ 0 w 25626"/>
                <a:gd name="connsiteY1" fmla="*/ 0 h 2286"/>
              </a:gdLst>
              <a:ahLst/>
              <a:cxnLst>
                <a:cxn ang="0">
                  <a:pos x="connsiteX0" y="connsiteY0"/>
                </a:cxn>
                <a:cxn ang="0">
                  <a:pos x="connsiteX1" y="connsiteY1"/>
                </a:cxn>
              </a:cxnLst>
              <a:rect l="l" t="t" r="r" b="b"/>
              <a:pathLst>
                <a:path w="25626" h="2286">
                  <a:moveTo>
                    <a:pt x="25626"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8" name="Freeform: Shape 67">
              <a:extLst>
                <a:ext uri="{FF2B5EF4-FFF2-40B4-BE49-F238E27FC236}">
                  <a16:creationId xmlns:a16="http://schemas.microsoft.com/office/drawing/2014/main" id="{53F59F2D-1079-4C17-8253-91233EE78E35}"/>
                </a:ext>
              </a:extLst>
            </p:cNvPr>
            <p:cNvSpPr/>
            <p:nvPr/>
          </p:nvSpPr>
          <p:spPr>
            <a:xfrm>
              <a:off x="3699900" y="2393395"/>
              <a:ext cx="21351" cy="2286"/>
            </a:xfrm>
            <a:custGeom>
              <a:avLst/>
              <a:gdLst>
                <a:gd name="connsiteX0" fmla="*/ 21351 w 21351"/>
                <a:gd name="connsiteY0" fmla="*/ 0 h 2286"/>
                <a:gd name="connsiteX1" fmla="*/ 0 w 21351"/>
                <a:gd name="connsiteY1" fmla="*/ 0 h 2286"/>
              </a:gdLst>
              <a:ahLst/>
              <a:cxnLst>
                <a:cxn ang="0">
                  <a:pos x="connsiteX0" y="connsiteY0"/>
                </a:cxn>
                <a:cxn ang="0">
                  <a:pos x="connsiteX1" y="connsiteY1"/>
                </a:cxn>
              </a:cxnLst>
              <a:rect l="l" t="t" r="r" b="b"/>
              <a:pathLst>
                <a:path w="21351" h="2286">
                  <a:moveTo>
                    <a:pt x="21351"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05F07FA1-C40B-49E4-A008-662B12EDDC80}"/>
                </a:ext>
              </a:extLst>
            </p:cNvPr>
            <p:cNvSpPr/>
            <p:nvPr/>
          </p:nvSpPr>
          <p:spPr>
            <a:xfrm>
              <a:off x="3715307" y="2336165"/>
              <a:ext cx="182880" cy="182879"/>
            </a:xfrm>
            <a:custGeom>
              <a:avLst/>
              <a:gdLst>
                <a:gd name="connsiteX0" fmla="*/ 0 w 182880"/>
                <a:gd name="connsiteY0" fmla="*/ 91382 h 182879"/>
                <a:gd name="connsiteX1" fmla="*/ 91383 w 182880"/>
                <a:gd name="connsiteY1" fmla="*/ 182880 h 182879"/>
                <a:gd name="connsiteX2" fmla="*/ 182880 w 182880"/>
                <a:gd name="connsiteY2" fmla="*/ 91497 h 182879"/>
                <a:gd name="connsiteX3" fmla="*/ 91497 w 182880"/>
                <a:gd name="connsiteY3" fmla="*/ 0 h 182879"/>
                <a:gd name="connsiteX4" fmla="*/ 24300 w 182880"/>
                <a:gd name="connsiteY4" fmla="*/ 29363 h 182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82879">
                  <a:moveTo>
                    <a:pt x="0" y="91382"/>
                  </a:moveTo>
                  <a:cubicBezTo>
                    <a:pt x="-32" y="141882"/>
                    <a:pt x="40881" y="182848"/>
                    <a:pt x="91383" y="182880"/>
                  </a:cubicBezTo>
                  <a:cubicBezTo>
                    <a:pt x="141883" y="182912"/>
                    <a:pt x="182848" y="141999"/>
                    <a:pt x="182880" y="91497"/>
                  </a:cubicBezTo>
                  <a:cubicBezTo>
                    <a:pt x="182912" y="40997"/>
                    <a:pt x="141999" y="32"/>
                    <a:pt x="91497" y="0"/>
                  </a:cubicBezTo>
                  <a:cubicBezTo>
                    <a:pt x="65983" y="-16"/>
                    <a:pt x="41622" y="10629"/>
                    <a:pt x="24300" y="29363"/>
                  </a:cubicBez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A3E38397-0382-439D-9F02-B57B0A413645}"/>
                </a:ext>
              </a:extLst>
            </p:cNvPr>
            <p:cNvSpPr/>
            <p:nvPr/>
          </p:nvSpPr>
          <p:spPr>
            <a:xfrm>
              <a:off x="3737230" y="2358122"/>
              <a:ext cx="138897" cy="138897"/>
            </a:xfrm>
            <a:custGeom>
              <a:avLst/>
              <a:gdLst>
                <a:gd name="connsiteX0" fmla="*/ 138897 w 138897"/>
                <a:gd name="connsiteY0" fmla="*/ 69426 h 138897"/>
                <a:gd name="connsiteX1" fmla="*/ 69472 w 138897"/>
                <a:gd name="connsiteY1" fmla="*/ 138897 h 138897"/>
                <a:gd name="connsiteX2" fmla="*/ 0 w 138897"/>
                <a:gd name="connsiteY2" fmla="*/ 69472 h 138897"/>
                <a:gd name="connsiteX3" fmla="*/ 69426 w 138897"/>
                <a:gd name="connsiteY3" fmla="*/ 0 h 138897"/>
                <a:gd name="connsiteX4" fmla="*/ 69449 w 138897"/>
                <a:gd name="connsiteY4" fmla="*/ 0 h 138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97" h="138897">
                  <a:moveTo>
                    <a:pt x="138897" y="69426"/>
                  </a:moveTo>
                  <a:cubicBezTo>
                    <a:pt x="138911" y="107780"/>
                    <a:pt x="107826" y="138884"/>
                    <a:pt x="69472" y="138897"/>
                  </a:cubicBezTo>
                  <a:cubicBezTo>
                    <a:pt x="31116" y="138911"/>
                    <a:pt x="13" y="107826"/>
                    <a:pt x="0" y="69472"/>
                  </a:cubicBezTo>
                  <a:cubicBezTo>
                    <a:pt x="-13" y="31116"/>
                    <a:pt x="31070" y="13"/>
                    <a:pt x="69426" y="0"/>
                  </a:cubicBezTo>
                  <a:cubicBezTo>
                    <a:pt x="69433" y="0"/>
                    <a:pt x="69442" y="0"/>
                    <a:pt x="69449" y="0"/>
                  </a:cubicBez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0B3C2292-E766-4CC6-B434-3E9F2DF49028}"/>
                </a:ext>
              </a:extLst>
            </p:cNvPr>
            <p:cNvSpPr/>
            <p:nvPr/>
          </p:nvSpPr>
          <p:spPr>
            <a:xfrm>
              <a:off x="3682823" y="2410471"/>
              <a:ext cx="25603" cy="2286"/>
            </a:xfrm>
            <a:custGeom>
              <a:avLst/>
              <a:gdLst>
                <a:gd name="connsiteX0" fmla="*/ 0 w 25603"/>
                <a:gd name="connsiteY0" fmla="*/ 0 h 2286"/>
                <a:gd name="connsiteX1" fmla="*/ 25603 w 25603"/>
                <a:gd name="connsiteY1" fmla="*/ 0 h 2286"/>
              </a:gdLst>
              <a:ahLst/>
              <a:cxnLst>
                <a:cxn ang="0">
                  <a:pos x="connsiteX0" y="connsiteY0"/>
                </a:cxn>
                <a:cxn ang="0">
                  <a:pos x="connsiteX1" y="connsiteY1"/>
                </a:cxn>
              </a:cxnLst>
              <a:rect l="l" t="t" r="r" b="b"/>
              <a:pathLst>
                <a:path w="25603" h="2286">
                  <a:moveTo>
                    <a:pt x="0" y="0"/>
                  </a:moveTo>
                  <a:lnTo>
                    <a:pt x="25603"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 name="Freeform: Shape 71">
              <a:extLst>
                <a:ext uri="{FF2B5EF4-FFF2-40B4-BE49-F238E27FC236}">
                  <a16:creationId xmlns:a16="http://schemas.microsoft.com/office/drawing/2014/main" id="{554C7150-8EA8-4E58-BD40-99E63B35FFEF}"/>
                </a:ext>
              </a:extLst>
            </p:cNvPr>
            <p:cNvSpPr/>
            <p:nvPr/>
          </p:nvSpPr>
          <p:spPr>
            <a:xfrm>
              <a:off x="3774515" y="2386743"/>
              <a:ext cx="36438" cy="70820"/>
            </a:xfrm>
            <a:custGeom>
              <a:avLst/>
              <a:gdLst>
                <a:gd name="connsiteX0" fmla="*/ 0 w 36438"/>
                <a:gd name="connsiteY0" fmla="*/ 70820 h 70820"/>
                <a:gd name="connsiteX1" fmla="*/ 36439 w 36438"/>
                <a:gd name="connsiteY1" fmla="*/ 41194 h 70820"/>
                <a:gd name="connsiteX2" fmla="*/ 36439 w 36438"/>
                <a:gd name="connsiteY2" fmla="*/ 0 h 70820"/>
              </a:gdLst>
              <a:ahLst/>
              <a:cxnLst>
                <a:cxn ang="0">
                  <a:pos x="connsiteX0" y="connsiteY0"/>
                </a:cxn>
                <a:cxn ang="0">
                  <a:pos x="connsiteX1" y="connsiteY1"/>
                </a:cxn>
                <a:cxn ang="0">
                  <a:pos x="connsiteX2" y="connsiteY2"/>
                </a:cxn>
              </a:cxnLst>
              <a:rect l="l" t="t" r="r" b="b"/>
              <a:pathLst>
                <a:path w="36438" h="70820">
                  <a:moveTo>
                    <a:pt x="0" y="70820"/>
                  </a:moveTo>
                  <a:lnTo>
                    <a:pt x="36439" y="41194"/>
                  </a:lnTo>
                  <a:lnTo>
                    <a:pt x="36439" y="0"/>
                  </a:ln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73" name="Graphic 4901">
            <a:extLst>
              <a:ext uri="{FF2B5EF4-FFF2-40B4-BE49-F238E27FC236}">
                <a16:creationId xmlns:a16="http://schemas.microsoft.com/office/drawing/2014/main" id="{1B94F65E-8D5E-4496-A11F-B2A73708AB5E}"/>
              </a:ext>
            </a:extLst>
          </p:cNvPr>
          <p:cNvGrpSpPr/>
          <p:nvPr/>
        </p:nvGrpSpPr>
        <p:grpSpPr>
          <a:xfrm>
            <a:off x="3693948" y="2233450"/>
            <a:ext cx="526832" cy="526832"/>
            <a:chOff x="9008107" y="2476500"/>
            <a:chExt cx="1905000" cy="1905000"/>
          </a:xfrm>
        </p:grpSpPr>
        <p:sp>
          <p:nvSpPr>
            <p:cNvPr id="74" name="Freeform: Shape 73">
              <a:extLst>
                <a:ext uri="{FF2B5EF4-FFF2-40B4-BE49-F238E27FC236}">
                  <a16:creationId xmlns:a16="http://schemas.microsoft.com/office/drawing/2014/main" id="{7D5B5EF5-0EE1-4764-B3AE-E11656EAE842}"/>
                </a:ext>
              </a:extLst>
            </p:cNvPr>
            <p:cNvSpPr/>
            <p:nvPr/>
          </p:nvSpPr>
          <p:spPr>
            <a:xfrm>
              <a:off x="9329290" y="3075241"/>
              <a:ext cx="35242" cy="691895"/>
            </a:xfrm>
            <a:custGeom>
              <a:avLst/>
              <a:gdLst>
                <a:gd name="connsiteX0" fmla="*/ 0 w 35242"/>
                <a:gd name="connsiteY0" fmla="*/ 691896 h 691895"/>
                <a:gd name="connsiteX1" fmla="*/ 0 w 35242"/>
                <a:gd name="connsiteY1" fmla="*/ 0 h 691895"/>
                <a:gd name="connsiteX2" fmla="*/ 35242 w 35242"/>
                <a:gd name="connsiteY2" fmla="*/ 0 h 691895"/>
              </a:gdLst>
              <a:ahLst/>
              <a:cxnLst>
                <a:cxn ang="0">
                  <a:pos x="connsiteX0" y="connsiteY0"/>
                </a:cxn>
                <a:cxn ang="0">
                  <a:pos x="connsiteX1" y="connsiteY1"/>
                </a:cxn>
                <a:cxn ang="0">
                  <a:pos x="connsiteX2" y="connsiteY2"/>
                </a:cxn>
              </a:cxnLst>
              <a:rect l="l" t="t" r="r" b="b"/>
              <a:pathLst>
                <a:path w="35242" h="691895">
                  <a:moveTo>
                    <a:pt x="0" y="691896"/>
                  </a:moveTo>
                  <a:lnTo>
                    <a:pt x="0" y="0"/>
                  </a:lnTo>
                  <a:lnTo>
                    <a:pt x="35242" y="0"/>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5" name="Freeform: Shape 74">
              <a:extLst>
                <a:ext uri="{FF2B5EF4-FFF2-40B4-BE49-F238E27FC236}">
                  <a16:creationId xmlns:a16="http://schemas.microsoft.com/office/drawing/2014/main" id="{3A2DDE67-C85C-4746-A33E-7B7FD5E5A664}"/>
                </a:ext>
              </a:extLst>
            </p:cNvPr>
            <p:cNvSpPr/>
            <p:nvPr/>
          </p:nvSpPr>
          <p:spPr>
            <a:xfrm>
              <a:off x="9329290" y="3814000"/>
              <a:ext cx="9525" cy="105632"/>
            </a:xfrm>
            <a:custGeom>
              <a:avLst/>
              <a:gdLst>
                <a:gd name="connsiteX0" fmla="*/ 0 w 9525"/>
                <a:gd name="connsiteY0" fmla="*/ 105632 h 105632"/>
                <a:gd name="connsiteX1" fmla="*/ 0 w 9525"/>
                <a:gd name="connsiteY1" fmla="*/ 0 h 105632"/>
              </a:gdLst>
              <a:ahLst/>
              <a:cxnLst>
                <a:cxn ang="0">
                  <a:pos x="connsiteX0" y="connsiteY0"/>
                </a:cxn>
                <a:cxn ang="0">
                  <a:pos x="connsiteX1" y="connsiteY1"/>
                </a:cxn>
              </a:cxnLst>
              <a:rect l="l" t="t" r="r" b="b"/>
              <a:pathLst>
                <a:path w="9525" h="105632">
                  <a:moveTo>
                    <a:pt x="0" y="105632"/>
                  </a:moveTo>
                  <a:lnTo>
                    <a:pt x="0"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0DC633EA-4B93-4031-9853-29914DB33A46}"/>
                </a:ext>
              </a:extLst>
            </p:cNvPr>
            <p:cNvSpPr/>
            <p:nvPr/>
          </p:nvSpPr>
          <p:spPr>
            <a:xfrm>
              <a:off x="9329290" y="3320605"/>
              <a:ext cx="104679" cy="742759"/>
            </a:xfrm>
            <a:custGeom>
              <a:avLst/>
              <a:gdLst>
                <a:gd name="connsiteX0" fmla="*/ 104680 w 104679"/>
                <a:gd name="connsiteY0" fmla="*/ 0 h 742759"/>
                <a:gd name="connsiteX1" fmla="*/ 104680 w 104679"/>
                <a:gd name="connsiteY1" fmla="*/ 742760 h 742759"/>
                <a:gd name="connsiteX2" fmla="*/ 0 w 104679"/>
                <a:gd name="connsiteY2" fmla="*/ 742760 h 742759"/>
                <a:gd name="connsiteX3" fmla="*/ 0 w 104679"/>
                <a:gd name="connsiteY3" fmla="*/ 648271 h 742759"/>
              </a:gdLst>
              <a:ahLst/>
              <a:cxnLst>
                <a:cxn ang="0">
                  <a:pos x="connsiteX0" y="connsiteY0"/>
                </a:cxn>
                <a:cxn ang="0">
                  <a:pos x="connsiteX1" y="connsiteY1"/>
                </a:cxn>
                <a:cxn ang="0">
                  <a:pos x="connsiteX2" y="connsiteY2"/>
                </a:cxn>
                <a:cxn ang="0">
                  <a:pos x="connsiteX3" y="connsiteY3"/>
                </a:cxn>
              </a:cxnLst>
              <a:rect l="l" t="t" r="r" b="b"/>
              <a:pathLst>
                <a:path w="104679" h="742759">
                  <a:moveTo>
                    <a:pt x="104680" y="0"/>
                  </a:moveTo>
                  <a:lnTo>
                    <a:pt x="104680" y="742760"/>
                  </a:lnTo>
                  <a:lnTo>
                    <a:pt x="0" y="742760"/>
                  </a:lnTo>
                  <a:lnTo>
                    <a:pt x="0" y="648271"/>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8DC5B2EE-5788-4663-AA7E-DE7EEFD36907}"/>
                </a:ext>
              </a:extLst>
            </p:cNvPr>
            <p:cNvSpPr/>
            <p:nvPr/>
          </p:nvSpPr>
          <p:spPr>
            <a:xfrm>
              <a:off x="10487244" y="3075241"/>
              <a:ext cx="104679" cy="988123"/>
            </a:xfrm>
            <a:custGeom>
              <a:avLst/>
              <a:gdLst>
                <a:gd name="connsiteX0" fmla="*/ 76486 w 104679"/>
                <a:gd name="connsiteY0" fmla="*/ 0 h 988123"/>
                <a:gd name="connsiteX1" fmla="*/ 104680 w 104679"/>
                <a:gd name="connsiteY1" fmla="*/ 0 h 988123"/>
                <a:gd name="connsiteX2" fmla="*/ 104680 w 104679"/>
                <a:gd name="connsiteY2" fmla="*/ 988124 h 988123"/>
                <a:gd name="connsiteX3" fmla="*/ 0 w 104679"/>
                <a:gd name="connsiteY3" fmla="*/ 988124 h 988123"/>
                <a:gd name="connsiteX4" fmla="*/ 0 w 104679"/>
                <a:gd name="connsiteY4" fmla="*/ 203835 h 988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79" h="988123">
                  <a:moveTo>
                    <a:pt x="76486" y="0"/>
                  </a:moveTo>
                  <a:lnTo>
                    <a:pt x="104680" y="0"/>
                  </a:lnTo>
                  <a:lnTo>
                    <a:pt x="104680" y="988124"/>
                  </a:lnTo>
                  <a:lnTo>
                    <a:pt x="0" y="988124"/>
                  </a:lnTo>
                  <a:lnTo>
                    <a:pt x="0" y="203835"/>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8" name="Freeform: Shape 77">
              <a:extLst>
                <a:ext uri="{FF2B5EF4-FFF2-40B4-BE49-F238E27FC236}">
                  <a16:creationId xmlns:a16="http://schemas.microsoft.com/office/drawing/2014/main" id="{BC8DC562-2E0A-40B2-B7D0-59177FE12709}"/>
                </a:ext>
              </a:extLst>
            </p:cNvPr>
            <p:cNvSpPr/>
            <p:nvPr/>
          </p:nvSpPr>
          <p:spPr>
            <a:xfrm>
              <a:off x="10327510" y="4020216"/>
              <a:ext cx="117443" cy="9525"/>
            </a:xfrm>
            <a:custGeom>
              <a:avLst/>
              <a:gdLst>
                <a:gd name="connsiteX0" fmla="*/ 0 w 117443"/>
                <a:gd name="connsiteY0" fmla="*/ 0 h 9525"/>
                <a:gd name="connsiteX1" fmla="*/ 117443 w 117443"/>
                <a:gd name="connsiteY1" fmla="*/ 0 h 9525"/>
              </a:gdLst>
              <a:ahLst/>
              <a:cxnLst>
                <a:cxn ang="0">
                  <a:pos x="connsiteX0" y="connsiteY0"/>
                </a:cxn>
                <a:cxn ang="0">
                  <a:pos x="connsiteX1" y="connsiteY1"/>
                </a:cxn>
              </a:cxnLst>
              <a:rect l="l" t="t" r="r" b="b"/>
              <a:pathLst>
                <a:path w="117443" h="9525">
                  <a:moveTo>
                    <a:pt x="0" y="0"/>
                  </a:moveTo>
                  <a:lnTo>
                    <a:pt x="117443"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D6956A6B-D6B3-40CF-BEC9-202A19A2A84A}"/>
                </a:ext>
              </a:extLst>
            </p:cNvPr>
            <p:cNvSpPr/>
            <p:nvPr/>
          </p:nvSpPr>
          <p:spPr>
            <a:xfrm>
              <a:off x="10149011" y="4020216"/>
              <a:ext cx="120491" cy="9525"/>
            </a:xfrm>
            <a:custGeom>
              <a:avLst/>
              <a:gdLst>
                <a:gd name="connsiteX0" fmla="*/ 0 w 120491"/>
                <a:gd name="connsiteY0" fmla="*/ 0 h 9525"/>
                <a:gd name="connsiteX1" fmla="*/ 120491 w 120491"/>
                <a:gd name="connsiteY1" fmla="*/ 0 h 9525"/>
              </a:gdLst>
              <a:ahLst/>
              <a:cxnLst>
                <a:cxn ang="0">
                  <a:pos x="connsiteX0" y="connsiteY0"/>
                </a:cxn>
                <a:cxn ang="0">
                  <a:pos x="connsiteX1" y="connsiteY1"/>
                </a:cxn>
              </a:cxnLst>
              <a:rect l="l" t="t" r="r" b="b"/>
              <a:pathLst>
                <a:path w="120491" h="9525">
                  <a:moveTo>
                    <a:pt x="0" y="0"/>
                  </a:moveTo>
                  <a:lnTo>
                    <a:pt x="120491"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0" name="Freeform: Shape 79">
              <a:extLst>
                <a:ext uri="{FF2B5EF4-FFF2-40B4-BE49-F238E27FC236}">
                  <a16:creationId xmlns:a16="http://schemas.microsoft.com/office/drawing/2014/main" id="{8A52970F-18E9-4326-90C6-0CC351390F48}"/>
                </a:ext>
              </a:extLst>
            </p:cNvPr>
            <p:cNvSpPr/>
            <p:nvPr/>
          </p:nvSpPr>
          <p:spPr>
            <a:xfrm>
              <a:off x="9476260" y="4020216"/>
              <a:ext cx="633603" cy="9525"/>
            </a:xfrm>
            <a:custGeom>
              <a:avLst/>
              <a:gdLst>
                <a:gd name="connsiteX0" fmla="*/ 0 w 633603"/>
                <a:gd name="connsiteY0" fmla="*/ 0 h 9525"/>
                <a:gd name="connsiteX1" fmla="*/ 633603 w 633603"/>
                <a:gd name="connsiteY1" fmla="*/ 0 h 9525"/>
              </a:gdLst>
              <a:ahLst/>
              <a:cxnLst>
                <a:cxn ang="0">
                  <a:pos x="connsiteX0" y="connsiteY0"/>
                </a:cxn>
                <a:cxn ang="0">
                  <a:pos x="connsiteX1" y="connsiteY1"/>
                </a:cxn>
              </a:cxnLst>
              <a:rect l="l" t="t" r="r" b="b"/>
              <a:pathLst>
                <a:path w="633603" h="9525">
                  <a:moveTo>
                    <a:pt x="0" y="0"/>
                  </a:moveTo>
                  <a:lnTo>
                    <a:pt x="633603"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1" name="Freeform: Shape 80">
              <a:extLst>
                <a:ext uri="{FF2B5EF4-FFF2-40B4-BE49-F238E27FC236}">
                  <a16:creationId xmlns:a16="http://schemas.microsoft.com/office/drawing/2014/main" id="{D3A4CC45-A6BB-4F57-B8D4-C31F5D1693A3}"/>
                </a:ext>
              </a:extLst>
            </p:cNvPr>
            <p:cNvSpPr/>
            <p:nvPr/>
          </p:nvSpPr>
          <p:spPr>
            <a:xfrm>
              <a:off x="10166823" y="3146202"/>
              <a:ext cx="190119" cy="9525"/>
            </a:xfrm>
            <a:custGeom>
              <a:avLst/>
              <a:gdLst>
                <a:gd name="connsiteX0" fmla="*/ 0 w 190119"/>
                <a:gd name="connsiteY0" fmla="*/ 0 h 9525"/>
                <a:gd name="connsiteX1" fmla="*/ 190119 w 190119"/>
                <a:gd name="connsiteY1" fmla="*/ 0 h 9525"/>
              </a:gdLst>
              <a:ahLst/>
              <a:cxnLst>
                <a:cxn ang="0">
                  <a:pos x="connsiteX0" y="connsiteY0"/>
                </a:cxn>
                <a:cxn ang="0">
                  <a:pos x="connsiteX1" y="connsiteY1"/>
                </a:cxn>
              </a:cxnLst>
              <a:rect l="l" t="t" r="r" b="b"/>
              <a:pathLst>
                <a:path w="190119" h="9525">
                  <a:moveTo>
                    <a:pt x="0" y="0"/>
                  </a:moveTo>
                  <a:lnTo>
                    <a:pt x="190119"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2" name="Freeform: Shape 81">
              <a:extLst>
                <a:ext uri="{FF2B5EF4-FFF2-40B4-BE49-F238E27FC236}">
                  <a16:creationId xmlns:a16="http://schemas.microsoft.com/office/drawing/2014/main" id="{986FDE85-338C-4563-9996-AEFB4DB08892}"/>
                </a:ext>
              </a:extLst>
            </p:cNvPr>
            <p:cNvSpPr/>
            <p:nvPr/>
          </p:nvSpPr>
          <p:spPr>
            <a:xfrm>
              <a:off x="9660569" y="3146202"/>
              <a:ext cx="126110" cy="9525"/>
            </a:xfrm>
            <a:custGeom>
              <a:avLst/>
              <a:gdLst>
                <a:gd name="connsiteX0" fmla="*/ 0 w 126110"/>
                <a:gd name="connsiteY0" fmla="*/ 0 h 9525"/>
                <a:gd name="connsiteX1" fmla="*/ 126111 w 126110"/>
                <a:gd name="connsiteY1" fmla="*/ 0 h 9525"/>
              </a:gdLst>
              <a:ahLst/>
              <a:cxnLst>
                <a:cxn ang="0">
                  <a:pos x="connsiteX0" y="connsiteY0"/>
                </a:cxn>
                <a:cxn ang="0">
                  <a:pos x="connsiteX1" y="connsiteY1"/>
                </a:cxn>
              </a:cxnLst>
              <a:rect l="l" t="t" r="r" b="b"/>
              <a:pathLst>
                <a:path w="126110" h="9525">
                  <a:moveTo>
                    <a:pt x="0" y="0"/>
                  </a:moveTo>
                  <a:lnTo>
                    <a:pt x="126111"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3" name="Freeform: Shape 82">
              <a:extLst>
                <a:ext uri="{FF2B5EF4-FFF2-40B4-BE49-F238E27FC236}">
                  <a16:creationId xmlns:a16="http://schemas.microsoft.com/office/drawing/2014/main" id="{4B6CE796-8B5A-4D23-840C-748403FED74F}"/>
                </a:ext>
              </a:extLst>
            </p:cNvPr>
            <p:cNvSpPr/>
            <p:nvPr/>
          </p:nvSpPr>
          <p:spPr>
            <a:xfrm>
              <a:off x="10175681" y="3230213"/>
              <a:ext cx="187642" cy="9525"/>
            </a:xfrm>
            <a:custGeom>
              <a:avLst/>
              <a:gdLst>
                <a:gd name="connsiteX0" fmla="*/ 0 w 187642"/>
                <a:gd name="connsiteY0" fmla="*/ 0 h 9525"/>
                <a:gd name="connsiteX1" fmla="*/ 187642 w 187642"/>
                <a:gd name="connsiteY1" fmla="*/ 0 h 9525"/>
              </a:gdLst>
              <a:ahLst/>
              <a:cxnLst>
                <a:cxn ang="0">
                  <a:pos x="connsiteX0" y="connsiteY0"/>
                </a:cxn>
                <a:cxn ang="0">
                  <a:pos x="connsiteX1" y="connsiteY1"/>
                </a:cxn>
              </a:cxnLst>
              <a:rect l="l" t="t" r="r" b="b"/>
              <a:pathLst>
                <a:path w="187642" h="9525">
                  <a:moveTo>
                    <a:pt x="0" y="0"/>
                  </a:moveTo>
                  <a:lnTo>
                    <a:pt x="187642"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4" name="Freeform: Shape 83">
              <a:extLst>
                <a:ext uri="{FF2B5EF4-FFF2-40B4-BE49-F238E27FC236}">
                  <a16:creationId xmlns:a16="http://schemas.microsoft.com/office/drawing/2014/main" id="{AB38C2F0-5282-43E8-A65B-39D14ED318C7}"/>
                </a:ext>
              </a:extLst>
            </p:cNvPr>
            <p:cNvSpPr/>
            <p:nvPr/>
          </p:nvSpPr>
          <p:spPr>
            <a:xfrm>
              <a:off x="9941652" y="3230213"/>
              <a:ext cx="36290" cy="9525"/>
            </a:xfrm>
            <a:custGeom>
              <a:avLst/>
              <a:gdLst>
                <a:gd name="connsiteX0" fmla="*/ 0 w 36290"/>
                <a:gd name="connsiteY0" fmla="*/ 0 h 9525"/>
                <a:gd name="connsiteX1" fmla="*/ 36290 w 36290"/>
                <a:gd name="connsiteY1" fmla="*/ 0 h 9525"/>
              </a:gdLst>
              <a:ahLst/>
              <a:cxnLst>
                <a:cxn ang="0">
                  <a:pos x="connsiteX0" y="connsiteY0"/>
                </a:cxn>
                <a:cxn ang="0">
                  <a:pos x="connsiteX1" y="connsiteY1"/>
                </a:cxn>
              </a:cxnLst>
              <a:rect l="l" t="t" r="r" b="b"/>
              <a:pathLst>
                <a:path w="36290" h="9525">
                  <a:moveTo>
                    <a:pt x="0" y="0"/>
                  </a:moveTo>
                  <a:lnTo>
                    <a:pt x="36290"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5" name="Freeform: Shape 84">
              <a:extLst>
                <a:ext uri="{FF2B5EF4-FFF2-40B4-BE49-F238E27FC236}">
                  <a16:creationId xmlns:a16="http://schemas.microsoft.com/office/drawing/2014/main" id="{C94FD372-3DC4-4DDD-BB65-545DFBE10F17}"/>
                </a:ext>
              </a:extLst>
            </p:cNvPr>
            <p:cNvSpPr/>
            <p:nvPr/>
          </p:nvSpPr>
          <p:spPr>
            <a:xfrm>
              <a:off x="9648853" y="3230213"/>
              <a:ext cx="124396" cy="9525"/>
            </a:xfrm>
            <a:custGeom>
              <a:avLst/>
              <a:gdLst>
                <a:gd name="connsiteX0" fmla="*/ 0 w 124396"/>
                <a:gd name="connsiteY0" fmla="*/ 0 h 9525"/>
                <a:gd name="connsiteX1" fmla="*/ 124397 w 124396"/>
                <a:gd name="connsiteY1" fmla="*/ 0 h 9525"/>
              </a:gdLst>
              <a:ahLst/>
              <a:cxnLst>
                <a:cxn ang="0">
                  <a:pos x="connsiteX0" y="connsiteY0"/>
                </a:cxn>
                <a:cxn ang="0">
                  <a:pos x="connsiteX1" y="connsiteY1"/>
                </a:cxn>
              </a:cxnLst>
              <a:rect l="l" t="t" r="r" b="b"/>
              <a:pathLst>
                <a:path w="124396" h="9525">
                  <a:moveTo>
                    <a:pt x="0" y="0"/>
                  </a:moveTo>
                  <a:lnTo>
                    <a:pt x="124397"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6" name="Freeform: Shape 85">
              <a:extLst>
                <a:ext uri="{FF2B5EF4-FFF2-40B4-BE49-F238E27FC236}">
                  <a16:creationId xmlns:a16="http://schemas.microsoft.com/office/drawing/2014/main" id="{3B394F76-CF81-41C4-AEDC-D3A11D969974}"/>
                </a:ext>
              </a:extLst>
            </p:cNvPr>
            <p:cNvSpPr/>
            <p:nvPr/>
          </p:nvSpPr>
          <p:spPr>
            <a:xfrm>
              <a:off x="10011661" y="3239071"/>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7" name="Freeform: Shape 86">
              <a:extLst>
                <a:ext uri="{FF2B5EF4-FFF2-40B4-BE49-F238E27FC236}">
                  <a16:creationId xmlns:a16="http://schemas.microsoft.com/office/drawing/2014/main" id="{BA62AAEF-05F3-4C90-964B-066FD8EE9692}"/>
                </a:ext>
              </a:extLst>
            </p:cNvPr>
            <p:cNvSpPr/>
            <p:nvPr/>
          </p:nvSpPr>
          <p:spPr>
            <a:xfrm>
              <a:off x="10021281" y="3329273"/>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8" name="Freeform: Shape 87">
              <a:extLst>
                <a:ext uri="{FF2B5EF4-FFF2-40B4-BE49-F238E27FC236}">
                  <a16:creationId xmlns:a16="http://schemas.microsoft.com/office/drawing/2014/main" id="{63028577-368B-47FE-9065-61AB7470C9E1}"/>
                </a:ext>
              </a:extLst>
            </p:cNvPr>
            <p:cNvSpPr/>
            <p:nvPr/>
          </p:nvSpPr>
          <p:spPr>
            <a:xfrm>
              <a:off x="10030901" y="3419570"/>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9" name="Freeform: Shape 88">
              <a:extLst>
                <a:ext uri="{FF2B5EF4-FFF2-40B4-BE49-F238E27FC236}">
                  <a16:creationId xmlns:a16="http://schemas.microsoft.com/office/drawing/2014/main" id="{748051EC-E066-4CC9-8F4A-20DE7D61FC37}"/>
                </a:ext>
              </a:extLst>
            </p:cNvPr>
            <p:cNvSpPr/>
            <p:nvPr/>
          </p:nvSpPr>
          <p:spPr>
            <a:xfrm>
              <a:off x="10040521" y="3509867"/>
              <a:ext cx="56102" cy="6000"/>
            </a:xfrm>
            <a:custGeom>
              <a:avLst/>
              <a:gdLst>
                <a:gd name="connsiteX0" fmla="*/ 56102 w 56102"/>
                <a:gd name="connsiteY0" fmla="*/ 0 h 6000"/>
                <a:gd name="connsiteX1" fmla="*/ 0 w 56102"/>
                <a:gd name="connsiteY1" fmla="*/ 6001 h 6000"/>
              </a:gdLst>
              <a:ahLst/>
              <a:cxnLst>
                <a:cxn ang="0">
                  <a:pos x="connsiteX0" y="connsiteY0"/>
                </a:cxn>
                <a:cxn ang="0">
                  <a:pos x="connsiteX1" y="connsiteY1"/>
                </a:cxn>
              </a:cxnLst>
              <a:rect l="l" t="t" r="r" b="b"/>
              <a:pathLst>
                <a:path w="56102" h="6000">
                  <a:moveTo>
                    <a:pt x="56102" y="0"/>
                  </a:moveTo>
                  <a:lnTo>
                    <a:pt x="0" y="6001"/>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0" name="Freeform: Shape 89">
              <a:extLst>
                <a:ext uri="{FF2B5EF4-FFF2-40B4-BE49-F238E27FC236}">
                  <a16:creationId xmlns:a16="http://schemas.microsoft.com/office/drawing/2014/main" id="{300948BE-B81A-4FA3-841F-922B03B24E37}"/>
                </a:ext>
              </a:extLst>
            </p:cNvPr>
            <p:cNvSpPr/>
            <p:nvPr/>
          </p:nvSpPr>
          <p:spPr>
            <a:xfrm>
              <a:off x="9996611" y="3117532"/>
              <a:ext cx="190690" cy="451580"/>
            </a:xfrm>
            <a:custGeom>
              <a:avLst/>
              <a:gdLst>
                <a:gd name="connsiteX0" fmla="*/ 46482 w 190690"/>
                <a:gd name="connsiteY0" fmla="*/ 451580 h 451580"/>
                <a:gd name="connsiteX1" fmla="*/ 0 w 190690"/>
                <a:gd name="connsiteY1" fmla="*/ 15240 h 451580"/>
                <a:gd name="connsiteX2" fmla="*/ 143066 w 190690"/>
                <a:gd name="connsiteY2" fmla="*/ 0 h 451580"/>
                <a:gd name="connsiteX3" fmla="*/ 190691 w 190690"/>
                <a:gd name="connsiteY3" fmla="*/ 446532 h 451580"/>
              </a:gdLst>
              <a:ahLst/>
              <a:cxnLst>
                <a:cxn ang="0">
                  <a:pos x="connsiteX0" y="connsiteY0"/>
                </a:cxn>
                <a:cxn ang="0">
                  <a:pos x="connsiteX1" y="connsiteY1"/>
                </a:cxn>
                <a:cxn ang="0">
                  <a:pos x="connsiteX2" y="connsiteY2"/>
                </a:cxn>
                <a:cxn ang="0">
                  <a:pos x="connsiteX3" y="connsiteY3"/>
                </a:cxn>
              </a:cxnLst>
              <a:rect l="l" t="t" r="r" b="b"/>
              <a:pathLst>
                <a:path w="190690" h="451580">
                  <a:moveTo>
                    <a:pt x="46482" y="451580"/>
                  </a:moveTo>
                  <a:lnTo>
                    <a:pt x="0" y="15240"/>
                  </a:lnTo>
                  <a:lnTo>
                    <a:pt x="143066" y="0"/>
                  </a:lnTo>
                  <a:lnTo>
                    <a:pt x="190691" y="446532"/>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1" name="Freeform: Shape 90">
              <a:extLst>
                <a:ext uri="{FF2B5EF4-FFF2-40B4-BE49-F238E27FC236}">
                  <a16:creationId xmlns:a16="http://schemas.microsoft.com/office/drawing/2014/main" id="{381DA722-A963-4DFE-A0BC-CE51E59BCA22}"/>
                </a:ext>
              </a:extLst>
            </p:cNvPr>
            <p:cNvSpPr/>
            <p:nvPr/>
          </p:nvSpPr>
          <p:spPr>
            <a:xfrm>
              <a:off x="9845449" y="3025521"/>
              <a:ext cx="119157" cy="550545"/>
            </a:xfrm>
            <a:custGeom>
              <a:avLst/>
              <a:gdLst>
                <a:gd name="connsiteX0" fmla="*/ 0 w 119157"/>
                <a:gd name="connsiteY0" fmla="*/ 550545 h 550545"/>
                <a:gd name="connsiteX1" fmla="*/ 119158 w 119157"/>
                <a:gd name="connsiteY1" fmla="*/ 0 h 550545"/>
              </a:gdLst>
              <a:ahLst/>
              <a:cxnLst>
                <a:cxn ang="0">
                  <a:pos x="connsiteX0" y="connsiteY0"/>
                </a:cxn>
                <a:cxn ang="0">
                  <a:pos x="connsiteX1" y="connsiteY1"/>
                </a:cxn>
              </a:cxnLst>
              <a:rect l="l" t="t" r="r" b="b"/>
              <a:pathLst>
                <a:path w="119157" h="550545">
                  <a:moveTo>
                    <a:pt x="0" y="550545"/>
                  </a:moveTo>
                  <a:lnTo>
                    <a:pt x="119158"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7F5DCB5D-3ED0-4C95-BA95-AD5458594A84}"/>
                </a:ext>
              </a:extLst>
            </p:cNvPr>
            <p:cNvSpPr/>
            <p:nvPr/>
          </p:nvSpPr>
          <p:spPr>
            <a:xfrm>
              <a:off x="9727720" y="3003613"/>
              <a:ext cx="122301" cy="565689"/>
            </a:xfrm>
            <a:custGeom>
              <a:avLst/>
              <a:gdLst>
                <a:gd name="connsiteX0" fmla="*/ 122301 w 122301"/>
                <a:gd name="connsiteY0" fmla="*/ 0 h 565689"/>
                <a:gd name="connsiteX1" fmla="*/ 0 w 122301"/>
                <a:gd name="connsiteY1" fmla="*/ 565690 h 565689"/>
              </a:gdLst>
              <a:ahLst/>
              <a:cxnLst>
                <a:cxn ang="0">
                  <a:pos x="connsiteX0" y="connsiteY0"/>
                </a:cxn>
                <a:cxn ang="0">
                  <a:pos x="connsiteX1" y="connsiteY1"/>
                </a:cxn>
              </a:cxnLst>
              <a:rect l="l" t="t" r="r" b="b"/>
              <a:pathLst>
                <a:path w="122301" h="565689">
                  <a:moveTo>
                    <a:pt x="122301" y="0"/>
                  </a:moveTo>
                  <a:lnTo>
                    <a:pt x="0" y="56569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37C0C8F8-3C33-48B3-9EF4-E8166A0A498F}"/>
                </a:ext>
              </a:extLst>
            </p:cNvPr>
            <p:cNvSpPr/>
            <p:nvPr/>
          </p:nvSpPr>
          <p:spPr>
            <a:xfrm>
              <a:off x="10041855" y="2841688"/>
              <a:ext cx="97059" cy="28453"/>
            </a:xfrm>
            <a:custGeom>
              <a:avLst/>
              <a:gdLst>
                <a:gd name="connsiteX0" fmla="*/ 0 w 97059"/>
                <a:gd name="connsiteY0" fmla="*/ 0 h 28453"/>
                <a:gd name="connsiteX1" fmla="*/ 97060 w 97059"/>
                <a:gd name="connsiteY1" fmla="*/ 20955 h 28453"/>
              </a:gdLst>
              <a:ahLst/>
              <a:cxnLst>
                <a:cxn ang="0">
                  <a:pos x="connsiteX0" y="connsiteY0"/>
                </a:cxn>
                <a:cxn ang="0">
                  <a:pos x="connsiteX1" y="connsiteY1"/>
                </a:cxn>
              </a:cxnLst>
              <a:rect l="l" t="t" r="r" b="b"/>
              <a:pathLst>
                <a:path w="97059" h="28453">
                  <a:moveTo>
                    <a:pt x="0" y="0"/>
                  </a:moveTo>
                  <a:cubicBezTo>
                    <a:pt x="24157" y="27684"/>
                    <a:pt x="63633" y="36207"/>
                    <a:pt x="97060" y="20955"/>
                  </a:cubicBez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856FBF70-5E64-40EE-AD1A-B46796F023F5}"/>
                </a:ext>
              </a:extLst>
            </p:cNvPr>
            <p:cNvSpPr/>
            <p:nvPr/>
          </p:nvSpPr>
          <p:spPr>
            <a:xfrm>
              <a:off x="10020423" y="2936186"/>
              <a:ext cx="89439" cy="27231"/>
            </a:xfrm>
            <a:custGeom>
              <a:avLst/>
              <a:gdLst>
                <a:gd name="connsiteX0" fmla="*/ 89440 w 89439"/>
                <a:gd name="connsiteY0" fmla="*/ 27231 h 27231"/>
                <a:gd name="connsiteX1" fmla="*/ 0 w 89439"/>
                <a:gd name="connsiteY1" fmla="*/ 8181 h 27231"/>
              </a:gdLst>
              <a:ahLst/>
              <a:cxnLst>
                <a:cxn ang="0">
                  <a:pos x="connsiteX0" y="connsiteY0"/>
                </a:cxn>
                <a:cxn ang="0">
                  <a:pos x="connsiteX1" y="connsiteY1"/>
                </a:cxn>
              </a:cxnLst>
              <a:rect l="l" t="t" r="r" b="b"/>
              <a:pathLst>
                <a:path w="89439" h="27231">
                  <a:moveTo>
                    <a:pt x="89440" y="27231"/>
                  </a:moveTo>
                  <a:cubicBezTo>
                    <a:pt x="68086" y="201"/>
                    <a:pt x="30515" y="-7802"/>
                    <a:pt x="0" y="8181"/>
                  </a:cubicBez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B339032B-0482-40D8-9803-2B615FC2DD0A}"/>
                </a:ext>
              </a:extLst>
            </p:cNvPr>
            <p:cNvSpPr/>
            <p:nvPr/>
          </p:nvSpPr>
          <p:spPr>
            <a:xfrm>
              <a:off x="9609991" y="2794641"/>
              <a:ext cx="429672" cy="237547"/>
            </a:xfrm>
            <a:custGeom>
              <a:avLst/>
              <a:gdLst>
                <a:gd name="connsiteX0" fmla="*/ 272606 w 429672"/>
                <a:gd name="connsiteY0" fmla="*/ 2661 h 237547"/>
                <a:gd name="connsiteX1" fmla="*/ 429673 w 429672"/>
                <a:gd name="connsiteY1" fmla="*/ 36665 h 237547"/>
                <a:gd name="connsiteX2" fmla="*/ 403574 w 429672"/>
                <a:gd name="connsiteY2" fmla="*/ 157537 h 237547"/>
                <a:gd name="connsiteX3" fmla="*/ 353568 w 429672"/>
                <a:gd name="connsiteY3" fmla="*/ 237547 h 237547"/>
                <a:gd name="connsiteX4" fmla="*/ 239268 w 429672"/>
                <a:gd name="connsiteY4" fmla="*/ 212496 h 237547"/>
                <a:gd name="connsiteX5" fmla="*/ 221266 w 429672"/>
                <a:gd name="connsiteY5" fmla="*/ 100387 h 237547"/>
                <a:gd name="connsiteX6" fmla="*/ 19050 w 429672"/>
                <a:gd name="connsiteY6" fmla="*/ 212496 h 237547"/>
                <a:gd name="connsiteX7" fmla="*/ 0 w 429672"/>
                <a:gd name="connsiteY7" fmla="*/ 193446 h 237547"/>
                <a:gd name="connsiteX8" fmla="*/ 272606 w 429672"/>
                <a:gd name="connsiteY8" fmla="*/ 2661 h 23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9672" h="237547">
                  <a:moveTo>
                    <a:pt x="272606" y="2661"/>
                  </a:moveTo>
                  <a:lnTo>
                    <a:pt x="429673" y="36665"/>
                  </a:lnTo>
                  <a:lnTo>
                    <a:pt x="403574" y="157537"/>
                  </a:lnTo>
                  <a:lnTo>
                    <a:pt x="353568" y="237547"/>
                  </a:lnTo>
                  <a:lnTo>
                    <a:pt x="239268" y="212496"/>
                  </a:lnTo>
                  <a:cubicBezTo>
                    <a:pt x="239268" y="212496"/>
                    <a:pt x="252794" y="118199"/>
                    <a:pt x="221266" y="100387"/>
                  </a:cubicBezTo>
                  <a:cubicBezTo>
                    <a:pt x="180118" y="77051"/>
                    <a:pt x="92202" y="132105"/>
                    <a:pt x="19050" y="212496"/>
                  </a:cubicBezTo>
                  <a:lnTo>
                    <a:pt x="0" y="193446"/>
                  </a:lnTo>
                  <a:cubicBezTo>
                    <a:pt x="0" y="193446"/>
                    <a:pt x="137541" y="-26486"/>
                    <a:pt x="272606" y="2661"/>
                  </a:cubicBezTo>
                  <a:close/>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1CA1CD60-4ECA-482B-BE73-8B64271F4330}"/>
                </a:ext>
              </a:extLst>
            </p:cNvPr>
            <p:cNvSpPr/>
            <p:nvPr/>
          </p:nvSpPr>
          <p:spPr>
            <a:xfrm>
              <a:off x="10487244"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D85537DE-37F9-48F0-9C4E-F158CB9C55C8}"/>
                </a:ext>
              </a:extLst>
            </p:cNvPr>
            <p:cNvSpPr/>
            <p:nvPr/>
          </p:nvSpPr>
          <p:spPr>
            <a:xfrm>
              <a:off x="10195493" y="3642360"/>
              <a:ext cx="234029" cy="9525"/>
            </a:xfrm>
            <a:custGeom>
              <a:avLst/>
              <a:gdLst>
                <a:gd name="connsiteX0" fmla="*/ 0 w 234029"/>
                <a:gd name="connsiteY0" fmla="*/ 0 h 9525"/>
                <a:gd name="connsiteX1" fmla="*/ 234029 w 234029"/>
                <a:gd name="connsiteY1" fmla="*/ 0 h 9525"/>
              </a:gdLst>
              <a:ahLst/>
              <a:cxnLst>
                <a:cxn ang="0">
                  <a:pos x="connsiteX0" y="connsiteY0"/>
                </a:cxn>
                <a:cxn ang="0">
                  <a:pos x="connsiteX1" y="connsiteY1"/>
                </a:cxn>
              </a:cxnLst>
              <a:rect l="l" t="t" r="r" b="b"/>
              <a:pathLst>
                <a:path w="234029" h="9525">
                  <a:moveTo>
                    <a:pt x="0" y="0"/>
                  </a:moveTo>
                  <a:lnTo>
                    <a:pt x="234029"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6820213B-C88B-4EEC-97DF-428F086CF31B}"/>
                </a:ext>
              </a:extLst>
            </p:cNvPr>
            <p:cNvSpPr/>
            <p:nvPr/>
          </p:nvSpPr>
          <p:spPr>
            <a:xfrm>
              <a:off x="9477594" y="3642360"/>
              <a:ext cx="717899" cy="9525"/>
            </a:xfrm>
            <a:custGeom>
              <a:avLst/>
              <a:gdLst>
                <a:gd name="connsiteX0" fmla="*/ 0 w 717899"/>
                <a:gd name="connsiteY0" fmla="*/ 0 h 9525"/>
                <a:gd name="connsiteX1" fmla="*/ 717899 w 717899"/>
                <a:gd name="connsiteY1" fmla="*/ 0 h 9525"/>
              </a:gdLst>
              <a:ahLst/>
              <a:cxnLst>
                <a:cxn ang="0">
                  <a:pos x="connsiteX0" y="connsiteY0"/>
                </a:cxn>
                <a:cxn ang="0">
                  <a:pos x="connsiteX1" y="connsiteY1"/>
                </a:cxn>
              </a:cxnLst>
              <a:rect l="l" t="t" r="r" b="b"/>
              <a:pathLst>
                <a:path w="717899" h="9525">
                  <a:moveTo>
                    <a:pt x="0" y="0"/>
                  </a:moveTo>
                  <a:lnTo>
                    <a:pt x="717899"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CA9BF737-F6CB-4BDB-9007-95764725B266}"/>
                </a:ext>
              </a:extLst>
            </p:cNvPr>
            <p:cNvSpPr/>
            <p:nvPr/>
          </p:nvSpPr>
          <p:spPr>
            <a:xfrm>
              <a:off x="9329290" y="3642360"/>
              <a:ext cx="104679" cy="9525"/>
            </a:xfrm>
            <a:custGeom>
              <a:avLst/>
              <a:gdLst>
                <a:gd name="connsiteX0" fmla="*/ 0 w 104679"/>
                <a:gd name="connsiteY0" fmla="*/ 0 h 9525"/>
                <a:gd name="connsiteX1" fmla="*/ 104680 w 104679"/>
                <a:gd name="connsiteY1" fmla="*/ 0 h 9525"/>
              </a:gdLst>
              <a:ahLst/>
              <a:cxnLst>
                <a:cxn ang="0">
                  <a:pos x="connsiteX0" y="connsiteY0"/>
                </a:cxn>
                <a:cxn ang="0">
                  <a:pos x="connsiteX1" y="connsiteY1"/>
                </a:cxn>
              </a:cxnLst>
              <a:rect l="l" t="t" r="r" b="b"/>
              <a:pathLst>
                <a:path w="104679" h="9525">
                  <a:moveTo>
                    <a:pt x="0" y="0"/>
                  </a:moveTo>
                  <a:lnTo>
                    <a:pt x="104680"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A136051C-DBAE-43E1-B9C0-0723B2D1A1C1}"/>
                </a:ext>
              </a:extLst>
            </p:cNvPr>
            <p:cNvSpPr/>
            <p:nvPr/>
          </p:nvSpPr>
          <p:spPr>
            <a:xfrm>
              <a:off x="9394155" y="3216306"/>
              <a:ext cx="251460" cy="359759"/>
            </a:xfrm>
            <a:custGeom>
              <a:avLst/>
              <a:gdLst>
                <a:gd name="connsiteX0" fmla="*/ 251460 w 251460"/>
                <a:gd name="connsiteY0" fmla="*/ 359759 h 359759"/>
                <a:gd name="connsiteX1" fmla="*/ 113443 w 251460"/>
                <a:gd name="connsiteY1" fmla="*/ 72104 h 359759"/>
                <a:gd name="connsiteX2" fmla="*/ 0 w 251460"/>
                <a:gd name="connsiteY2" fmla="*/ 0 h 359759"/>
              </a:gdLst>
              <a:ahLst/>
              <a:cxnLst>
                <a:cxn ang="0">
                  <a:pos x="connsiteX0" y="connsiteY0"/>
                </a:cxn>
                <a:cxn ang="0">
                  <a:pos x="connsiteX1" y="connsiteY1"/>
                </a:cxn>
                <a:cxn ang="0">
                  <a:pos x="connsiteX2" y="connsiteY2"/>
                </a:cxn>
              </a:cxnLst>
              <a:rect l="l" t="t" r="r" b="b"/>
              <a:pathLst>
                <a:path w="251460" h="359759">
                  <a:moveTo>
                    <a:pt x="251460" y="359759"/>
                  </a:moveTo>
                  <a:lnTo>
                    <a:pt x="113443" y="72104"/>
                  </a:lnTo>
                  <a:cubicBezTo>
                    <a:pt x="64924" y="71835"/>
                    <a:pt x="20841" y="43816"/>
                    <a:pt x="0" y="0"/>
                  </a:cubicBez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6772E537-2922-4396-BC33-7CD489AA71ED}"/>
                </a:ext>
              </a:extLst>
            </p:cNvPr>
            <p:cNvSpPr/>
            <p:nvPr/>
          </p:nvSpPr>
          <p:spPr>
            <a:xfrm>
              <a:off x="9381664" y="3034594"/>
              <a:ext cx="329387" cy="419551"/>
            </a:xfrm>
            <a:custGeom>
              <a:avLst/>
              <a:gdLst>
                <a:gd name="connsiteX0" fmla="*/ 12491 w 329387"/>
                <a:gd name="connsiteY0" fmla="*/ 181712 h 419551"/>
                <a:gd name="connsiteX1" fmla="*/ 37922 w 329387"/>
                <a:gd name="connsiteY1" fmla="*/ 36361 h 419551"/>
                <a:gd name="connsiteX2" fmla="*/ 82690 w 329387"/>
                <a:gd name="connsiteY2" fmla="*/ 129611 h 419551"/>
                <a:gd name="connsiteX3" fmla="*/ 156794 w 329387"/>
                <a:gd name="connsiteY3" fmla="*/ 93987 h 419551"/>
                <a:gd name="connsiteX4" fmla="*/ 112217 w 329387"/>
                <a:gd name="connsiteY4" fmla="*/ 833 h 419551"/>
                <a:gd name="connsiteX5" fmla="*/ 252881 w 329387"/>
                <a:gd name="connsiteY5" fmla="*/ 112654 h 419551"/>
                <a:gd name="connsiteX6" fmla="*/ 226517 w 329387"/>
                <a:gd name="connsiteY6" fmla="*/ 205620 h 419551"/>
                <a:gd name="connsiteX7" fmla="*/ 329387 w 329387"/>
                <a:gd name="connsiteY7" fmla="*/ 419552 h 41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87" h="419551">
                  <a:moveTo>
                    <a:pt x="12491" y="181712"/>
                  </a:moveTo>
                  <a:cubicBezTo>
                    <a:pt x="-10976" y="132807"/>
                    <a:pt x="-755" y="74393"/>
                    <a:pt x="37922" y="36361"/>
                  </a:cubicBezTo>
                  <a:lnTo>
                    <a:pt x="82690" y="129611"/>
                  </a:lnTo>
                  <a:lnTo>
                    <a:pt x="156794" y="93987"/>
                  </a:lnTo>
                  <a:lnTo>
                    <a:pt x="112217" y="833"/>
                  </a:lnTo>
                  <a:cubicBezTo>
                    <a:pt x="181939" y="-7132"/>
                    <a:pt x="244916" y="42932"/>
                    <a:pt x="252881" y="112654"/>
                  </a:cubicBezTo>
                  <a:cubicBezTo>
                    <a:pt x="256679" y="145906"/>
                    <a:pt x="247206" y="179313"/>
                    <a:pt x="226517" y="205620"/>
                  </a:cubicBezTo>
                  <a:lnTo>
                    <a:pt x="329387" y="419552"/>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76F1ECBE-029D-44C3-AEDA-13FA3F1CADBE}"/>
                </a:ext>
              </a:extLst>
            </p:cNvPr>
            <p:cNvSpPr/>
            <p:nvPr/>
          </p:nvSpPr>
          <p:spPr>
            <a:xfrm>
              <a:off x="10327986" y="3003650"/>
              <a:ext cx="193558" cy="430587"/>
            </a:xfrm>
            <a:custGeom>
              <a:avLst/>
              <a:gdLst>
                <a:gd name="connsiteX0" fmla="*/ 59436 w 193558"/>
                <a:gd name="connsiteY0" fmla="*/ 145886 h 430587"/>
                <a:gd name="connsiteX1" fmla="*/ 56483 w 193558"/>
                <a:gd name="connsiteY1" fmla="*/ 129503 h 430587"/>
                <a:gd name="connsiteX2" fmla="*/ 143161 w 193558"/>
                <a:gd name="connsiteY2" fmla="*/ 8059 h 430587"/>
                <a:gd name="connsiteX3" fmla="*/ 159734 w 193558"/>
                <a:gd name="connsiteY3" fmla="*/ 725 h 430587"/>
                <a:gd name="connsiteX4" fmla="*/ 184499 w 193558"/>
                <a:gd name="connsiteY4" fmla="*/ 9202 h 430587"/>
                <a:gd name="connsiteX5" fmla="*/ 193167 w 193558"/>
                <a:gd name="connsiteY5" fmla="*/ 25109 h 430587"/>
                <a:gd name="connsiteX6" fmla="*/ 187642 w 193558"/>
                <a:gd name="connsiteY6" fmla="*/ 174175 h 430587"/>
                <a:gd name="connsiteX7" fmla="*/ 175260 w 193558"/>
                <a:gd name="connsiteY7" fmla="*/ 185224 h 430587"/>
                <a:gd name="connsiteX8" fmla="*/ 143637 w 193558"/>
                <a:gd name="connsiteY8" fmla="*/ 188653 h 430587"/>
                <a:gd name="connsiteX9" fmla="*/ 61246 w 193558"/>
                <a:gd name="connsiteY9" fmla="*/ 430588 h 430587"/>
                <a:gd name="connsiteX10" fmla="*/ 0 w 193558"/>
                <a:gd name="connsiteY10" fmla="*/ 409823 h 430587"/>
                <a:gd name="connsiteX11" fmla="*/ 82391 w 193558"/>
                <a:gd name="connsiteY11" fmla="*/ 168174 h 430587"/>
                <a:gd name="connsiteX12" fmla="*/ 59436 w 193558"/>
                <a:gd name="connsiteY12" fmla="*/ 145886 h 430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58" h="430587">
                  <a:moveTo>
                    <a:pt x="59436" y="145886"/>
                  </a:moveTo>
                  <a:cubicBezTo>
                    <a:pt x="54988" y="141651"/>
                    <a:pt x="53794" y="135024"/>
                    <a:pt x="56483" y="129503"/>
                  </a:cubicBezTo>
                  <a:lnTo>
                    <a:pt x="143161" y="8059"/>
                  </a:lnTo>
                  <a:cubicBezTo>
                    <a:pt x="145920" y="1659"/>
                    <a:pt x="153142" y="-1537"/>
                    <a:pt x="159734" y="725"/>
                  </a:cubicBezTo>
                  <a:lnTo>
                    <a:pt x="184499" y="9202"/>
                  </a:lnTo>
                  <a:cubicBezTo>
                    <a:pt x="191068" y="11464"/>
                    <a:pt x="194827" y="18363"/>
                    <a:pt x="193167" y="25109"/>
                  </a:cubicBezTo>
                  <a:lnTo>
                    <a:pt x="187642" y="174175"/>
                  </a:lnTo>
                  <a:cubicBezTo>
                    <a:pt x="186377" y="180171"/>
                    <a:pt x="181361" y="184647"/>
                    <a:pt x="175260" y="185224"/>
                  </a:cubicBezTo>
                  <a:cubicBezTo>
                    <a:pt x="167830" y="185224"/>
                    <a:pt x="146018" y="181604"/>
                    <a:pt x="143637" y="188653"/>
                  </a:cubicBezTo>
                  <a:lnTo>
                    <a:pt x="61246" y="430588"/>
                  </a:lnTo>
                  <a:lnTo>
                    <a:pt x="0" y="409823"/>
                  </a:lnTo>
                  <a:lnTo>
                    <a:pt x="82391" y="168174"/>
                  </a:lnTo>
                  <a:cubicBezTo>
                    <a:pt x="84772" y="160840"/>
                    <a:pt x="65341" y="150362"/>
                    <a:pt x="59436" y="145886"/>
                  </a:cubicBezTo>
                  <a:close/>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FB3298E2-12B9-470A-8A94-BF533F238ACE}"/>
                </a:ext>
              </a:extLst>
            </p:cNvPr>
            <p:cNvSpPr/>
            <p:nvPr/>
          </p:nvSpPr>
          <p:spPr>
            <a:xfrm>
              <a:off x="10225592" y="3403216"/>
              <a:ext cx="203887" cy="166086"/>
            </a:xfrm>
            <a:custGeom>
              <a:avLst/>
              <a:gdLst>
                <a:gd name="connsiteX0" fmla="*/ 167069 w 203887"/>
                <a:gd name="connsiteY0" fmla="*/ 166087 h 166086"/>
                <a:gd name="connsiteX1" fmla="*/ 203168 w 203887"/>
                <a:gd name="connsiteY1" fmla="*/ 59883 h 166086"/>
                <a:gd name="connsiteX2" fmla="*/ 194860 w 203887"/>
                <a:gd name="connsiteY2" fmla="*/ 42954 h 166086"/>
                <a:gd name="connsiteX3" fmla="*/ 194786 w 203887"/>
                <a:gd name="connsiteY3" fmla="*/ 42929 h 166086"/>
                <a:gd name="connsiteX4" fmla="*/ 70485 w 203887"/>
                <a:gd name="connsiteY4" fmla="*/ 733 h 166086"/>
                <a:gd name="connsiteX5" fmla="*/ 53435 w 203887"/>
                <a:gd name="connsiteY5" fmla="*/ 9020 h 166086"/>
                <a:gd name="connsiteX6" fmla="*/ 0 w 203887"/>
                <a:gd name="connsiteY6" fmla="*/ 165896 h 16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887" h="166086">
                  <a:moveTo>
                    <a:pt x="167069" y="166087"/>
                  </a:moveTo>
                  <a:lnTo>
                    <a:pt x="203168" y="59883"/>
                  </a:lnTo>
                  <a:cubicBezTo>
                    <a:pt x="205549" y="52914"/>
                    <a:pt x="201829" y="45334"/>
                    <a:pt x="194860" y="42954"/>
                  </a:cubicBezTo>
                  <a:cubicBezTo>
                    <a:pt x="194835" y="42945"/>
                    <a:pt x="194811" y="42937"/>
                    <a:pt x="194786" y="42929"/>
                  </a:cubicBezTo>
                  <a:lnTo>
                    <a:pt x="70485" y="733"/>
                  </a:lnTo>
                  <a:cubicBezTo>
                    <a:pt x="63490" y="-1672"/>
                    <a:pt x="55867" y="2033"/>
                    <a:pt x="53435" y="9020"/>
                  </a:cubicBezTo>
                  <a:lnTo>
                    <a:pt x="0" y="165896"/>
                  </a:ln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94720A69-D993-40AB-9CFE-C09670E1C844}"/>
                </a:ext>
              </a:extLst>
            </p:cNvPr>
            <p:cNvSpPr/>
            <p:nvPr/>
          </p:nvSpPr>
          <p:spPr>
            <a:xfrm rot="-10068000">
              <a:off x="10105700" y="2857519"/>
              <a:ext cx="86487" cy="127539"/>
            </a:xfrm>
            <a:custGeom>
              <a:avLst/>
              <a:gdLst>
                <a:gd name="connsiteX0" fmla="*/ 0 w 86487"/>
                <a:gd name="connsiteY0" fmla="*/ 0 h 127539"/>
                <a:gd name="connsiteX1" fmla="*/ 54197 w 86487"/>
                <a:gd name="connsiteY1" fmla="*/ 0 h 127539"/>
                <a:gd name="connsiteX2" fmla="*/ 86487 w 86487"/>
                <a:gd name="connsiteY2" fmla="*/ 32290 h 127539"/>
                <a:gd name="connsiteX3" fmla="*/ 86487 w 86487"/>
                <a:gd name="connsiteY3" fmla="*/ 95250 h 127539"/>
                <a:gd name="connsiteX4" fmla="*/ 54197 w 86487"/>
                <a:gd name="connsiteY4" fmla="*/ 127540 h 127539"/>
                <a:gd name="connsiteX5" fmla="*/ 0 w 86487"/>
                <a:gd name="connsiteY5" fmla="*/ 127540 h 127539"/>
                <a:gd name="connsiteX6" fmla="*/ 0 w 86487"/>
                <a:gd name="connsiteY6" fmla="*/ 127540 h 127539"/>
                <a:gd name="connsiteX7" fmla="*/ 0 w 86487"/>
                <a:gd name="connsiteY7" fmla="*/ 0 h 127539"/>
                <a:gd name="connsiteX8" fmla="*/ 0 w 86487"/>
                <a:gd name="connsiteY8" fmla="*/ 0 h 12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87" h="127539">
                  <a:moveTo>
                    <a:pt x="0" y="0"/>
                  </a:moveTo>
                  <a:lnTo>
                    <a:pt x="54197" y="0"/>
                  </a:lnTo>
                  <a:cubicBezTo>
                    <a:pt x="72030" y="0"/>
                    <a:pt x="86487" y="14457"/>
                    <a:pt x="86487" y="32290"/>
                  </a:cubicBezTo>
                  <a:lnTo>
                    <a:pt x="86487" y="95250"/>
                  </a:lnTo>
                  <a:cubicBezTo>
                    <a:pt x="86487" y="113083"/>
                    <a:pt x="72030" y="127540"/>
                    <a:pt x="54197" y="127540"/>
                  </a:cubicBezTo>
                  <a:lnTo>
                    <a:pt x="0" y="127540"/>
                  </a:lnTo>
                  <a:lnTo>
                    <a:pt x="0" y="127540"/>
                  </a:lnTo>
                  <a:lnTo>
                    <a:pt x="0" y="0"/>
                  </a:lnTo>
                  <a:lnTo>
                    <a:pt x="0" y="0"/>
                  </a:lnTo>
                  <a:close/>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05" name="Graphic 4953">
            <a:extLst>
              <a:ext uri="{FF2B5EF4-FFF2-40B4-BE49-F238E27FC236}">
                <a16:creationId xmlns:a16="http://schemas.microsoft.com/office/drawing/2014/main" id="{AD90502A-CA13-4709-A15D-0BE3F0F88A7A}"/>
              </a:ext>
            </a:extLst>
          </p:cNvPr>
          <p:cNvGrpSpPr/>
          <p:nvPr/>
        </p:nvGrpSpPr>
        <p:grpSpPr>
          <a:xfrm>
            <a:off x="3701851" y="3565387"/>
            <a:ext cx="505940" cy="505940"/>
            <a:chOff x="19692781" y="2476500"/>
            <a:chExt cx="1905000" cy="1905000"/>
          </a:xfrm>
        </p:grpSpPr>
        <p:sp>
          <p:nvSpPr>
            <p:cNvPr id="106" name="Freeform: Shape 105">
              <a:extLst>
                <a:ext uri="{FF2B5EF4-FFF2-40B4-BE49-F238E27FC236}">
                  <a16:creationId xmlns:a16="http://schemas.microsoft.com/office/drawing/2014/main" id="{52C042C8-92EF-4647-AE40-766986893194}"/>
                </a:ext>
              </a:extLst>
            </p:cNvPr>
            <p:cNvSpPr/>
            <p:nvPr/>
          </p:nvSpPr>
          <p:spPr>
            <a:xfrm>
              <a:off x="20183604" y="2800921"/>
              <a:ext cx="923259" cy="1255490"/>
            </a:xfrm>
            <a:custGeom>
              <a:avLst/>
              <a:gdLst>
                <a:gd name="connsiteX0" fmla="*/ 649224 w 923259"/>
                <a:gd name="connsiteY0" fmla="*/ 263652 h 1255490"/>
                <a:gd name="connsiteX1" fmla="*/ 783336 w 923259"/>
                <a:gd name="connsiteY1" fmla="*/ 6477 h 1255490"/>
                <a:gd name="connsiteX2" fmla="*/ 560165 w 923259"/>
                <a:gd name="connsiteY2" fmla="*/ 44577 h 1255490"/>
                <a:gd name="connsiteX3" fmla="*/ 473488 w 923259"/>
                <a:gd name="connsiteY3" fmla="*/ 0 h 1255490"/>
                <a:gd name="connsiteX4" fmla="*/ 384429 w 923259"/>
                <a:gd name="connsiteY4" fmla="*/ 44577 h 1255490"/>
                <a:gd name="connsiteX5" fmla="*/ 384429 w 923259"/>
                <a:gd name="connsiteY5" fmla="*/ 43339 h 1255490"/>
                <a:gd name="connsiteX6" fmla="*/ 157544 w 923259"/>
                <a:gd name="connsiteY6" fmla="*/ 4381 h 1255490"/>
                <a:gd name="connsiteX7" fmla="*/ 285369 w 923259"/>
                <a:gd name="connsiteY7" fmla="*/ 264890 h 1255490"/>
                <a:gd name="connsiteX8" fmla="*/ 916686 w 923259"/>
                <a:gd name="connsiteY8" fmla="*/ 787527 h 1255490"/>
                <a:gd name="connsiteX9" fmla="*/ 641128 w 923259"/>
                <a:gd name="connsiteY9" fmla="*/ 371856 h 1255490"/>
                <a:gd name="connsiteX10" fmla="*/ 277273 w 923259"/>
                <a:gd name="connsiteY10" fmla="*/ 373094 h 1255490"/>
                <a:gd name="connsiteX11" fmla="*/ 174403 w 923259"/>
                <a:gd name="connsiteY11" fmla="*/ 470535 h 1255490"/>
                <a:gd name="connsiteX12" fmla="*/ 918972 w 923259"/>
                <a:gd name="connsiteY12" fmla="*/ 918210 h 1255490"/>
                <a:gd name="connsiteX13" fmla="*/ 923258 w 923259"/>
                <a:gd name="connsiteY13" fmla="*/ 854488 h 1255490"/>
                <a:gd name="connsiteX14" fmla="*/ 921353 w 923259"/>
                <a:gd name="connsiteY14" fmla="*/ 820198 h 1255490"/>
                <a:gd name="connsiteX15" fmla="*/ 61627 w 923259"/>
                <a:gd name="connsiteY15" fmla="*/ 632079 h 1255490"/>
                <a:gd name="connsiteX16" fmla="*/ 0 w 923259"/>
                <a:gd name="connsiteY16" fmla="*/ 854488 h 1255490"/>
                <a:gd name="connsiteX17" fmla="*/ 461582 w 923259"/>
                <a:gd name="connsiteY17" fmla="*/ 1255490 h 1255490"/>
                <a:gd name="connsiteX18" fmla="*/ 909257 w 923259"/>
                <a:gd name="connsiteY18" fmla="*/ 965740 h 1255490"/>
                <a:gd name="connsiteX19" fmla="*/ 133350 w 923259"/>
                <a:gd name="connsiteY19" fmla="*/ 520351 h 1255490"/>
                <a:gd name="connsiteX20" fmla="*/ 79915 w 923259"/>
                <a:gd name="connsiteY20" fmla="*/ 599504 h 125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259" h="1255490">
                  <a:moveTo>
                    <a:pt x="649224" y="263652"/>
                  </a:moveTo>
                  <a:cubicBezTo>
                    <a:pt x="713613" y="127540"/>
                    <a:pt x="783336" y="6477"/>
                    <a:pt x="783336" y="6477"/>
                  </a:cubicBezTo>
                  <a:lnTo>
                    <a:pt x="560165" y="44577"/>
                  </a:lnTo>
                  <a:lnTo>
                    <a:pt x="473488" y="0"/>
                  </a:lnTo>
                  <a:cubicBezTo>
                    <a:pt x="473488" y="0"/>
                    <a:pt x="387763" y="42100"/>
                    <a:pt x="384429" y="44577"/>
                  </a:cubicBezTo>
                  <a:lnTo>
                    <a:pt x="384429" y="43339"/>
                  </a:lnTo>
                  <a:lnTo>
                    <a:pt x="157544" y="4381"/>
                  </a:lnTo>
                  <a:cubicBezTo>
                    <a:pt x="157544" y="4381"/>
                    <a:pt x="238411" y="169640"/>
                    <a:pt x="285369" y="264890"/>
                  </a:cubicBezTo>
                  <a:close/>
                  <a:moveTo>
                    <a:pt x="916686" y="787527"/>
                  </a:moveTo>
                  <a:cubicBezTo>
                    <a:pt x="887540" y="631031"/>
                    <a:pt x="766477" y="469201"/>
                    <a:pt x="641128" y="371856"/>
                  </a:cubicBezTo>
                  <a:lnTo>
                    <a:pt x="277273" y="373094"/>
                  </a:lnTo>
                  <a:cubicBezTo>
                    <a:pt x="240249" y="402561"/>
                    <a:pt x="205832" y="435162"/>
                    <a:pt x="174403" y="470535"/>
                  </a:cubicBezTo>
                  <a:moveTo>
                    <a:pt x="918972" y="918210"/>
                  </a:moveTo>
                  <a:cubicBezTo>
                    <a:pt x="921869" y="897094"/>
                    <a:pt x="923302" y="875802"/>
                    <a:pt x="923258" y="854488"/>
                  </a:cubicBezTo>
                  <a:cubicBezTo>
                    <a:pt x="923236" y="843032"/>
                    <a:pt x="922600" y="831586"/>
                    <a:pt x="921353" y="820198"/>
                  </a:cubicBezTo>
                  <a:moveTo>
                    <a:pt x="61627" y="632079"/>
                  </a:moveTo>
                  <a:cubicBezTo>
                    <a:pt x="23527" y="704469"/>
                    <a:pt x="0" y="781145"/>
                    <a:pt x="0" y="854488"/>
                  </a:cubicBezTo>
                  <a:cubicBezTo>
                    <a:pt x="0" y="1098233"/>
                    <a:pt x="180975" y="1255490"/>
                    <a:pt x="461582" y="1255490"/>
                  </a:cubicBezTo>
                  <a:cubicBezTo>
                    <a:pt x="697040" y="1255490"/>
                    <a:pt x="862108" y="1145000"/>
                    <a:pt x="909257" y="965740"/>
                  </a:cubicBezTo>
                  <a:moveTo>
                    <a:pt x="133350" y="520351"/>
                  </a:moveTo>
                  <a:cubicBezTo>
                    <a:pt x="113996" y="545661"/>
                    <a:pt x="96154" y="572091"/>
                    <a:pt x="79915" y="599504"/>
                  </a:cubicBez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5F7C0594-5E16-4243-9A58-3C0DEA88C8ED}"/>
                </a:ext>
              </a:extLst>
            </p:cNvPr>
            <p:cNvSpPr/>
            <p:nvPr/>
          </p:nvSpPr>
          <p:spPr>
            <a:xfrm>
              <a:off x="20527647" y="3352514"/>
              <a:ext cx="257175" cy="514350"/>
            </a:xfrm>
            <a:custGeom>
              <a:avLst/>
              <a:gdLst>
                <a:gd name="connsiteX0" fmla="*/ 0 w 257175"/>
                <a:gd name="connsiteY0" fmla="*/ 385763 h 514350"/>
                <a:gd name="connsiteX1" fmla="*/ 128588 w 257175"/>
                <a:gd name="connsiteY1" fmla="*/ 514350 h 514350"/>
                <a:gd name="connsiteX2" fmla="*/ 257175 w 257175"/>
                <a:gd name="connsiteY2" fmla="*/ 385763 h 514350"/>
                <a:gd name="connsiteX3" fmla="*/ 128588 w 257175"/>
                <a:gd name="connsiteY3" fmla="*/ 257175 h 514350"/>
                <a:gd name="connsiteX4" fmla="*/ 0 w 257175"/>
                <a:gd name="connsiteY4" fmla="*/ 128588 h 514350"/>
                <a:gd name="connsiteX5" fmla="*/ 128588 w 257175"/>
                <a:gd name="connsiteY5" fmla="*/ 0 h 514350"/>
                <a:gd name="connsiteX6" fmla="*/ 257175 w 257175"/>
                <a:gd name="connsiteY6" fmla="*/ 128588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175" h="514350">
                  <a:moveTo>
                    <a:pt x="0" y="385763"/>
                  </a:moveTo>
                  <a:cubicBezTo>
                    <a:pt x="0" y="456779"/>
                    <a:pt x="57571" y="514350"/>
                    <a:pt x="128588" y="514350"/>
                  </a:cubicBezTo>
                  <a:cubicBezTo>
                    <a:pt x="199604" y="514350"/>
                    <a:pt x="257175" y="456779"/>
                    <a:pt x="257175" y="385763"/>
                  </a:cubicBezTo>
                  <a:cubicBezTo>
                    <a:pt x="257175" y="314706"/>
                    <a:pt x="198692" y="268891"/>
                    <a:pt x="128588" y="257175"/>
                  </a:cubicBezTo>
                  <a:cubicBezTo>
                    <a:pt x="58483" y="245459"/>
                    <a:pt x="0" y="200025"/>
                    <a:pt x="0" y="128588"/>
                  </a:cubicBezTo>
                  <a:cubicBezTo>
                    <a:pt x="0" y="57571"/>
                    <a:pt x="57571" y="0"/>
                    <a:pt x="128588" y="0"/>
                  </a:cubicBezTo>
                  <a:cubicBezTo>
                    <a:pt x="199604" y="0"/>
                    <a:pt x="257175" y="57571"/>
                    <a:pt x="257175" y="128588"/>
                  </a:cubicBez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6D70E2F0-5FF9-4EF0-BA30-6DEE50D28922}"/>
                </a:ext>
              </a:extLst>
            </p:cNvPr>
            <p:cNvSpPr/>
            <p:nvPr/>
          </p:nvSpPr>
          <p:spPr>
            <a:xfrm>
              <a:off x="20667950" y="3294030"/>
              <a:ext cx="9525" cy="65465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1D3BBF00-C5AB-49F1-BF85-9748B618CF56}"/>
                </a:ext>
              </a:extLst>
            </p:cNvPr>
            <p:cNvSpPr/>
            <p:nvPr/>
          </p:nvSpPr>
          <p:spPr>
            <a:xfrm>
              <a:off x="20442684" y="3039903"/>
              <a:ext cx="659796" cy="77239"/>
            </a:xfrm>
            <a:custGeom>
              <a:avLst/>
              <a:gdLst>
                <a:gd name="connsiteX0" fmla="*/ 0 w 659796"/>
                <a:gd name="connsiteY0" fmla="*/ 77152 h 77239"/>
                <a:gd name="connsiteX1" fmla="*/ 414338 w 659796"/>
                <a:gd name="connsiteY1" fmla="*/ 77152 h 77239"/>
                <a:gd name="connsiteX2" fmla="*/ 542925 w 659796"/>
                <a:gd name="connsiteY2" fmla="*/ 33718 h 77239"/>
                <a:gd name="connsiteX3" fmla="*/ 659797 w 659796"/>
                <a:gd name="connsiteY3" fmla="*/ 0 h 77239"/>
              </a:gdLst>
              <a:ahLst/>
              <a:cxnLst>
                <a:cxn ang="0">
                  <a:pos x="connsiteX0" y="connsiteY0"/>
                </a:cxn>
                <a:cxn ang="0">
                  <a:pos x="connsiteX1" y="connsiteY1"/>
                </a:cxn>
                <a:cxn ang="0">
                  <a:pos x="connsiteX2" y="connsiteY2"/>
                </a:cxn>
                <a:cxn ang="0">
                  <a:pos x="connsiteX3" y="connsiteY3"/>
                </a:cxn>
              </a:cxnLst>
              <a:rect l="l" t="t" r="r" b="b"/>
              <a:pathLst>
                <a:path w="659796" h="77239">
                  <a:moveTo>
                    <a:pt x="0" y="77152"/>
                  </a:moveTo>
                  <a:lnTo>
                    <a:pt x="414338" y="77152"/>
                  </a:lnTo>
                  <a:cubicBezTo>
                    <a:pt x="414338" y="77152"/>
                    <a:pt x="489871" y="-54007"/>
                    <a:pt x="542925" y="33718"/>
                  </a:cubicBezTo>
                  <a:cubicBezTo>
                    <a:pt x="589312" y="110490"/>
                    <a:pt x="659797" y="77152"/>
                    <a:pt x="659797" y="0"/>
                  </a:cubicBez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98485E23-74AD-4CBE-A058-64BA0939BFC3}"/>
                </a:ext>
              </a:extLst>
            </p:cNvPr>
            <p:cNvSpPr/>
            <p:nvPr/>
          </p:nvSpPr>
          <p:spPr>
            <a:xfrm>
              <a:off x="20919537" y="3122580"/>
              <a:ext cx="180714" cy="171450"/>
            </a:xfrm>
            <a:custGeom>
              <a:avLst/>
              <a:gdLst>
                <a:gd name="connsiteX0" fmla="*/ 540 w 180714"/>
                <a:gd name="connsiteY0" fmla="*/ 0 h 171450"/>
                <a:gd name="connsiteX1" fmla="*/ 96457 w 180714"/>
                <a:gd name="connsiteY1" fmla="*/ 62484 h 171450"/>
                <a:gd name="connsiteX2" fmla="*/ 151797 w 180714"/>
                <a:gd name="connsiteY2" fmla="*/ 171450 h 171450"/>
              </a:gdLst>
              <a:ahLst/>
              <a:cxnLst>
                <a:cxn ang="0">
                  <a:pos x="connsiteX0" y="connsiteY0"/>
                </a:cxn>
                <a:cxn ang="0">
                  <a:pos x="connsiteX1" y="connsiteY1"/>
                </a:cxn>
                <a:cxn ang="0">
                  <a:pos x="connsiteX2" y="connsiteY2"/>
                </a:cxn>
              </a:cxnLst>
              <a:rect l="l" t="t" r="r" b="b"/>
              <a:pathLst>
                <a:path w="180714" h="171450">
                  <a:moveTo>
                    <a:pt x="540" y="0"/>
                  </a:moveTo>
                  <a:cubicBezTo>
                    <a:pt x="540" y="0"/>
                    <a:pt x="-13081" y="115919"/>
                    <a:pt x="96457" y="62484"/>
                  </a:cubicBezTo>
                  <a:cubicBezTo>
                    <a:pt x="169799" y="27051"/>
                    <a:pt x="212472" y="135731"/>
                    <a:pt x="151797" y="171450"/>
                  </a:cubicBez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178470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8B220-2C89-7E4A-A21A-68331635EFD3}"/>
              </a:ext>
            </a:extLst>
          </p:cNvPr>
          <p:cNvSpPr>
            <a:spLocks noGrp="1"/>
          </p:cNvSpPr>
          <p:nvPr>
            <p:ph type="title"/>
          </p:nvPr>
        </p:nvSpPr>
        <p:spPr/>
        <p:txBody>
          <a:bodyPr/>
          <a:lstStyle/>
          <a:p>
            <a:r>
              <a:rPr lang="en-US" dirty="0"/>
              <a:t>What is cloud computing?</a:t>
            </a:r>
          </a:p>
        </p:txBody>
      </p:sp>
      <p:sp>
        <p:nvSpPr>
          <p:cNvPr id="4" name="Rectangle 3">
            <a:extLst>
              <a:ext uri="{FF2B5EF4-FFF2-40B4-BE49-F238E27FC236}">
                <a16:creationId xmlns:a16="http://schemas.microsoft.com/office/drawing/2014/main" id="{1A5A950E-7838-AB43-AAD4-02E40B79DA26}"/>
              </a:ext>
            </a:extLst>
          </p:cNvPr>
          <p:cNvSpPr/>
          <p:nvPr/>
        </p:nvSpPr>
        <p:spPr>
          <a:xfrm>
            <a:off x="1107191" y="1619567"/>
            <a:ext cx="6539085" cy="1938992"/>
          </a:xfrm>
          <a:prstGeom prst="rect">
            <a:avLst/>
          </a:prstGeom>
        </p:spPr>
        <p:txBody>
          <a:bodyPr wrap="square">
            <a:spAutoFit/>
          </a:bodyPr>
          <a:lstStyle/>
          <a:p>
            <a:pPr algn="ctr">
              <a:defRPr/>
            </a:pPr>
            <a:r>
              <a:rPr lang="en-US" sz="2000" dirty="0">
                <a:latin typeface="Amazon Ember Light"/>
                <a:ea typeface="Amazon Ember" panose="020B0603020204020204" pitchFamily="34" charset="0"/>
                <a:cs typeface="Amazon Ember" panose="020B0603020204020204" pitchFamily="34" charset="0"/>
              </a:rPr>
              <a:t>“Cloud computing is the </a:t>
            </a:r>
            <a:r>
              <a:rPr lang="en-US" sz="2000" dirty="0">
                <a:solidFill>
                  <a:schemeClr val="accent1"/>
                </a:solidFill>
                <a:latin typeface="Amazon Ember Light"/>
                <a:ea typeface="Amazon Ember" panose="020B0603020204020204" pitchFamily="34" charset="0"/>
                <a:cs typeface="Amazon Ember" panose="020B0603020204020204" pitchFamily="34" charset="0"/>
              </a:rPr>
              <a:t>on-demand</a:t>
            </a:r>
            <a:r>
              <a:rPr lang="en-US" sz="2000" dirty="0">
                <a:solidFill>
                  <a:srgbClr val="000000"/>
                </a:solidFill>
                <a:latin typeface="Amazon Ember Light"/>
                <a:ea typeface="Amazon Ember" panose="020B0603020204020204" pitchFamily="34" charset="0"/>
                <a:cs typeface="Amazon Ember" panose="020B0603020204020204" pitchFamily="34" charset="0"/>
              </a:rPr>
              <a:t> </a:t>
            </a:r>
            <a:r>
              <a:rPr lang="en-US" sz="2000" dirty="0">
                <a:latin typeface="Amazon Ember Light"/>
                <a:ea typeface="Amazon Ember" panose="020B0603020204020204" pitchFamily="34" charset="0"/>
                <a:cs typeface="Amazon Ember" panose="020B0603020204020204" pitchFamily="34" charset="0"/>
              </a:rPr>
              <a:t>delivery of IT resources over the Internet with </a:t>
            </a:r>
            <a:r>
              <a:rPr lang="en-US" sz="2000" dirty="0">
                <a:solidFill>
                  <a:schemeClr val="accent1"/>
                </a:solidFill>
                <a:latin typeface="Amazon Ember Light"/>
                <a:ea typeface="Amazon Ember" panose="020B0603020204020204" pitchFamily="34" charset="0"/>
                <a:cs typeface="Amazon Ember" panose="020B0603020204020204" pitchFamily="34" charset="0"/>
              </a:rPr>
              <a:t>pay-as-you-go pricing</a:t>
            </a:r>
            <a:r>
              <a:rPr lang="en-US" sz="2000" dirty="0">
                <a:latin typeface="Amazon Ember Light"/>
                <a:ea typeface="Amazon Ember" panose="020B0603020204020204" pitchFamily="34" charset="0"/>
                <a:cs typeface="Amazon Ember" panose="020B0603020204020204" pitchFamily="34" charset="0"/>
              </a:rPr>
              <a:t>.</a:t>
            </a:r>
            <a:r>
              <a:rPr lang="en-US" sz="2000" dirty="0">
                <a:solidFill>
                  <a:srgbClr val="000000"/>
                </a:solidFill>
                <a:latin typeface="Amazon Ember Light"/>
                <a:ea typeface="Amazon Ember" panose="020B0603020204020204" pitchFamily="34" charset="0"/>
                <a:cs typeface="Amazon Ember" panose="020B0603020204020204" pitchFamily="34" charset="0"/>
              </a:rPr>
              <a:t> </a:t>
            </a:r>
            <a:r>
              <a:rPr lang="en-US" sz="2000" dirty="0">
                <a:latin typeface="Amazon Ember Light"/>
                <a:ea typeface="Amazon Ember" panose="020B0603020204020204" pitchFamily="34" charset="0"/>
                <a:cs typeface="Amazon Ember" panose="020B0603020204020204" pitchFamily="34" charset="0"/>
              </a:rPr>
              <a:t>Instead of </a:t>
            </a:r>
            <a:r>
              <a:rPr lang="en-US" sz="2000" dirty="0">
                <a:solidFill>
                  <a:schemeClr val="accent1"/>
                </a:solidFill>
                <a:latin typeface="Amazon Ember Light"/>
                <a:ea typeface="Amazon Ember" panose="020B0603020204020204" pitchFamily="34" charset="0"/>
                <a:cs typeface="Amazon Ember" panose="020B0603020204020204" pitchFamily="34" charset="0"/>
              </a:rPr>
              <a:t>buying</a:t>
            </a:r>
            <a:r>
              <a:rPr lang="en-US" sz="2000" dirty="0">
                <a:solidFill>
                  <a:schemeClr val="bg1"/>
                </a:solidFill>
                <a:latin typeface="Amazon Ember Light"/>
                <a:ea typeface="Amazon Ember" panose="020B0603020204020204" pitchFamily="34" charset="0"/>
                <a:cs typeface="Amazon Ember" panose="020B0603020204020204" pitchFamily="34" charset="0"/>
              </a:rPr>
              <a:t>,</a:t>
            </a:r>
            <a:r>
              <a:rPr lang="en-US" sz="2000" dirty="0">
                <a:solidFill>
                  <a:srgbClr val="36C2B3"/>
                </a:solidFill>
                <a:latin typeface="Amazon Ember Light"/>
                <a:ea typeface="Amazon Ember" panose="020B0603020204020204" pitchFamily="34" charset="0"/>
                <a:cs typeface="Amazon Ember" panose="020B0603020204020204" pitchFamily="34" charset="0"/>
              </a:rPr>
              <a:t> </a:t>
            </a:r>
            <a:r>
              <a:rPr lang="en-US" sz="2000" dirty="0">
                <a:solidFill>
                  <a:schemeClr val="accent1"/>
                </a:solidFill>
                <a:latin typeface="Amazon Ember Light"/>
                <a:ea typeface="Amazon Ember" panose="020B0603020204020204" pitchFamily="34" charset="0"/>
                <a:cs typeface="Amazon Ember" panose="020B0603020204020204" pitchFamily="34" charset="0"/>
              </a:rPr>
              <a:t>owning</a:t>
            </a:r>
            <a:r>
              <a:rPr lang="en-US" sz="2000" dirty="0">
                <a:solidFill>
                  <a:schemeClr val="bg1"/>
                </a:solidFill>
                <a:latin typeface="Amazon Ember Light"/>
                <a:ea typeface="Amazon Ember" panose="020B0603020204020204" pitchFamily="34" charset="0"/>
                <a:cs typeface="Amazon Ember" panose="020B0603020204020204" pitchFamily="34" charset="0"/>
              </a:rPr>
              <a:t>,</a:t>
            </a:r>
            <a:r>
              <a:rPr lang="en-US" sz="2000" dirty="0">
                <a:solidFill>
                  <a:srgbClr val="36C2B3"/>
                </a:solidFill>
                <a:latin typeface="Amazon Ember Light"/>
                <a:ea typeface="Amazon Ember" panose="020B0603020204020204" pitchFamily="34" charset="0"/>
                <a:cs typeface="Amazon Ember" panose="020B0603020204020204" pitchFamily="34" charset="0"/>
              </a:rPr>
              <a:t> </a:t>
            </a:r>
            <a:r>
              <a:rPr lang="en-US" sz="2000" dirty="0">
                <a:solidFill>
                  <a:schemeClr val="accent1"/>
                </a:solidFill>
                <a:latin typeface="Amazon Ember Light"/>
                <a:ea typeface="Amazon Ember" panose="020B0603020204020204" pitchFamily="34" charset="0"/>
                <a:cs typeface="Amazon Ember" panose="020B0603020204020204" pitchFamily="34" charset="0"/>
              </a:rPr>
              <a:t>and maintaining </a:t>
            </a:r>
            <a:r>
              <a:rPr lang="en-US" sz="2000" dirty="0">
                <a:latin typeface="Amazon Ember Light"/>
                <a:ea typeface="Amazon Ember" panose="020B0603020204020204" pitchFamily="34" charset="0"/>
                <a:cs typeface="Amazon Ember" panose="020B0603020204020204" pitchFamily="34" charset="0"/>
              </a:rPr>
              <a:t>physical data centers and servers, you can access technology services, such as computing power, storage, and databases, on an as-needed basis from a cloud provider.”</a:t>
            </a:r>
          </a:p>
        </p:txBody>
      </p:sp>
    </p:spTree>
    <p:extLst>
      <p:ext uri="{BB962C8B-B14F-4D97-AF65-F5344CB8AC3E}">
        <p14:creationId xmlns:p14="http://schemas.microsoft.com/office/powerpoint/2010/main" val="81079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E0CC-4A77-A14A-A0E1-116C9CD79AF3}"/>
              </a:ext>
            </a:extLst>
          </p:cNvPr>
          <p:cNvSpPr>
            <a:spLocks noGrp="1"/>
          </p:cNvSpPr>
          <p:nvPr>
            <p:ph type="title" idx="4294967295"/>
          </p:nvPr>
        </p:nvSpPr>
        <p:spPr>
          <a:xfrm>
            <a:off x="457200" y="1016000"/>
            <a:ext cx="2562225" cy="687388"/>
          </a:xfrm>
        </p:spPr>
        <p:txBody>
          <a:bodyPr/>
          <a:lstStyle/>
          <a:p>
            <a:r>
              <a:rPr lang="en-US" sz="3200" b="1" dirty="0">
                <a:solidFill>
                  <a:schemeClr val="accent1"/>
                </a:solidFill>
              </a:rPr>
              <a:t>Amazon SageMaker</a:t>
            </a:r>
          </a:p>
        </p:txBody>
      </p:sp>
      <p:sp>
        <p:nvSpPr>
          <p:cNvPr id="3" name="Text Placeholder 2">
            <a:extLst>
              <a:ext uri="{FF2B5EF4-FFF2-40B4-BE49-F238E27FC236}">
                <a16:creationId xmlns:a16="http://schemas.microsoft.com/office/drawing/2014/main" id="{36B554E4-DA42-4D42-94CC-20363381D278}"/>
              </a:ext>
            </a:extLst>
          </p:cNvPr>
          <p:cNvSpPr>
            <a:spLocks noGrp="1"/>
          </p:cNvSpPr>
          <p:nvPr>
            <p:ph type="body" sz="quarter" idx="4294967295"/>
          </p:nvPr>
        </p:nvSpPr>
        <p:spPr>
          <a:xfrm>
            <a:off x="457200" y="1998663"/>
            <a:ext cx="2876550" cy="1762125"/>
          </a:xfrm>
        </p:spPr>
        <p:txBody>
          <a:bodyPr/>
          <a:lstStyle/>
          <a:p>
            <a:r>
              <a:rPr lang="en-US" dirty="0"/>
              <a:t>is devops ready</a:t>
            </a:r>
          </a:p>
        </p:txBody>
      </p:sp>
      <p:sp>
        <p:nvSpPr>
          <p:cNvPr id="20" name="Graphic 6499">
            <a:extLst>
              <a:ext uri="{FF2B5EF4-FFF2-40B4-BE49-F238E27FC236}">
                <a16:creationId xmlns:a16="http://schemas.microsoft.com/office/drawing/2014/main" id="{4A08DEB9-DB81-40D4-8820-964E1C1050A0}"/>
              </a:ext>
            </a:extLst>
          </p:cNvPr>
          <p:cNvSpPr/>
          <p:nvPr/>
        </p:nvSpPr>
        <p:spPr>
          <a:xfrm>
            <a:off x="2701934" y="-27832"/>
            <a:ext cx="1497585" cy="5199164"/>
          </a:xfrm>
          <a:custGeom>
            <a:avLst/>
            <a:gdLst>
              <a:gd name="connsiteX0" fmla="*/ 0 w 1220323"/>
              <a:gd name="connsiteY0" fmla="*/ 4236595 h 4236594"/>
              <a:gd name="connsiteX1" fmla="*/ 1220324 w 1220323"/>
              <a:gd name="connsiteY1" fmla="*/ 2118297 h 4236594"/>
              <a:gd name="connsiteX2" fmla="*/ 0 w 1220323"/>
              <a:gd name="connsiteY2" fmla="*/ 0 h 4236594"/>
            </a:gdLst>
            <a:ahLst/>
            <a:cxnLst>
              <a:cxn ang="0">
                <a:pos x="connsiteX0" y="connsiteY0"/>
              </a:cxn>
              <a:cxn ang="0">
                <a:pos x="connsiteX1" y="connsiteY1"/>
              </a:cxn>
              <a:cxn ang="0">
                <a:pos x="connsiteX2" y="connsiteY2"/>
              </a:cxn>
            </a:cxnLst>
            <a:rect l="l" t="t" r="r" b="b"/>
            <a:pathLst>
              <a:path w="1220323" h="4236594">
                <a:moveTo>
                  <a:pt x="0" y="4236595"/>
                </a:moveTo>
                <a:cubicBezTo>
                  <a:pt x="729124" y="3811912"/>
                  <a:pt x="1220324" y="3023946"/>
                  <a:pt x="1220324" y="2118297"/>
                </a:cubicBezTo>
                <a:cubicBezTo>
                  <a:pt x="1220324" y="1212649"/>
                  <a:pt x="729124" y="424683"/>
                  <a:pt x="0" y="0"/>
                </a:cubicBezTo>
              </a:path>
            </a:pathLst>
          </a:custGeom>
          <a:solidFill>
            <a:schemeClr val="bg1"/>
          </a:solidFill>
          <a:ln w="31750">
            <a:gradFill>
              <a:gsLst>
                <a:gs pos="55000">
                  <a:schemeClr val="accent2"/>
                </a:gs>
                <a:gs pos="45000">
                  <a:schemeClr val="accent2"/>
                </a:gs>
                <a:gs pos="15000">
                  <a:schemeClr val="accent3"/>
                </a:gs>
                <a:gs pos="85000">
                  <a:schemeClr val="accent1"/>
                </a:gs>
              </a:gsLst>
              <a:lin ang="1620000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1" name="Oval 20">
            <a:extLst>
              <a:ext uri="{FF2B5EF4-FFF2-40B4-BE49-F238E27FC236}">
                <a16:creationId xmlns:a16="http://schemas.microsoft.com/office/drawing/2014/main" id="{24936B48-AD4E-4217-BB98-8565040E3317}"/>
              </a:ext>
            </a:extLst>
          </p:cNvPr>
          <p:cNvSpPr/>
          <p:nvPr/>
        </p:nvSpPr>
        <p:spPr>
          <a:xfrm>
            <a:off x="3458729" y="3858977"/>
            <a:ext cx="616857" cy="616857"/>
          </a:xfrm>
          <a:prstGeom prst="ellipse">
            <a:avLst/>
          </a:prstGeom>
          <a:solidFill>
            <a:schemeClr val="bg2"/>
          </a:solidFill>
          <a:ln w="28575">
            <a:gradFill>
              <a:gsLst>
                <a:gs pos="0">
                  <a:srgbClr val="FF6346"/>
                </a:gs>
                <a:gs pos="100000">
                  <a:srgbClr val="FF4869"/>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2" name="Oval 21">
            <a:extLst>
              <a:ext uri="{FF2B5EF4-FFF2-40B4-BE49-F238E27FC236}">
                <a16:creationId xmlns:a16="http://schemas.microsoft.com/office/drawing/2014/main" id="{456D07AA-333C-4A73-9E04-39A2731D442F}"/>
              </a:ext>
            </a:extLst>
          </p:cNvPr>
          <p:cNvSpPr/>
          <p:nvPr/>
        </p:nvSpPr>
        <p:spPr>
          <a:xfrm>
            <a:off x="3829640" y="3061151"/>
            <a:ext cx="616857" cy="616857"/>
          </a:xfrm>
          <a:prstGeom prst="ellipse">
            <a:avLst/>
          </a:prstGeom>
          <a:solidFill>
            <a:schemeClr val="bg2"/>
          </a:solidFill>
          <a:ln w="28575">
            <a:gradFill>
              <a:gsLst>
                <a:gs pos="0">
                  <a:srgbClr val="FF8F0D"/>
                </a:gs>
                <a:gs pos="100000">
                  <a:srgbClr val="FF6C3A"/>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3" name="Oval 22">
            <a:extLst>
              <a:ext uri="{FF2B5EF4-FFF2-40B4-BE49-F238E27FC236}">
                <a16:creationId xmlns:a16="http://schemas.microsoft.com/office/drawing/2014/main" id="{60DA1F96-290F-4DB6-8E3E-302E48F5AB2D}"/>
              </a:ext>
            </a:extLst>
          </p:cNvPr>
          <p:cNvSpPr/>
          <p:nvPr/>
        </p:nvSpPr>
        <p:spPr>
          <a:xfrm>
            <a:off x="3906416" y="2263322"/>
            <a:ext cx="616857" cy="616857"/>
          </a:xfrm>
          <a:prstGeom prst="ellipse">
            <a:avLst/>
          </a:prstGeom>
          <a:solidFill>
            <a:schemeClr val="bg2"/>
          </a:solidFill>
          <a:ln w="28575">
            <a:gradFill>
              <a:gsLst>
                <a:gs pos="0">
                  <a:srgbClr val="FF9B00"/>
                </a:gs>
                <a:gs pos="100000">
                  <a:srgbClr val="FF9506"/>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4" name="Oval 23">
            <a:extLst>
              <a:ext uri="{FF2B5EF4-FFF2-40B4-BE49-F238E27FC236}">
                <a16:creationId xmlns:a16="http://schemas.microsoft.com/office/drawing/2014/main" id="{3639FD7E-3681-4AC0-B668-AA26557F1302}"/>
              </a:ext>
            </a:extLst>
          </p:cNvPr>
          <p:cNvSpPr/>
          <p:nvPr/>
        </p:nvSpPr>
        <p:spPr>
          <a:xfrm>
            <a:off x="3829640" y="1465493"/>
            <a:ext cx="616857" cy="616857"/>
          </a:xfrm>
          <a:prstGeom prst="ellipse">
            <a:avLst/>
          </a:prstGeom>
          <a:solidFill>
            <a:schemeClr val="bg2"/>
          </a:solidFill>
          <a:ln w="28575">
            <a:gradFill>
              <a:gsLst>
                <a:gs pos="0">
                  <a:srgbClr val="FFB500"/>
                </a:gs>
                <a:gs pos="100000">
                  <a:srgbClr val="FF9F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5" name="Oval 24">
            <a:extLst>
              <a:ext uri="{FF2B5EF4-FFF2-40B4-BE49-F238E27FC236}">
                <a16:creationId xmlns:a16="http://schemas.microsoft.com/office/drawing/2014/main" id="{4EB0139B-2DC5-41E6-94C0-407ACC8CFFB3}"/>
              </a:ext>
            </a:extLst>
          </p:cNvPr>
          <p:cNvSpPr/>
          <p:nvPr/>
        </p:nvSpPr>
        <p:spPr>
          <a:xfrm>
            <a:off x="3458729" y="667667"/>
            <a:ext cx="616857" cy="616857"/>
          </a:xfrm>
          <a:prstGeom prst="ellipse">
            <a:avLst/>
          </a:prstGeom>
          <a:solidFill>
            <a:schemeClr val="bg2"/>
          </a:solidFill>
          <a:ln w="28575">
            <a:gradFill>
              <a:gsLst>
                <a:gs pos="0">
                  <a:schemeClr val="accent1"/>
                </a:gs>
                <a:gs pos="100000">
                  <a:srgbClr val="FFBA00"/>
                </a:gs>
              </a:gsLst>
              <a:lin ang="5400000" scaled="1"/>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26" name="Text Placeholder 16">
            <a:extLst>
              <a:ext uri="{FF2B5EF4-FFF2-40B4-BE49-F238E27FC236}">
                <a16:creationId xmlns:a16="http://schemas.microsoft.com/office/drawing/2014/main" id="{7C613A50-64D3-46E4-A905-3D09FB8EAA17}"/>
              </a:ext>
            </a:extLst>
          </p:cNvPr>
          <p:cNvSpPr txBox="1">
            <a:spLocks/>
          </p:cNvSpPr>
          <p:nvPr/>
        </p:nvSpPr>
        <p:spPr>
          <a:xfrm>
            <a:off x="4090546" y="938215"/>
            <a:ext cx="3724116"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rPr>
              <a:t>Security features to help you meet strict</a:t>
            </a:r>
            <a:br>
              <a:rPr kumimoji="0" lang="en-US" sz="1000" b="0" i="0" u="none" strike="noStrike" kern="1200" cap="none" spc="0" normalizeH="0" baseline="0" noProof="0" dirty="0">
                <a:ln>
                  <a:noFill/>
                </a:ln>
                <a:solidFill>
                  <a:srgbClr val="FFFFFF"/>
                </a:solidFill>
                <a:effectLst/>
                <a:uLnTx/>
                <a:uFillTx/>
                <a:latin typeface="Amazon Ember"/>
                <a:ea typeface="+mn-ea"/>
              </a:rPr>
            </a:br>
            <a:r>
              <a:rPr kumimoji="0" lang="en-US" sz="1000" b="0" i="0" u="none" strike="noStrike" kern="1200" cap="none" spc="0" normalizeH="0" baseline="0" noProof="0" dirty="0">
                <a:ln>
                  <a:noFill/>
                </a:ln>
                <a:solidFill>
                  <a:srgbClr val="FFFFFF"/>
                </a:solidFill>
                <a:effectLst/>
                <a:uLnTx/>
                <a:uFillTx/>
                <a:latin typeface="Amazon Ember"/>
                <a:ea typeface="+mn-ea"/>
              </a:rPr>
              <a:t>security requirements of ML workloads</a:t>
            </a:r>
          </a:p>
          <a:p>
            <a:pPr marL="0" marR="0" lvl="0" indent="0" algn="l" defTabSz="457189" rtl="0" eaLnBrk="1" fontAlgn="auto" latinLnBrk="0" hangingPunct="1">
              <a:lnSpc>
                <a:spcPct val="9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Amazon Ember"/>
              <a:ea typeface="+mn-ea"/>
            </a:endParaRPr>
          </a:p>
        </p:txBody>
      </p:sp>
      <p:sp>
        <p:nvSpPr>
          <p:cNvPr id="27" name="Text Placeholder 14">
            <a:extLst>
              <a:ext uri="{FF2B5EF4-FFF2-40B4-BE49-F238E27FC236}">
                <a16:creationId xmlns:a16="http://schemas.microsoft.com/office/drawing/2014/main" id="{11DCA696-15FB-45F7-8510-BF027BC9F0EE}"/>
              </a:ext>
            </a:extLst>
          </p:cNvPr>
          <p:cNvSpPr txBox="1">
            <a:spLocks/>
          </p:cNvSpPr>
          <p:nvPr/>
        </p:nvSpPr>
        <p:spPr>
          <a:xfrm>
            <a:off x="4090547" y="66766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b="1" i="0" u="none" strike="noStrike" kern="1200" cap="none" spc="0" normalizeH="0" baseline="0" noProof="0" dirty="0">
                <a:ln>
                  <a:noFill/>
                </a:ln>
                <a:solidFill>
                  <a:srgbClr val="FFCC00"/>
                </a:solidFill>
                <a:effectLst/>
                <a:uLnTx/>
                <a:uFillTx/>
                <a:latin typeface="Amazon Ember"/>
                <a:ea typeface="+mn-ea"/>
              </a:rPr>
              <a:t>SECURITY</a:t>
            </a:r>
          </a:p>
        </p:txBody>
      </p:sp>
      <p:sp>
        <p:nvSpPr>
          <p:cNvPr id="28" name="Text Placeholder 16">
            <a:extLst>
              <a:ext uri="{FF2B5EF4-FFF2-40B4-BE49-F238E27FC236}">
                <a16:creationId xmlns:a16="http://schemas.microsoft.com/office/drawing/2014/main" id="{F9C81A63-8AB7-45D1-9C34-1BE80C06A9D4}"/>
              </a:ext>
            </a:extLst>
          </p:cNvPr>
          <p:cNvSpPr txBox="1">
            <a:spLocks/>
          </p:cNvSpPr>
          <p:nvPr/>
        </p:nvSpPr>
        <p:spPr>
          <a:xfrm>
            <a:off x="4446496" y="1736043"/>
            <a:ext cx="424030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rPr>
              <a:t>PCI, HIPAA, SOC 1/2/3, FedRAMP,</a:t>
            </a:r>
            <a:br>
              <a:rPr kumimoji="0" lang="en-US" sz="1000" b="0" i="0" u="none" strike="noStrike" kern="1200" cap="none" spc="0" normalizeH="0" baseline="0" noProof="0" dirty="0">
                <a:ln>
                  <a:noFill/>
                </a:ln>
                <a:solidFill>
                  <a:srgbClr val="FFFFFF"/>
                </a:solidFill>
                <a:effectLst/>
                <a:uLnTx/>
                <a:uFillTx/>
                <a:latin typeface="Amazon Ember"/>
                <a:ea typeface="+mn-ea"/>
              </a:rPr>
            </a:br>
            <a:r>
              <a:rPr kumimoji="0" lang="en-US" sz="1000" b="0" i="0" u="none" strike="noStrike" kern="1200" cap="none" spc="0" normalizeH="0" baseline="0" noProof="0" dirty="0">
                <a:ln>
                  <a:noFill/>
                </a:ln>
                <a:solidFill>
                  <a:srgbClr val="FFFFFF"/>
                </a:solidFill>
                <a:effectLst/>
                <a:uLnTx/>
                <a:uFillTx/>
                <a:latin typeface="Amazon Ember"/>
                <a:ea typeface="+mn-ea"/>
              </a:rPr>
              <a:t>and ISO 9001/27001/27017/27018</a:t>
            </a:r>
          </a:p>
        </p:txBody>
      </p:sp>
      <p:sp>
        <p:nvSpPr>
          <p:cNvPr id="29" name="Text Placeholder 14">
            <a:extLst>
              <a:ext uri="{FF2B5EF4-FFF2-40B4-BE49-F238E27FC236}">
                <a16:creationId xmlns:a16="http://schemas.microsoft.com/office/drawing/2014/main" id="{8B2B8EFC-58E9-4C48-8D5C-09148685B5E6}"/>
              </a:ext>
            </a:extLst>
          </p:cNvPr>
          <p:cNvSpPr txBox="1">
            <a:spLocks/>
          </p:cNvSpPr>
          <p:nvPr/>
        </p:nvSpPr>
        <p:spPr>
          <a:xfrm>
            <a:off x="4446497" y="1465493"/>
            <a:ext cx="424030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b="1" i="0" u="none" strike="noStrike" kern="1200" cap="none" spc="0" normalizeH="0" baseline="0" noProof="0" dirty="0">
                <a:ln>
                  <a:noFill/>
                </a:ln>
                <a:solidFill>
                  <a:srgbClr val="FFCC00"/>
                </a:solidFill>
                <a:effectLst/>
                <a:uLnTx/>
                <a:uFillTx/>
                <a:latin typeface="Amazon Ember"/>
                <a:ea typeface="+mn-ea"/>
              </a:rPr>
              <a:t>COMPLIANCE</a:t>
            </a:r>
          </a:p>
        </p:txBody>
      </p:sp>
      <p:sp>
        <p:nvSpPr>
          <p:cNvPr id="30" name="Text Placeholder 16">
            <a:extLst>
              <a:ext uri="{FF2B5EF4-FFF2-40B4-BE49-F238E27FC236}">
                <a16:creationId xmlns:a16="http://schemas.microsoft.com/office/drawing/2014/main" id="{5142ECB2-FA92-4175-B270-C384A43D2BCD}"/>
              </a:ext>
            </a:extLst>
          </p:cNvPr>
          <p:cNvSpPr txBox="1">
            <a:spLocks/>
          </p:cNvSpPr>
          <p:nvPr/>
        </p:nvSpPr>
        <p:spPr>
          <a:xfrm>
            <a:off x="4538233" y="2533871"/>
            <a:ext cx="3506951"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rPr>
              <a:t>Create automated workflows in minutes</a:t>
            </a:r>
            <a:br>
              <a:rPr kumimoji="0" lang="en-US" sz="1000" b="0" i="0" u="none" strike="noStrike" kern="1200" cap="none" spc="0" normalizeH="0" baseline="0" noProof="0" dirty="0">
                <a:ln>
                  <a:noFill/>
                </a:ln>
                <a:solidFill>
                  <a:srgbClr val="FFFFFF"/>
                </a:solidFill>
                <a:effectLst/>
                <a:uLnTx/>
                <a:uFillTx/>
                <a:latin typeface="Amazon Ember"/>
                <a:ea typeface="+mn-ea"/>
              </a:rPr>
            </a:br>
            <a:r>
              <a:rPr kumimoji="0" lang="en-US" sz="1000" b="0" i="0" u="none" strike="noStrike" kern="1200" cap="none" spc="0" normalizeH="0" baseline="0" noProof="0" dirty="0">
                <a:ln>
                  <a:noFill/>
                </a:ln>
                <a:solidFill>
                  <a:srgbClr val="FFFFFF"/>
                </a:solidFill>
                <a:effectLst/>
                <a:uLnTx/>
                <a:uFillTx/>
                <a:latin typeface="Amazon Ember"/>
                <a:ea typeface="+mn-ea"/>
              </a:rPr>
              <a:t>to support thousands of models </a:t>
            </a:r>
          </a:p>
        </p:txBody>
      </p:sp>
      <p:sp>
        <p:nvSpPr>
          <p:cNvPr id="31" name="Text Placeholder 14">
            <a:extLst>
              <a:ext uri="{FF2B5EF4-FFF2-40B4-BE49-F238E27FC236}">
                <a16:creationId xmlns:a16="http://schemas.microsoft.com/office/drawing/2014/main" id="{22E1B42F-18A2-478C-A8FA-226383FBB5F5}"/>
              </a:ext>
            </a:extLst>
          </p:cNvPr>
          <p:cNvSpPr txBox="1">
            <a:spLocks/>
          </p:cNvSpPr>
          <p:nvPr/>
        </p:nvSpPr>
        <p:spPr>
          <a:xfrm>
            <a:off x="4538233" y="2263322"/>
            <a:ext cx="4148567"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b="1" i="0" u="none" strike="noStrike" kern="1200" cap="none" spc="0" normalizeH="0" baseline="0" noProof="0" dirty="0">
                <a:ln>
                  <a:noFill/>
                </a:ln>
                <a:solidFill>
                  <a:srgbClr val="FFCC00"/>
                </a:solidFill>
                <a:effectLst/>
                <a:uLnTx/>
                <a:uFillTx/>
                <a:latin typeface="Amazon Ember"/>
                <a:ea typeface="+mn-ea"/>
              </a:rPr>
              <a:t>ML WORKFLOWS</a:t>
            </a:r>
          </a:p>
        </p:txBody>
      </p:sp>
      <p:sp>
        <p:nvSpPr>
          <p:cNvPr id="32" name="Text Placeholder 16">
            <a:extLst>
              <a:ext uri="{FF2B5EF4-FFF2-40B4-BE49-F238E27FC236}">
                <a16:creationId xmlns:a16="http://schemas.microsoft.com/office/drawing/2014/main" id="{E60D30FA-362D-4212-AE23-4F64FE730451}"/>
              </a:ext>
            </a:extLst>
          </p:cNvPr>
          <p:cNvSpPr txBox="1">
            <a:spLocks/>
          </p:cNvSpPr>
          <p:nvPr/>
        </p:nvSpPr>
        <p:spPr>
          <a:xfrm>
            <a:off x="4482916" y="3331699"/>
            <a:ext cx="420388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rPr>
              <a:t>Train complex models with massive datasets </a:t>
            </a:r>
          </a:p>
        </p:txBody>
      </p:sp>
      <p:sp>
        <p:nvSpPr>
          <p:cNvPr id="33" name="Text Placeholder 14">
            <a:extLst>
              <a:ext uri="{FF2B5EF4-FFF2-40B4-BE49-F238E27FC236}">
                <a16:creationId xmlns:a16="http://schemas.microsoft.com/office/drawing/2014/main" id="{2F6E8E4D-F3D4-467F-98BF-731636982989}"/>
              </a:ext>
            </a:extLst>
          </p:cNvPr>
          <p:cNvSpPr txBox="1">
            <a:spLocks/>
          </p:cNvSpPr>
          <p:nvPr/>
        </p:nvSpPr>
        <p:spPr>
          <a:xfrm>
            <a:off x="4482917" y="3061151"/>
            <a:ext cx="420388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b="1" i="0" u="none" strike="noStrike" kern="1200" cap="none" spc="0" normalizeH="0" baseline="0" noProof="0" dirty="0">
                <a:ln>
                  <a:noFill/>
                </a:ln>
                <a:solidFill>
                  <a:srgbClr val="FFCC00"/>
                </a:solidFill>
                <a:effectLst/>
                <a:uLnTx/>
                <a:uFillTx/>
                <a:latin typeface="Amazon Ember"/>
                <a:ea typeface="+mn-ea"/>
              </a:rPr>
              <a:t>SCALABILITY</a:t>
            </a:r>
          </a:p>
        </p:txBody>
      </p:sp>
      <p:sp>
        <p:nvSpPr>
          <p:cNvPr id="34" name="Text Placeholder 16">
            <a:extLst>
              <a:ext uri="{FF2B5EF4-FFF2-40B4-BE49-F238E27FC236}">
                <a16:creationId xmlns:a16="http://schemas.microsoft.com/office/drawing/2014/main" id="{B23C64BC-003F-4D90-8D9E-B989E03D01FE}"/>
              </a:ext>
            </a:extLst>
          </p:cNvPr>
          <p:cNvSpPr txBox="1">
            <a:spLocks/>
          </p:cNvSpPr>
          <p:nvPr/>
        </p:nvSpPr>
        <p:spPr>
          <a:xfrm>
            <a:off x="4090546" y="4129527"/>
            <a:ext cx="4596254" cy="346309"/>
          </a:xfrm>
          <a:prstGeom prst="rect">
            <a:avLst/>
          </a:prstGeom>
        </p:spPr>
        <p:txBody>
          <a:bodyPr lIns="182880" tIns="45720"/>
          <a:lstStyle>
            <a:lvl1pPr marL="0" indent="0" algn="l" defTabSz="457189"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189"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Amazon Ember"/>
                <a:ea typeface="+mn-ea"/>
              </a:rPr>
              <a:t>Automatic scheduling and execution of jobs with managed infrastructure</a:t>
            </a:r>
          </a:p>
        </p:txBody>
      </p:sp>
      <p:sp>
        <p:nvSpPr>
          <p:cNvPr id="35" name="Text Placeholder 14">
            <a:extLst>
              <a:ext uri="{FF2B5EF4-FFF2-40B4-BE49-F238E27FC236}">
                <a16:creationId xmlns:a16="http://schemas.microsoft.com/office/drawing/2014/main" id="{98C45535-127D-4322-B544-8E16DA1A54B8}"/>
              </a:ext>
            </a:extLst>
          </p:cNvPr>
          <p:cNvSpPr txBox="1">
            <a:spLocks/>
          </p:cNvSpPr>
          <p:nvPr/>
        </p:nvSpPr>
        <p:spPr>
          <a:xfrm>
            <a:off x="4090547" y="3858977"/>
            <a:ext cx="4596253" cy="245379"/>
          </a:xfrm>
          <a:prstGeom prst="rect">
            <a:avLst/>
          </a:prstGeom>
        </p:spPr>
        <p:txBody>
          <a:bodyPr lIns="182880" tIns="91440"/>
          <a:lstStyle>
            <a:lvl1pPr marL="0" indent="0" algn="l" defTabSz="457189"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9" rtl="0" eaLnBrk="1" fontAlgn="auto" latinLnBrk="0" hangingPunct="1">
              <a:lnSpc>
                <a:spcPct val="90000"/>
              </a:lnSpc>
              <a:spcBef>
                <a:spcPts val="600"/>
              </a:spcBef>
              <a:spcAft>
                <a:spcPts val="0"/>
              </a:spcAft>
              <a:buClrTx/>
              <a:buSzTx/>
              <a:buFontTx/>
              <a:buNone/>
              <a:tabLst/>
              <a:defRPr/>
            </a:pPr>
            <a:r>
              <a:rPr kumimoji="0" lang="en-US" b="1" i="0" u="none" strike="noStrike" kern="1200" cap="none" spc="0" normalizeH="0" baseline="0" noProof="0" dirty="0">
                <a:ln>
                  <a:noFill/>
                </a:ln>
                <a:solidFill>
                  <a:srgbClr val="FFCC00"/>
                </a:solidFill>
                <a:effectLst/>
                <a:uLnTx/>
                <a:uFillTx/>
                <a:latin typeface="Amazon Ember"/>
                <a:ea typeface="+mn-ea"/>
              </a:rPr>
              <a:t>ORCHESTRATION</a:t>
            </a:r>
          </a:p>
        </p:txBody>
      </p:sp>
      <p:grpSp>
        <p:nvGrpSpPr>
          <p:cNvPr id="46" name="Graphic 5009">
            <a:extLst>
              <a:ext uri="{FF2B5EF4-FFF2-40B4-BE49-F238E27FC236}">
                <a16:creationId xmlns:a16="http://schemas.microsoft.com/office/drawing/2014/main" id="{A84E30C5-83F5-4695-9461-E6A513D267FD}"/>
              </a:ext>
            </a:extLst>
          </p:cNvPr>
          <p:cNvGrpSpPr/>
          <p:nvPr/>
        </p:nvGrpSpPr>
        <p:grpSpPr>
          <a:xfrm>
            <a:off x="3535710" y="710030"/>
            <a:ext cx="536701" cy="536701"/>
            <a:chOff x="9020851" y="-1333500"/>
            <a:chExt cx="1905000" cy="1905000"/>
          </a:xfrm>
        </p:grpSpPr>
        <p:sp>
          <p:nvSpPr>
            <p:cNvPr id="47" name="Freeform: Shape 46">
              <a:extLst>
                <a:ext uri="{FF2B5EF4-FFF2-40B4-BE49-F238E27FC236}">
                  <a16:creationId xmlns:a16="http://schemas.microsoft.com/office/drawing/2014/main" id="{17338154-1206-4496-9941-394983CB7AD7}"/>
                </a:ext>
              </a:extLst>
            </p:cNvPr>
            <p:cNvSpPr/>
            <p:nvPr/>
          </p:nvSpPr>
          <p:spPr>
            <a:xfrm>
              <a:off x="9402708" y="-974692"/>
              <a:ext cx="869441" cy="118788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8" name="Freeform: Shape 47">
              <a:extLst>
                <a:ext uri="{FF2B5EF4-FFF2-40B4-BE49-F238E27FC236}">
                  <a16:creationId xmlns:a16="http://schemas.microsoft.com/office/drawing/2014/main" id="{D4FA2E15-3CC6-4FAD-9296-915001CFCFB6}"/>
                </a:ext>
              </a:extLst>
            </p:cNvPr>
            <p:cNvSpPr/>
            <p:nvPr/>
          </p:nvSpPr>
          <p:spPr>
            <a:xfrm>
              <a:off x="9411471" y="-370046"/>
              <a:ext cx="545496" cy="176498"/>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49" name="Freeform: Shape 48">
              <a:extLst>
                <a:ext uri="{FF2B5EF4-FFF2-40B4-BE49-F238E27FC236}">
                  <a16:creationId xmlns:a16="http://schemas.microsoft.com/office/drawing/2014/main" id="{EAAAE368-C6B4-49E3-9994-2F97EF223890}"/>
                </a:ext>
              </a:extLst>
            </p:cNvPr>
            <p:cNvSpPr/>
            <p:nvPr/>
          </p:nvSpPr>
          <p:spPr>
            <a:xfrm>
              <a:off x="9409090" y="-692848"/>
              <a:ext cx="522636" cy="162686"/>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0" name="Freeform: Shape 49">
              <a:extLst>
                <a:ext uri="{FF2B5EF4-FFF2-40B4-BE49-F238E27FC236}">
                  <a16:creationId xmlns:a16="http://schemas.microsoft.com/office/drawing/2014/main" id="{48DA338E-2289-494C-9CDB-CEBB4212B6D3}"/>
                </a:ext>
              </a:extLst>
            </p:cNvPr>
            <p:cNvSpPr/>
            <p:nvPr/>
          </p:nvSpPr>
          <p:spPr>
            <a:xfrm>
              <a:off x="10000306" y="-721423"/>
              <a:ext cx="543686" cy="54368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51" name="Freeform: Shape 50">
              <a:extLst>
                <a:ext uri="{FF2B5EF4-FFF2-40B4-BE49-F238E27FC236}">
                  <a16:creationId xmlns:a16="http://schemas.microsoft.com/office/drawing/2014/main" id="{2270B00C-5267-4D79-9DFC-4A8C753CEF5F}"/>
                </a:ext>
              </a:extLst>
            </p:cNvPr>
            <p:cNvSpPr/>
            <p:nvPr/>
          </p:nvSpPr>
          <p:spPr>
            <a:xfrm>
              <a:off x="10127846" y="-544449"/>
              <a:ext cx="283178" cy="201358"/>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52" name="Graphic 22">
            <a:extLst>
              <a:ext uri="{FF2B5EF4-FFF2-40B4-BE49-F238E27FC236}">
                <a16:creationId xmlns:a16="http://schemas.microsoft.com/office/drawing/2014/main" id="{F7A5E720-9748-48C2-A26E-9326C70BE0B1}"/>
              </a:ext>
            </a:extLst>
          </p:cNvPr>
          <p:cNvGrpSpPr/>
          <p:nvPr/>
        </p:nvGrpSpPr>
        <p:grpSpPr>
          <a:xfrm>
            <a:off x="3937842" y="3153479"/>
            <a:ext cx="438550" cy="438550"/>
            <a:chOff x="7080757" y="2200274"/>
            <a:chExt cx="457200" cy="457200"/>
          </a:xfrm>
        </p:grpSpPr>
        <p:sp>
          <p:nvSpPr>
            <p:cNvPr id="53" name="Freeform: Shape 52">
              <a:extLst>
                <a:ext uri="{FF2B5EF4-FFF2-40B4-BE49-F238E27FC236}">
                  <a16:creationId xmlns:a16="http://schemas.microsoft.com/office/drawing/2014/main" id="{78A0E30F-28D0-49C1-911C-222787313761}"/>
                </a:ext>
              </a:extLst>
            </p:cNvPr>
            <p:cNvSpPr/>
            <p:nvPr/>
          </p:nvSpPr>
          <p:spPr>
            <a:xfrm>
              <a:off x="7145930" y="2516359"/>
              <a:ext cx="53538" cy="53538"/>
            </a:xfrm>
            <a:custGeom>
              <a:avLst/>
              <a:gdLst>
                <a:gd name="connsiteX0" fmla="*/ 53538 w 53538"/>
                <a:gd name="connsiteY0" fmla="*/ 0 h 53538"/>
                <a:gd name="connsiteX1" fmla="*/ 0 w 53538"/>
                <a:gd name="connsiteY1" fmla="*/ 53538 h 53538"/>
              </a:gdLst>
              <a:ahLst/>
              <a:cxnLst>
                <a:cxn ang="0">
                  <a:pos x="connsiteX0" y="connsiteY0"/>
                </a:cxn>
                <a:cxn ang="0">
                  <a:pos x="connsiteX1" y="connsiteY1"/>
                </a:cxn>
              </a:cxnLst>
              <a:rect l="l" t="t" r="r" b="b"/>
              <a:pathLst>
                <a:path w="53538" h="53538">
                  <a:moveTo>
                    <a:pt x="53538" y="0"/>
                  </a:moveTo>
                  <a:lnTo>
                    <a:pt x="0" y="53538"/>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Freeform: Shape 53">
              <a:extLst>
                <a:ext uri="{FF2B5EF4-FFF2-40B4-BE49-F238E27FC236}">
                  <a16:creationId xmlns:a16="http://schemas.microsoft.com/office/drawing/2014/main" id="{8AB11739-8174-4E63-89FC-CF78DACDBBFF}"/>
                </a:ext>
              </a:extLst>
            </p:cNvPr>
            <p:cNvSpPr/>
            <p:nvPr/>
          </p:nvSpPr>
          <p:spPr>
            <a:xfrm>
              <a:off x="7397710" y="2262590"/>
              <a:ext cx="55526" cy="55504"/>
            </a:xfrm>
            <a:custGeom>
              <a:avLst/>
              <a:gdLst>
                <a:gd name="connsiteX0" fmla="*/ 55527 w 55526"/>
                <a:gd name="connsiteY0" fmla="*/ 0 h 55504"/>
                <a:gd name="connsiteX1" fmla="*/ 0 w 55526"/>
                <a:gd name="connsiteY1" fmla="*/ 55504 h 55504"/>
              </a:gdLst>
              <a:ahLst/>
              <a:cxnLst>
                <a:cxn ang="0">
                  <a:pos x="connsiteX0" y="connsiteY0"/>
                </a:cxn>
                <a:cxn ang="0">
                  <a:pos x="connsiteX1" y="connsiteY1"/>
                </a:cxn>
              </a:cxnLst>
              <a:rect l="l" t="t" r="r" b="b"/>
              <a:pathLst>
                <a:path w="55526" h="55504">
                  <a:moveTo>
                    <a:pt x="55527" y="0"/>
                  </a:moveTo>
                  <a:lnTo>
                    <a:pt x="0" y="55504"/>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B8130C32-B021-4012-87A8-76FB15BC3F49}"/>
                </a:ext>
              </a:extLst>
            </p:cNvPr>
            <p:cNvSpPr/>
            <p:nvPr/>
          </p:nvSpPr>
          <p:spPr>
            <a:xfrm>
              <a:off x="7223883" y="2571863"/>
              <a:ext cx="117866" cy="2286"/>
            </a:xfrm>
            <a:custGeom>
              <a:avLst/>
              <a:gdLst>
                <a:gd name="connsiteX0" fmla="*/ 117866 w 117866"/>
                <a:gd name="connsiteY0" fmla="*/ 0 h 2286"/>
                <a:gd name="connsiteX1" fmla="*/ 102459 w 117866"/>
                <a:gd name="connsiteY1" fmla="*/ 0 h 2286"/>
                <a:gd name="connsiteX2" fmla="*/ 0 w 117866"/>
                <a:gd name="connsiteY2" fmla="*/ 0 h 2286"/>
                <a:gd name="connsiteX3" fmla="*/ 46954 w 117866"/>
                <a:gd name="connsiteY3" fmla="*/ 0 h 2286"/>
              </a:gdLst>
              <a:ahLst/>
              <a:cxnLst>
                <a:cxn ang="0">
                  <a:pos x="connsiteX0" y="connsiteY0"/>
                </a:cxn>
                <a:cxn ang="0">
                  <a:pos x="connsiteX1" y="connsiteY1"/>
                </a:cxn>
                <a:cxn ang="0">
                  <a:pos x="connsiteX2" y="connsiteY2"/>
                </a:cxn>
                <a:cxn ang="0">
                  <a:pos x="connsiteX3" y="connsiteY3"/>
                </a:cxn>
              </a:cxnLst>
              <a:rect l="l" t="t" r="r" b="b"/>
              <a:pathLst>
                <a:path w="117866" h="2286">
                  <a:moveTo>
                    <a:pt x="117866" y="0"/>
                  </a:moveTo>
                  <a:lnTo>
                    <a:pt x="102459" y="0"/>
                  </a:lnTo>
                  <a:moveTo>
                    <a:pt x="0" y="0"/>
                  </a:moveTo>
                  <a:lnTo>
                    <a:pt x="46954" y="0"/>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55">
              <a:extLst>
                <a:ext uri="{FF2B5EF4-FFF2-40B4-BE49-F238E27FC236}">
                  <a16:creationId xmlns:a16="http://schemas.microsoft.com/office/drawing/2014/main" id="{B82E3383-0A9E-4782-9736-8B22AC5BE620}"/>
                </a:ext>
              </a:extLst>
            </p:cNvPr>
            <p:cNvSpPr/>
            <p:nvPr/>
          </p:nvSpPr>
          <p:spPr>
            <a:xfrm>
              <a:off x="7143942" y="2342508"/>
              <a:ext cx="2286" cy="150053"/>
            </a:xfrm>
            <a:custGeom>
              <a:avLst/>
              <a:gdLst>
                <a:gd name="connsiteX0" fmla="*/ 0 w 2286"/>
                <a:gd name="connsiteY0" fmla="*/ 103784 h 150053"/>
                <a:gd name="connsiteX1" fmla="*/ 0 w 2286"/>
                <a:gd name="connsiteY1" fmla="*/ 150053 h 150053"/>
                <a:gd name="connsiteX2" fmla="*/ 0 w 2286"/>
                <a:gd name="connsiteY2" fmla="*/ 0 h 150053"/>
                <a:gd name="connsiteX3" fmla="*/ 0 w 2286"/>
                <a:gd name="connsiteY3" fmla="*/ 45720 h 150053"/>
              </a:gdLst>
              <a:ahLst/>
              <a:cxnLst>
                <a:cxn ang="0">
                  <a:pos x="connsiteX0" y="connsiteY0"/>
                </a:cxn>
                <a:cxn ang="0">
                  <a:pos x="connsiteX1" y="connsiteY1"/>
                </a:cxn>
                <a:cxn ang="0">
                  <a:pos x="connsiteX2" y="connsiteY2"/>
                </a:cxn>
                <a:cxn ang="0">
                  <a:pos x="connsiteX3" y="connsiteY3"/>
                </a:cxn>
              </a:cxnLst>
              <a:rect l="l" t="t" r="r" b="b"/>
              <a:pathLst>
                <a:path w="2286" h="150053">
                  <a:moveTo>
                    <a:pt x="0" y="103784"/>
                  </a:moveTo>
                  <a:lnTo>
                    <a:pt x="0" y="150053"/>
                  </a:lnTo>
                  <a:moveTo>
                    <a:pt x="0" y="0"/>
                  </a:moveTo>
                  <a:lnTo>
                    <a:pt x="0" y="45720"/>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23366ADC-0E07-4B3D-A236-37F1F6375F21}"/>
                </a:ext>
              </a:extLst>
            </p:cNvPr>
            <p:cNvSpPr/>
            <p:nvPr/>
          </p:nvSpPr>
          <p:spPr>
            <a:xfrm>
              <a:off x="7143942" y="2262590"/>
              <a:ext cx="23797" cy="23797"/>
            </a:xfrm>
            <a:custGeom>
              <a:avLst/>
              <a:gdLst>
                <a:gd name="connsiteX0" fmla="*/ 23797 w 23797"/>
                <a:gd name="connsiteY0" fmla="*/ 0 h 23797"/>
                <a:gd name="connsiteX1" fmla="*/ 0 w 23797"/>
                <a:gd name="connsiteY1" fmla="*/ 0 h 23797"/>
                <a:gd name="connsiteX2" fmla="*/ 0 w 23797"/>
                <a:gd name="connsiteY2" fmla="*/ 23797 h 23797"/>
              </a:gdLst>
              <a:ahLst/>
              <a:cxnLst>
                <a:cxn ang="0">
                  <a:pos x="connsiteX0" y="connsiteY0"/>
                </a:cxn>
                <a:cxn ang="0">
                  <a:pos x="connsiteX1" y="connsiteY1"/>
                </a:cxn>
                <a:cxn ang="0">
                  <a:pos x="connsiteX2" y="connsiteY2"/>
                </a:cxn>
              </a:cxnLst>
              <a:rect l="l" t="t" r="r" b="b"/>
              <a:pathLst>
                <a:path w="23797" h="23797">
                  <a:moveTo>
                    <a:pt x="23797" y="0"/>
                  </a:moveTo>
                  <a:lnTo>
                    <a:pt x="0" y="0"/>
                  </a:lnTo>
                  <a:lnTo>
                    <a:pt x="0" y="23797"/>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6F1528BB-99FA-4403-A288-4E57CDE86214}"/>
                </a:ext>
              </a:extLst>
            </p:cNvPr>
            <p:cNvSpPr/>
            <p:nvPr/>
          </p:nvSpPr>
          <p:spPr>
            <a:xfrm>
              <a:off x="7223883" y="2262590"/>
              <a:ext cx="150053" cy="2286"/>
            </a:xfrm>
            <a:custGeom>
              <a:avLst/>
              <a:gdLst>
                <a:gd name="connsiteX0" fmla="*/ 102459 w 150053"/>
                <a:gd name="connsiteY0" fmla="*/ 0 h 2286"/>
                <a:gd name="connsiteX1" fmla="*/ 150053 w 150053"/>
                <a:gd name="connsiteY1" fmla="*/ 0 h 2286"/>
                <a:gd name="connsiteX2" fmla="*/ 0 w 150053"/>
                <a:gd name="connsiteY2" fmla="*/ 0 h 2286"/>
                <a:gd name="connsiteX3" fmla="*/ 46954 w 150053"/>
                <a:gd name="connsiteY3" fmla="*/ 0 h 2286"/>
              </a:gdLst>
              <a:ahLst/>
              <a:cxnLst>
                <a:cxn ang="0">
                  <a:pos x="connsiteX0" y="connsiteY0"/>
                </a:cxn>
                <a:cxn ang="0">
                  <a:pos x="connsiteX1" y="connsiteY1"/>
                </a:cxn>
                <a:cxn ang="0">
                  <a:pos x="connsiteX2" y="connsiteY2"/>
                </a:cxn>
                <a:cxn ang="0">
                  <a:pos x="connsiteX3" y="connsiteY3"/>
                </a:cxn>
              </a:cxnLst>
              <a:rect l="l" t="t" r="r" b="b"/>
              <a:pathLst>
                <a:path w="150053" h="2286">
                  <a:moveTo>
                    <a:pt x="102459" y="0"/>
                  </a:moveTo>
                  <a:lnTo>
                    <a:pt x="150053" y="0"/>
                  </a:lnTo>
                  <a:moveTo>
                    <a:pt x="0" y="0"/>
                  </a:moveTo>
                  <a:lnTo>
                    <a:pt x="46954" y="0"/>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9" name="Freeform: Shape 58">
              <a:extLst>
                <a:ext uri="{FF2B5EF4-FFF2-40B4-BE49-F238E27FC236}">
                  <a16:creationId xmlns:a16="http://schemas.microsoft.com/office/drawing/2014/main" id="{6B556EAD-62C7-4BE4-86E1-5975EF77A2A7}"/>
                </a:ext>
              </a:extLst>
            </p:cNvPr>
            <p:cNvSpPr/>
            <p:nvPr/>
          </p:nvSpPr>
          <p:spPr>
            <a:xfrm>
              <a:off x="7453237" y="2446293"/>
              <a:ext cx="2286" cy="15453"/>
            </a:xfrm>
            <a:custGeom>
              <a:avLst/>
              <a:gdLst>
                <a:gd name="connsiteX0" fmla="*/ 0 w 2286"/>
                <a:gd name="connsiteY0" fmla="*/ 0 h 15453"/>
                <a:gd name="connsiteX1" fmla="*/ 0 w 2286"/>
                <a:gd name="connsiteY1" fmla="*/ 15453 h 15453"/>
              </a:gdLst>
              <a:ahLst/>
              <a:cxnLst>
                <a:cxn ang="0">
                  <a:pos x="connsiteX0" y="connsiteY0"/>
                </a:cxn>
                <a:cxn ang="0">
                  <a:pos x="connsiteX1" y="connsiteY1"/>
                </a:cxn>
              </a:cxnLst>
              <a:rect l="l" t="t" r="r" b="b"/>
              <a:pathLst>
                <a:path w="2286" h="15453">
                  <a:moveTo>
                    <a:pt x="0" y="0"/>
                  </a:moveTo>
                  <a:lnTo>
                    <a:pt x="0" y="15453"/>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0" name="Freeform: Shape 59">
              <a:extLst>
                <a:ext uri="{FF2B5EF4-FFF2-40B4-BE49-F238E27FC236}">
                  <a16:creationId xmlns:a16="http://schemas.microsoft.com/office/drawing/2014/main" id="{85BEA74E-C47B-40A6-95EB-7C17FCA93060}"/>
                </a:ext>
              </a:extLst>
            </p:cNvPr>
            <p:cNvSpPr/>
            <p:nvPr/>
          </p:nvSpPr>
          <p:spPr>
            <a:xfrm>
              <a:off x="7453237" y="2342508"/>
              <a:ext cx="2286" cy="45674"/>
            </a:xfrm>
            <a:custGeom>
              <a:avLst/>
              <a:gdLst>
                <a:gd name="connsiteX0" fmla="*/ 0 w 2286"/>
                <a:gd name="connsiteY0" fmla="*/ 0 h 45674"/>
                <a:gd name="connsiteX1" fmla="*/ 0 w 2286"/>
                <a:gd name="connsiteY1" fmla="*/ 45674 h 45674"/>
              </a:gdLst>
              <a:ahLst/>
              <a:cxnLst>
                <a:cxn ang="0">
                  <a:pos x="connsiteX0" y="connsiteY0"/>
                </a:cxn>
                <a:cxn ang="0">
                  <a:pos x="connsiteX1" y="connsiteY1"/>
                </a:cxn>
              </a:cxnLst>
              <a:rect l="l" t="t" r="r" b="b"/>
              <a:pathLst>
                <a:path w="2286" h="45674">
                  <a:moveTo>
                    <a:pt x="0" y="0"/>
                  </a:moveTo>
                  <a:lnTo>
                    <a:pt x="0" y="45674"/>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1" name="Freeform: Shape 60">
              <a:extLst>
                <a:ext uri="{FF2B5EF4-FFF2-40B4-BE49-F238E27FC236}">
                  <a16:creationId xmlns:a16="http://schemas.microsoft.com/office/drawing/2014/main" id="{1FD4B4C9-1B1E-47A1-B94C-638B110088B5}"/>
                </a:ext>
              </a:extLst>
            </p:cNvPr>
            <p:cNvSpPr/>
            <p:nvPr/>
          </p:nvSpPr>
          <p:spPr>
            <a:xfrm>
              <a:off x="7409620" y="2262590"/>
              <a:ext cx="43616" cy="43616"/>
            </a:xfrm>
            <a:custGeom>
              <a:avLst/>
              <a:gdLst>
                <a:gd name="connsiteX0" fmla="*/ 0 w 43616"/>
                <a:gd name="connsiteY0" fmla="*/ 0 h 43616"/>
                <a:gd name="connsiteX1" fmla="*/ 43617 w 43616"/>
                <a:gd name="connsiteY1" fmla="*/ 0 h 43616"/>
                <a:gd name="connsiteX2" fmla="*/ 43617 w 43616"/>
                <a:gd name="connsiteY2" fmla="*/ 43617 h 43616"/>
              </a:gdLst>
              <a:ahLst/>
              <a:cxnLst>
                <a:cxn ang="0">
                  <a:pos x="connsiteX0" y="connsiteY0"/>
                </a:cxn>
                <a:cxn ang="0">
                  <a:pos x="connsiteX1" y="connsiteY1"/>
                </a:cxn>
                <a:cxn ang="0">
                  <a:pos x="connsiteX2" y="connsiteY2"/>
                </a:cxn>
              </a:cxnLst>
              <a:rect l="l" t="t" r="r" b="b"/>
              <a:pathLst>
                <a:path w="43616" h="43616">
                  <a:moveTo>
                    <a:pt x="0" y="0"/>
                  </a:moveTo>
                  <a:lnTo>
                    <a:pt x="43617" y="0"/>
                  </a:lnTo>
                  <a:lnTo>
                    <a:pt x="43617" y="43617"/>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2" name="Freeform: Shape 61">
              <a:extLst>
                <a:ext uri="{FF2B5EF4-FFF2-40B4-BE49-F238E27FC236}">
                  <a16:creationId xmlns:a16="http://schemas.microsoft.com/office/drawing/2014/main" id="{21059204-16A3-4DE2-8A13-362DC42BF7FC}"/>
                </a:ext>
              </a:extLst>
            </p:cNvPr>
            <p:cNvSpPr/>
            <p:nvPr/>
          </p:nvSpPr>
          <p:spPr>
            <a:xfrm>
              <a:off x="7143942" y="2528246"/>
              <a:ext cx="43616" cy="43616"/>
            </a:xfrm>
            <a:custGeom>
              <a:avLst/>
              <a:gdLst>
                <a:gd name="connsiteX0" fmla="*/ 43617 w 43616"/>
                <a:gd name="connsiteY0" fmla="*/ 43617 h 43616"/>
                <a:gd name="connsiteX1" fmla="*/ 0 w 43616"/>
                <a:gd name="connsiteY1" fmla="*/ 43617 h 43616"/>
                <a:gd name="connsiteX2" fmla="*/ 0 w 43616"/>
                <a:gd name="connsiteY2" fmla="*/ 0 h 43616"/>
              </a:gdLst>
              <a:ahLst/>
              <a:cxnLst>
                <a:cxn ang="0">
                  <a:pos x="connsiteX0" y="connsiteY0"/>
                </a:cxn>
                <a:cxn ang="0">
                  <a:pos x="connsiteX1" y="connsiteY1"/>
                </a:cxn>
                <a:cxn ang="0">
                  <a:pos x="connsiteX2" y="connsiteY2"/>
                </a:cxn>
              </a:cxnLst>
              <a:rect l="l" t="t" r="r" b="b"/>
              <a:pathLst>
                <a:path w="43616" h="43616">
                  <a:moveTo>
                    <a:pt x="43617" y="43617"/>
                  </a:moveTo>
                  <a:lnTo>
                    <a:pt x="0" y="43617"/>
                  </a:lnTo>
                  <a:lnTo>
                    <a:pt x="0" y="0"/>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3" name="Freeform: Shape 62">
              <a:extLst>
                <a:ext uri="{FF2B5EF4-FFF2-40B4-BE49-F238E27FC236}">
                  <a16:creationId xmlns:a16="http://schemas.microsoft.com/office/drawing/2014/main" id="{16217B39-6450-47ED-81F8-CE1B5B94C1A5}"/>
                </a:ext>
              </a:extLst>
            </p:cNvPr>
            <p:cNvSpPr/>
            <p:nvPr/>
          </p:nvSpPr>
          <p:spPr>
            <a:xfrm>
              <a:off x="7219288" y="2337936"/>
              <a:ext cx="158602" cy="158602"/>
            </a:xfrm>
            <a:custGeom>
              <a:avLst/>
              <a:gdLst>
                <a:gd name="connsiteX0" fmla="*/ 115352 w 158602"/>
                <a:gd name="connsiteY0" fmla="*/ 158603 h 158602"/>
                <a:gd name="connsiteX1" fmla="*/ 0 w 158602"/>
                <a:gd name="connsiteY1" fmla="*/ 158603 h 158602"/>
                <a:gd name="connsiteX2" fmla="*/ 0 w 158602"/>
                <a:gd name="connsiteY2" fmla="*/ 0 h 158602"/>
                <a:gd name="connsiteX3" fmla="*/ 158603 w 158602"/>
                <a:gd name="connsiteY3" fmla="*/ 0 h 158602"/>
                <a:gd name="connsiteX4" fmla="*/ 158603 w 158602"/>
                <a:gd name="connsiteY4" fmla="*/ 115740 h 158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02" h="158602">
                  <a:moveTo>
                    <a:pt x="115352" y="158603"/>
                  </a:moveTo>
                  <a:lnTo>
                    <a:pt x="0" y="158603"/>
                  </a:lnTo>
                  <a:lnTo>
                    <a:pt x="0" y="0"/>
                  </a:lnTo>
                  <a:lnTo>
                    <a:pt x="158603" y="0"/>
                  </a:lnTo>
                  <a:lnTo>
                    <a:pt x="158603" y="115740"/>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4" name="Freeform: Shape 63">
              <a:extLst>
                <a:ext uri="{FF2B5EF4-FFF2-40B4-BE49-F238E27FC236}">
                  <a16:creationId xmlns:a16="http://schemas.microsoft.com/office/drawing/2014/main" id="{C67BB35D-BE97-45F5-BEAA-D1A0D3076068}"/>
                </a:ext>
              </a:extLst>
            </p:cNvPr>
            <p:cNvSpPr/>
            <p:nvPr/>
          </p:nvSpPr>
          <p:spPr>
            <a:xfrm>
              <a:off x="7377891" y="2453677"/>
              <a:ext cx="2286" cy="2423"/>
            </a:xfrm>
            <a:custGeom>
              <a:avLst/>
              <a:gdLst>
                <a:gd name="connsiteX0" fmla="*/ 0 w 2286"/>
                <a:gd name="connsiteY0" fmla="*/ 0 h 2423"/>
                <a:gd name="connsiteX1" fmla="*/ 0 w 2286"/>
                <a:gd name="connsiteY1" fmla="*/ 2423 h 2423"/>
              </a:gdLst>
              <a:ahLst/>
              <a:cxnLst>
                <a:cxn ang="0">
                  <a:pos x="connsiteX0" y="connsiteY0"/>
                </a:cxn>
                <a:cxn ang="0">
                  <a:pos x="connsiteX1" y="connsiteY1"/>
                </a:cxn>
              </a:cxnLst>
              <a:rect l="l" t="t" r="r" b="b"/>
              <a:pathLst>
                <a:path w="2286" h="2423">
                  <a:moveTo>
                    <a:pt x="0" y="0"/>
                  </a:moveTo>
                  <a:lnTo>
                    <a:pt x="0" y="2423"/>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5" name="Freeform: Shape 64">
              <a:extLst>
                <a:ext uri="{FF2B5EF4-FFF2-40B4-BE49-F238E27FC236}">
                  <a16:creationId xmlns:a16="http://schemas.microsoft.com/office/drawing/2014/main" id="{35A5447A-069C-435C-84B2-346F811F61DA}"/>
                </a:ext>
              </a:extLst>
            </p:cNvPr>
            <p:cNvSpPr/>
            <p:nvPr/>
          </p:nvSpPr>
          <p:spPr>
            <a:xfrm>
              <a:off x="7344287" y="2464672"/>
              <a:ext cx="130484" cy="130484"/>
            </a:xfrm>
            <a:custGeom>
              <a:avLst/>
              <a:gdLst>
                <a:gd name="connsiteX0" fmla="*/ 130485 w 130484"/>
                <a:gd name="connsiteY0" fmla="*/ 65242 h 130484"/>
                <a:gd name="connsiteX1" fmla="*/ 65242 w 130484"/>
                <a:gd name="connsiteY1" fmla="*/ 130485 h 130484"/>
                <a:gd name="connsiteX2" fmla="*/ 0 w 130484"/>
                <a:gd name="connsiteY2" fmla="*/ 65242 h 130484"/>
                <a:gd name="connsiteX3" fmla="*/ 65242 w 130484"/>
                <a:gd name="connsiteY3" fmla="*/ 0 h 130484"/>
                <a:gd name="connsiteX4" fmla="*/ 130485 w 130484"/>
                <a:gd name="connsiteY4" fmla="*/ 65242 h 130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484" h="130484">
                  <a:moveTo>
                    <a:pt x="130485" y="65242"/>
                  </a:moveTo>
                  <a:cubicBezTo>
                    <a:pt x="130485" y="101275"/>
                    <a:pt x="101275" y="130485"/>
                    <a:pt x="65242" y="130485"/>
                  </a:cubicBezTo>
                  <a:cubicBezTo>
                    <a:pt x="29210" y="130485"/>
                    <a:pt x="0" y="101275"/>
                    <a:pt x="0" y="65242"/>
                  </a:cubicBezTo>
                  <a:cubicBezTo>
                    <a:pt x="0" y="29210"/>
                    <a:pt x="29210" y="0"/>
                    <a:pt x="65242" y="0"/>
                  </a:cubicBezTo>
                  <a:cubicBezTo>
                    <a:pt x="101275" y="0"/>
                    <a:pt x="130485" y="29210"/>
                    <a:pt x="130485" y="65242"/>
                  </a:cubicBezTo>
                  <a:close/>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6" name="Freeform: Shape 65">
              <a:extLst>
                <a:ext uri="{FF2B5EF4-FFF2-40B4-BE49-F238E27FC236}">
                  <a16:creationId xmlns:a16="http://schemas.microsoft.com/office/drawing/2014/main" id="{69942F3E-B7FB-40E4-853F-D3119C8C8A18}"/>
                </a:ext>
              </a:extLst>
            </p:cNvPr>
            <p:cNvSpPr/>
            <p:nvPr/>
          </p:nvSpPr>
          <p:spPr>
            <a:xfrm>
              <a:off x="7374896" y="2507146"/>
              <a:ext cx="67962" cy="48326"/>
            </a:xfrm>
            <a:custGeom>
              <a:avLst/>
              <a:gdLst>
                <a:gd name="connsiteX0" fmla="*/ 0 w 67962"/>
                <a:gd name="connsiteY0" fmla="*/ 28689 h 48326"/>
                <a:gd name="connsiteX1" fmla="*/ 19637 w 67962"/>
                <a:gd name="connsiteY1" fmla="*/ 48326 h 48326"/>
                <a:gd name="connsiteX2" fmla="*/ 67963 w 67962"/>
                <a:gd name="connsiteY2" fmla="*/ 0 h 48326"/>
              </a:gdLst>
              <a:ahLst/>
              <a:cxnLst>
                <a:cxn ang="0">
                  <a:pos x="connsiteX0" y="connsiteY0"/>
                </a:cxn>
                <a:cxn ang="0">
                  <a:pos x="connsiteX1" y="connsiteY1"/>
                </a:cxn>
                <a:cxn ang="0">
                  <a:pos x="connsiteX2" y="connsiteY2"/>
                </a:cxn>
              </a:cxnLst>
              <a:rect l="l" t="t" r="r" b="b"/>
              <a:pathLst>
                <a:path w="67962" h="48326">
                  <a:moveTo>
                    <a:pt x="0" y="28689"/>
                  </a:moveTo>
                  <a:lnTo>
                    <a:pt x="19637" y="48326"/>
                  </a:lnTo>
                  <a:lnTo>
                    <a:pt x="67963" y="0"/>
                  </a:ln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67" name="Graphic 210">
            <a:extLst>
              <a:ext uri="{FF2B5EF4-FFF2-40B4-BE49-F238E27FC236}">
                <a16:creationId xmlns:a16="http://schemas.microsoft.com/office/drawing/2014/main" id="{4FC4CB96-7633-4D65-AE70-23B2C9B21829}"/>
              </a:ext>
            </a:extLst>
          </p:cNvPr>
          <p:cNvGrpSpPr/>
          <p:nvPr/>
        </p:nvGrpSpPr>
        <p:grpSpPr>
          <a:xfrm>
            <a:off x="3986243" y="2343150"/>
            <a:ext cx="457200" cy="457200"/>
            <a:chOff x="1176338" y="1619250"/>
            <a:chExt cx="457200" cy="457200"/>
          </a:xfrm>
        </p:grpSpPr>
        <p:sp>
          <p:nvSpPr>
            <p:cNvPr id="68" name="Freeform: Shape 67">
              <a:extLst>
                <a:ext uri="{FF2B5EF4-FFF2-40B4-BE49-F238E27FC236}">
                  <a16:creationId xmlns:a16="http://schemas.microsoft.com/office/drawing/2014/main" id="{308681D0-3C27-497B-8A0A-BB8B306187D1}"/>
                </a:ext>
              </a:extLst>
            </p:cNvPr>
            <p:cNvSpPr/>
            <p:nvPr/>
          </p:nvSpPr>
          <p:spPr>
            <a:xfrm>
              <a:off x="1240826" y="1711490"/>
              <a:ext cx="188526" cy="272719"/>
            </a:xfrm>
            <a:custGeom>
              <a:avLst/>
              <a:gdLst>
                <a:gd name="connsiteX0" fmla="*/ 0 w 188526"/>
                <a:gd name="connsiteY0" fmla="*/ 94915 h 272719"/>
                <a:gd name="connsiteX1" fmla="*/ 0 w 188526"/>
                <a:gd name="connsiteY1" fmla="*/ 272720 h 272719"/>
                <a:gd name="connsiteX2" fmla="*/ 188526 w 188526"/>
                <a:gd name="connsiteY2" fmla="*/ 272720 h 272719"/>
                <a:gd name="connsiteX3" fmla="*/ 188526 w 188526"/>
                <a:gd name="connsiteY3" fmla="*/ 0 h 272719"/>
                <a:gd name="connsiteX4" fmla="*/ 0 w 188526"/>
                <a:gd name="connsiteY4" fmla="*/ 0 h 272719"/>
                <a:gd name="connsiteX5" fmla="*/ 0 w 188526"/>
                <a:gd name="connsiteY5" fmla="*/ 93429 h 272719"/>
                <a:gd name="connsiteX6" fmla="*/ 0 w 188526"/>
                <a:gd name="connsiteY6" fmla="*/ 94915 h 27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526" h="272719">
                  <a:moveTo>
                    <a:pt x="0" y="94915"/>
                  </a:moveTo>
                  <a:lnTo>
                    <a:pt x="0" y="272720"/>
                  </a:lnTo>
                  <a:lnTo>
                    <a:pt x="188526" y="272720"/>
                  </a:lnTo>
                  <a:lnTo>
                    <a:pt x="188526" y="0"/>
                  </a:lnTo>
                  <a:lnTo>
                    <a:pt x="0" y="0"/>
                  </a:lnTo>
                  <a:lnTo>
                    <a:pt x="0" y="93429"/>
                  </a:lnTo>
                  <a:lnTo>
                    <a:pt x="0" y="94915"/>
                  </a:lnTo>
                  <a:close/>
                </a:path>
              </a:pathLst>
            </a:custGeom>
            <a:noFill/>
            <a:ln w="12700" cap="flat">
              <a:solidFill>
                <a:srgbClr val="F1F2F2"/>
              </a:solidFill>
              <a:custDash>
                <a:ds d="300000" sp="450000"/>
              </a:custDash>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69" name="Freeform: Shape 68">
              <a:extLst>
                <a:ext uri="{FF2B5EF4-FFF2-40B4-BE49-F238E27FC236}">
                  <a16:creationId xmlns:a16="http://schemas.microsoft.com/office/drawing/2014/main" id="{0915337A-94F6-4829-BF5D-2195BCAFCFE0}"/>
                </a:ext>
              </a:extLst>
            </p:cNvPr>
            <p:cNvSpPr/>
            <p:nvPr/>
          </p:nvSpPr>
          <p:spPr>
            <a:xfrm>
              <a:off x="1305839" y="1795340"/>
              <a:ext cx="16139" cy="2286"/>
            </a:xfrm>
            <a:custGeom>
              <a:avLst/>
              <a:gdLst>
                <a:gd name="connsiteX0" fmla="*/ 0 w 16139"/>
                <a:gd name="connsiteY0" fmla="*/ 0 h 2286"/>
                <a:gd name="connsiteX1" fmla="*/ 16139 w 16139"/>
                <a:gd name="connsiteY1" fmla="*/ 0 h 2286"/>
              </a:gdLst>
              <a:ahLst/>
              <a:cxnLst>
                <a:cxn ang="0">
                  <a:pos x="connsiteX0" y="connsiteY0"/>
                </a:cxn>
                <a:cxn ang="0">
                  <a:pos x="connsiteX1" y="connsiteY1"/>
                </a:cxn>
              </a:cxnLst>
              <a:rect l="l" t="t" r="r" b="b"/>
              <a:pathLst>
                <a:path w="16139" h="2286">
                  <a:moveTo>
                    <a:pt x="0" y="0"/>
                  </a:moveTo>
                  <a:lnTo>
                    <a:pt x="16139"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0" name="Freeform: Shape 69">
              <a:extLst>
                <a:ext uri="{FF2B5EF4-FFF2-40B4-BE49-F238E27FC236}">
                  <a16:creationId xmlns:a16="http://schemas.microsoft.com/office/drawing/2014/main" id="{4022B1D3-3F18-433E-AB59-0CDD99DB96F0}"/>
                </a:ext>
              </a:extLst>
            </p:cNvPr>
            <p:cNvSpPr/>
            <p:nvPr/>
          </p:nvSpPr>
          <p:spPr>
            <a:xfrm>
              <a:off x="1270201" y="1749872"/>
              <a:ext cx="129776" cy="45468"/>
            </a:xfrm>
            <a:custGeom>
              <a:avLst/>
              <a:gdLst>
                <a:gd name="connsiteX0" fmla="*/ 63871 w 129776"/>
                <a:gd name="connsiteY0" fmla="*/ 45469 h 45468"/>
                <a:gd name="connsiteX1" fmla="*/ 129776 w 129776"/>
                <a:gd name="connsiteY1" fmla="*/ 45469 h 45468"/>
                <a:gd name="connsiteX2" fmla="*/ 129776 w 129776"/>
                <a:gd name="connsiteY2" fmla="*/ 0 h 45468"/>
                <a:gd name="connsiteX3" fmla="*/ 0 w 129776"/>
                <a:gd name="connsiteY3" fmla="*/ 0 h 45468"/>
                <a:gd name="connsiteX4" fmla="*/ 0 w 129776"/>
                <a:gd name="connsiteY4" fmla="*/ 45469 h 45468"/>
                <a:gd name="connsiteX5" fmla="*/ 22723 w 129776"/>
                <a:gd name="connsiteY5" fmla="*/ 45469 h 45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45468">
                  <a:moveTo>
                    <a:pt x="63871" y="45469"/>
                  </a:moveTo>
                  <a:lnTo>
                    <a:pt x="129776" y="45469"/>
                  </a:lnTo>
                  <a:lnTo>
                    <a:pt x="129776" y="0"/>
                  </a:lnTo>
                  <a:lnTo>
                    <a:pt x="0" y="0"/>
                  </a:lnTo>
                  <a:lnTo>
                    <a:pt x="0" y="45469"/>
                  </a:lnTo>
                  <a:lnTo>
                    <a:pt x="22723" y="45469"/>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1" name="Freeform: Shape 70">
              <a:extLst>
                <a:ext uri="{FF2B5EF4-FFF2-40B4-BE49-F238E27FC236}">
                  <a16:creationId xmlns:a16="http://schemas.microsoft.com/office/drawing/2014/main" id="{BB9E4EEB-FD86-472E-B242-C78660B6664F}"/>
                </a:ext>
              </a:extLst>
            </p:cNvPr>
            <p:cNvSpPr/>
            <p:nvPr/>
          </p:nvSpPr>
          <p:spPr>
            <a:xfrm rot="10800000">
              <a:off x="1270201" y="1829447"/>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 name="Freeform: Shape 71">
              <a:extLst>
                <a:ext uri="{FF2B5EF4-FFF2-40B4-BE49-F238E27FC236}">
                  <a16:creationId xmlns:a16="http://schemas.microsoft.com/office/drawing/2014/main" id="{17691DE7-1B30-436B-B7C0-4A03FBC3521C}"/>
                </a:ext>
              </a:extLst>
            </p:cNvPr>
            <p:cNvSpPr/>
            <p:nvPr/>
          </p:nvSpPr>
          <p:spPr>
            <a:xfrm rot="10800000">
              <a:off x="1270201" y="1909023"/>
              <a:ext cx="129776" cy="45468"/>
            </a:xfrm>
            <a:custGeom>
              <a:avLst/>
              <a:gdLst>
                <a:gd name="connsiteX0" fmla="*/ 0 w 129776"/>
                <a:gd name="connsiteY0" fmla="*/ 0 h 45468"/>
                <a:gd name="connsiteX1" fmla="*/ 129776 w 129776"/>
                <a:gd name="connsiteY1" fmla="*/ 0 h 45468"/>
                <a:gd name="connsiteX2" fmla="*/ 129776 w 129776"/>
                <a:gd name="connsiteY2" fmla="*/ 45469 h 45468"/>
                <a:gd name="connsiteX3" fmla="*/ 0 w 129776"/>
                <a:gd name="connsiteY3" fmla="*/ 45469 h 45468"/>
              </a:gdLst>
              <a:ahLst/>
              <a:cxnLst>
                <a:cxn ang="0">
                  <a:pos x="connsiteX0" y="connsiteY0"/>
                </a:cxn>
                <a:cxn ang="0">
                  <a:pos x="connsiteX1" y="connsiteY1"/>
                </a:cxn>
                <a:cxn ang="0">
                  <a:pos x="connsiteX2" y="connsiteY2"/>
                </a:cxn>
                <a:cxn ang="0">
                  <a:pos x="connsiteX3" y="connsiteY3"/>
                </a:cxn>
              </a:cxnLst>
              <a:rect l="l" t="t" r="r" b="b"/>
              <a:pathLst>
                <a:path w="129776" h="45468">
                  <a:moveTo>
                    <a:pt x="0" y="0"/>
                  </a:moveTo>
                  <a:lnTo>
                    <a:pt x="129776" y="0"/>
                  </a:lnTo>
                  <a:lnTo>
                    <a:pt x="129776" y="45469"/>
                  </a:lnTo>
                  <a:lnTo>
                    <a:pt x="0" y="45469"/>
                  </a:lnTo>
                  <a:close/>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3" name="Freeform: Shape 72">
              <a:extLst>
                <a:ext uri="{FF2B5EF4-FFF2-40B4-BE49-F238E27FC236}">
                  <a16:creationId xmlns:a16="http://schemas.microsoft.com/office/drawing/2014/main" id="{8F63D413-B37B-4B4B-B3AA-EE14890F31C9}"/>
                </a:ext>
              </a:extLst>
            </p:cNvPr>
            <p:cNvSpPr/>
            <p:nvPr/>
          </p:nvSpPr>
          <p:spPr>
            <a:xfrm>
              <a:off x="1432370" y="1847987"/>
              <a:ext cx="50474" cy="2286"/>
            </a:xfrm>
            <a:custGeom>
              <a:avLst/>
              <a:gdLst>
                <a:gd name="connsiteX0" fmla="*/ 0 w 50474"/>
                <a:gd name="connsiteY0" fmla="*/ 0 h 2286"/>
                <a:gd name="connsiteX1" fmla="*/ 50475 w 50474"/>
                <a:gd name="connsiteY1" fmla="*/ 0 h 2286"/>
              </a:gdLst>
              <a:ahLst/>
              <a:cxnLst>
                <a:cxn ang="0">
                  <a:pos x="connsiteX0" y="connsiteY0"/>
                </a:cxn>
                <a:cxn ang="0">
                  <a:pos x="connsiteX1" y="connsiteY1"/>
                </a:cxn>
              </a:cxnLst>
              <a:rect l="l" t="t" r="r" b="b"/>
              <a:pathLst>
                <a:path w="50474" h="2286">
                  <a:moveTo>
                    <a:pt x="0" y="0"/>
                  </a:moveTo>
                  <a:lnTo>
                    <a:pt x="50475"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4" name="Freeform: Shape 73">
              <a:extLst>
                <a:ext uri="{FF2B5EF4-FFF2-40B4-BE49-F238E27FC236}">
                  <a16:creationId xmlns:a16="http://schemas.microsoft.com/office/drawing/2014/main" id="{2ED0A850-C8D0-4C06-82A6-56B490CBB37C}"/>
                </a:ext>
              </a:extLst>
            </p:cNvPr>
            <p:cNvSpPr/>
            <p:nvPr/>
          </p:nvSpPr>
          <p:spPr>
            <a:xfrm>
              <a:off x="1480444" y="1748203"/>
              <a:ext cx="2286" cy="199019"/>
            </a:xfrm>
            <a:custGeom>
              <a:avLst/>
              <a:gdLst>
                <a:gd name="connsiteX0" fmla="*/ 0 w 2286"/>
                <a:gd name="connsiteY0" fmla="*/ 199019 h 199019"/>
                <a:gd name="connsiteX1" fmla="*/ 0 w 2286"/>
                <a:gd name="connsiteY1" fmla="*/ 0 h 199019"/>
              </a:gdLst>
              <a:ahLst/>
              <a:cxnLst>
                <a:cxn ang="0">
                  <a:pos x="connsiteX0" y="connsiteY0"/>
                </a:cxn>
                <a:cxn ang="0">
                  <a:pos x="connsiteX1" y="connsiteY1"/>
                </a:cxn>
              </a:cxnLst>
              <a:rect l="l" t="t" r="r" b="b"/>
              <a:pathLst>
                <a:path w="2286" h="199019">
                  <a:moveTo>
                    <a:pt x="0" y="199019"/>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5" name="Freeform: Shape 74">
              <a:extLst>
                <a:ext uri="{FF2B5EF4-FFF2-40B4-BE49-F238E27FC236}">
                  <a16:creationId xmlns:a16="http://schemas.microsoft.com/office/drawing/2014/main" id="{67BC9B3C-A07E-485D-909A-64F74E27EA62}"/>
                </a:ext>
              </a:extLst>
            </p:cNvPr>
            <p:cNvSpPr/>
            <p:nvPr/>
          </p:nvSpPr>
          <p:spPr>
            <a:xfrm>
              <a:off x="1479530" y="1750740"/>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6" name="Freeform: Shape 75">
              <a:extLst>
                <a:ext uri="{FF2B5EF4-FFF2-40B4-BE49-F238E27FC236}">
                  <a16:creationId xmlns:a16="http://schemas.microsoft.com/office/drawing/2014/main" id="{8326A120-D75F-4A8A-84AD-30B8826973A2}"/>
                </a:ext>
              </a:extLst>
            </p:cNvPr>
            <p:cNvSpPr/>
            <p:nvPr/>
          </p:nvSpPr>
          <p:spPr>
            <a:xfrm>
              <a:off x="1526141" y="1729183"/>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7" name="Freeform: Shape 76">
              <a:extLst>
                <a:ext uri="{FF2B5EF4-FFF2-40B4-BE49-F238E27FC236}">
                  <a16:creationId xmlns:a16="http://schemas.microsoft.com/office/drawing/2014/main" id="{A698F317-D1EA-4C55-B130-6A4E69FA247C}"/>
                </a:ext>
              </a:extLst>
            </p:cNvPr>
            <p:cNvSpPr/>
            <p:nvPr/>
          </p:nvSpPr>
          <p:spPr>
            <a:xfrm>
              <a:off x="1479530" y="1945187"/>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78" name="Freeform: Shape 77">
              <a:extLst>
                <a:ext uri="{FF2B5EF4-FFF2-40B4-BE49-F238E27FC236}">
                  <a16:creationId xmlns:a16="http://schemas.microsoft.com/office/drawing/2014/main" id="{97565298-26C1-49D4-A896-EFD580252D84}"/>
                </a:ext>
              </a:extLst>
            </p:cNvPr>
            <p:cNvSpPr/>
            <p:nvPr/>
          </p:nvSpPr>
          <p:spPr>
            <a:xfrm>
              <a:off x="1526141" y="1923630"/>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9" name="Freeform: Shape 78">
              <a:extLst>
                <a:ext uri="{FF2B5EF4-FFF2-40B4-BE49-F238E27FC236}">
                  <a16:creationId xmlns:a16="http://schemas.microsoft.com/office/drawing/2014/main" id="{D37E28F6-1E4D-4A5D-BC30-36DAB48158DE}"/>
                </a:ext>
              </a:extLst>
            </p:cNvPr>
            <p:cNvSpPr/>
            <p:nvPr/>
          </p:nvSpPr>
          <p:spPr>
            <a:xfrm>
              <a:off x="1479530" y="1847964"/>
              <a:ext cx="46611" cy="2286"/>
            </a:xfrm>
            <a:custGeom>
              <a:avLst/>
              <a:gdLst>
                <a:gd name="connsiteX0" fmla="*/ 46612 w 46611"/>
                <a:gd name="connsiteY0" fmla="*/ 0 h 2286"/>
                <a:gd name="connsiteX1" fmla="*/ 0 w 46611"/>
                <a:gd name="connsiteY1" fmla="*/ 0 h 2286"/>
              </a:gdLst>
              <a:ahLst/>
              <a:cxnLst>
                <a:cxn ang="0">
                  <a:pos x="connsiteX0" y="connsiteY0"/>
                </a:cxn>
                <a:cxn ang="0">
                  <a:pos x="connsiteX1" y="connsiteY1"/>
                </a:cxn>
              </a:cxnLst>
              <a:rect l="l" t="t" r="r" b="b"/>
              <a:pathLst>
                <a:path w="46611" h="2286">
                  <a:moveTo>
                    <a:pt x="46612"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80" name="Freeform: Shape 79">
              <a:extLst>
                <a:ext uri="{FF2B5EF4-FFF2-40B4-BE49-F238E27FC236}">
                  <a16:creationId xmlns:a16="http://schemas.microsoft.com/office/drawing/2014/main" id="{78D7249D-539A-489D-88B6-CD66FCE228BA}"/>
                </a:ext>
              </a:extLst>
            </p:cNvPr>
            <p:cNvSpPr/>
            <p:nvPr/>
          </p:nvSpPr>
          <p:spPr>
            <a:xfrm>
              <a:off x="1526141" y="1826407"/>
              <a:ext cx="42885" cy="42885"/>
            </a:xfrm>
            <a:custGeom>
              <a:avLst/>
              <a:gdLst>
                <a:gd name="connsiteX0" fmla="*/ 42885 w 42885"/>
                <a:gd name="connsiteY0" fmla="*/ 21443 h 42885"/>
                <a:gd name="connsiteX1" fmla="*/ 21443 w 42885"/>
                <a:gd name="connsiteY1" fmla="*/ 42885 h 42885"/>
                <a:gd name="connsiteX2" fmla="*/ 0 w 42885"/>
                <a:gd name="connsiteY2" fmla="*/ 21443 h 42885"/>
                <a:gd name="connsiteX3" fmla="*/ 21443 w 42885"/>
                <a:gd name="connsiteY3" fmla="*/ 0 h 42885"/>
                <a:gd name="connsiteX4" fmla="*/ 42885 w 42885"/>
                <a:gd name="connsiteY4" fmla="*/ 21443 h 42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85" h="42885">
                  <a:moveTo>
                    <a:pt x="42885" y="21443"/>
                  </a:moveTo>
                  <a:cubicBezTo>
                    <a:pt x="42885" y="33285"/>
                    <a:pt x="33285" y="42885"/>
                    <a:pt x="21443" y="42885"/>
                  </a:cubicBezTo>
                  <a:cubicBezTo>
                    <a:pt x="9600" y="42885"/>
                    <a:pt x="0" y="33285"/>
                    <a:pt x="0" y="21443"/>
                  </a:cubicBezTo>
                  <a:cubicBezTo>
                    <a:pt x="0" y="9600"/>
                    <a:pt x="9600" y="0"/>
                    <a:pt x="21443" y="0"/>
                  </a:cubicBezTo>
                  <a:cubicBezTo>
                    <a:pt x="33285" y="0"/>
                    <a:pt x="42885" y="9600"/>
                    <a:pt x="42885" y="21443"/>
                  </a:cubicBezTo>
                  <a:close/>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81" name="Graphic 4965">
            <a:extLst>
              <a:ext uri="{FF2B5EF4-FFF2-40B4-BE49-F238E27FC236}">
                <a16:creationId xmlns:a16="http://schemas.microsoft.com/office/drawing/2014/main" id="{1E118723-5D5D-41C1-A5E9-87FEDFCC487F}"/>
              </a:ext>
            </a:extLst>
          </p:cNvPr>
          <p:cNvGrpSpPr/>
          <p:nvPr/>
        </p:nvGrpSpPr>
        <p:grpSpPr>
          <a:xfrm>
            <a:off x="4023110" y="1608893"/>
            <a:ext cx="229917" cy="330058"/>
            <a:chOff x="-810320" y="-647795"/>
            <a:chExt cx="684277" cy="982315"/>
          </a:xfrm>
        </p:grpSpPr>
        <p:sp>
          <p:nvSpPr>
            <p:cNvPr id="91" name="Freeform: Shape 90">
              <a:extLst>
                <a:ext uri="{FF2B5EF4-FFF2-40B4-BE49-F238E27FC236}">
                  <a16:creationId xmlns:a16="http://schemas.microsoft.com/office/drawing/2014/main" id="{F82F8307-7619-4205-9E72-19058048D88F}"/>
                </a:ext>
              </a:extLst>
            </p:cNvPr>
            <p:cNvSpPr/>
            <p:nvPr/>
          </p:nvSpPr>
          <p:spPr>
            <a:xfrm>
              <a:off x="-810320" y="-647701"/>
              <a:ext cx="684277" cy="982221"/>
            </a:xfrm>
            <a:custGeom>
              <a:avLst/>
              <a:gdLst>
                <a:gd name="connsiteX0" fmla="*/ 2 w 684277"/>
                <a:gd name="connsiteY0" fmla="*/ 955168 h 982221"/>
                <a:gd name="connsiteX1" fmla="*/ 2 w 684277"/>
                <a:gd name="connsiteY1" fmla="*/ 26672 h 982221"/>
                <a:gd name="connsiteX2" fmla="*/ 26860 w 684277"/>
                <a:gd name="connsiteY2" fmla="*/ 0 h 982221"/>
                <a:gd name="connsiteX3" fmla="*/ 27053 w 684277"/>
                <a:gd name="connsiteY3" fmla="*/ 2 h 982221"/>
                <a:gd name="connsiteX4" fmla="*/ 455678 w 684277"/>
                <a:gd name="connsiteY4" fmla="*/ 1 h 982221"/>
                <a:gd name="connsiteX5" fmla="*/ 684278 w 684277"/>
                <a:gd name="connsiteY5" fmla="*/ 228601 h 982221"/>
                <a:gd name="connsiteX6" fmla="*/ 684278 w 684277"/>
                <a:gd name="connsiteY6" fmla="*/ 955454 h 982221"/>
                <a:gd name="connsiteX7" fmla="*/ 657512 w 684277"/>
                <a:gd name="connsiteY7" fmla="*/ 982219 h 982221"/>
                <a:gd name="connsiteX8" fmla="*/ 27052 w 684277"/>
                <a:gd name="connsiteY8" fmla="*/ 982219 h 982221"/>
                <a:gd name="connsiteX9" fmla="*/ 2 w 684277"/>
                <a:gd name="connsiteY9" fmla="*/ 955743 h 982221"/>
                <a:gd name="connsiteX10" fmla="*/ 2 w 684277"/>
                <a:gd name="connsiteY10" fmla="*/ 955168 h 98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4277" h="982221">
                  <a:moveTo>
                    <a:pt x="2" y="955168"/>
                  </a:moveTo>
                  <a:lnTo>
                    <a:pt x="2" y="26672"/>
                  </a:lnTo>
                  <a:cubicBezTo>
                    <a:pt x="53" y="11890"/>
                    <a:pt x="12078" y="-52"/>
                    <a:pt x="26860" y="0"/>
                  </a:cubicBezTo>
                  <a:cubicBezTo>
                    <a:pt x="26924" y="0"/>
                    <a:pt x="26988" y="1"/>
                    <a:pt x="27053" y="2"/>
                  </a:cubicBezTo>
                  <a:lnTo>
                    <a:pt x="455678" y="1"/>
                  </a:lnTo>
                  <a:lnTo>
                    <a:pt x="684278" y="228601"/>
                  </a:lnTo>
                  <a:lnTo>
                    <a:pt x="684278" y="955454"/>
                  </a:lnTo>
                  <a:cubicBezTo>
                    <a:pt x="684278" y="970236"/>
                    <a:pt x="672294" y="982219"/>
                    <a:pt x="657512" y="982219"/>
                  </a:cubicBezTo>
                  <a:lnTo>
                    <a:pt x="27052" y="982219"/>
                  </a:lnTo>
                  <a:cubicBezTo>
                    <a:pt x="12271" y="982378"/>
                    <a:pt x="160" y="970524"/>
                    <a:pt x="2" y="955743"/>
                  </a:cubicBezTo>
                  <a:cubicBezTo>
                    <a:pt x="-1" y="955551"/>
                    <a:pt x="-1" y="955360"/>
                    <a:pt x="2" y="955168"/>
                  </a:cubicBezTo>
                  <a:close/>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2" name="Freeform: Shape 91">
              <a:extLst>
                <a:ext uri="{FF2B5EF4-FFF2-40B4-BE49-F238E27FC236}">
                  <a16:creationId xmlns:a16="http://schemas.microsoft.com/office/drawing/2014/main" id="{2A13D69A-F197-4AD2-9DFD-6931FF4C1E4F}"/>
                </a:ext>
              </a:extLst>
            </p:cNvPr>
            <p:cNvSpPr/>
            <p:nvPr/>
          </p:nvSpPr>
          <p:spPr>
            <a:xfrm>
              <a:off x="-354452" y="-647795"/>
              <a:ext cx="228409" cy="228409"/>
            </a:xfrm>
            <a:custGeom>
              <a:avLst/>
              <a:gdLst>
                <a:gd name="connsiteX0" fmla="*/ 0 w 228409"/>
                <a:gd name="connsiteY0" fmla="*/ 228410 h 228409"/>
                <a:gd name="connsiteX1" fmla="*/ 228409 w 228409"/>
                <a:gd name="connsiteY1" fmla="*/ 228410 h 228409"/>
                <a:gd name="connsiteX2" fmla="*/ 0 w 228409"/>
                <a:gd name="connsiteY2" fmla="*/ 0 h 228409"/>
                <a:gd name="connsiteX3" fmla="*/ 0 w 228409"/>
                <a:gd name="connsiteY3" fmla="*/ 228410 h 228409"/>
              </a:gdLst>
              <a:ahLst/>
              <a:cxnLst>
                <a:cxn ang="0">
                  <a:pos x="connsiteX0" y="connsiteY0"/>
                </a:cxn>
                <a:cxn ang="0">
                  <a:pos x="connsiteX1" y="connsiteY1"/>
                </a:cxn>
                <a:cxn ang="0">
                  <a:pos x="connsiteX2" y="connsiteY2"/>
                </a:cxn>
                <a:cxn ang="0">
                  <a:pos x="connsiteX3" y="connsiteY3"/>
                </a:cxn>
              </a:cxnLst>
              <a:rect l="l" t="t" r="r" b="b"/>
              <a:pathLst>
                <a:path w="228409" h="228409">
                  <a:moveTo>
                    <a:pt x="0" y="228410"/>
                  </a:moveTo>
                  <a:lnTo>
                    <a:pt x="228409" y="228410"/>
                  </a:lnTo>
                  <a:lnTo>
                    <a:pt x="0" y="0"/>
                  </a:lnTo>
                  <a:lnTo>
                    <a:pt x="0" y="228410"/>
                  </a:lnTo>
                  <a:close/>
                </a:path>
              </a:pathLst>
            </a:custGeom>
            <a:noFill/>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3" name="Freeform: Shape 92">
              <a:extLst>
                <a:ext uri="{FF2B5EF4-FFF2-40B4-BE49-F238E27FC236}">
                  <a16:creationId xmlns:a16="http://schemas.microsoft.com/office/drawing/2014/main" id="{779CA965-138C-48D6-A7FC-EF93D938941F}"/>
                </a:ext>
              </a:extLst>
            </p:cNvPr>
            <p:cNvSpPr/>
            <p:nvPr/>
          </p:nvSpPr>
          <p:spPr>
            <a:xfrm>
              <a:off x="-510948" y="-101250"/>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4" name="Freeform: Shape 93">
              <a:extLst>
                <a:ext uri="{FF2B5EF4-FFF2-40B4-BE49-F238E27FC236}">
                  <a16:creationId xmlns:a16="http://schemas.microsoft.com/office/drawing/2014/main" id="{FD2A5826-563D-462C-8FF0-9BC0571374F6}"/>
                </a:ext>
              </a:extLst>
            </p:cNvPr>
            <p:cNvSpPr/>
            <p:nvPr/>
          </p:nvSpPr>
          <p:spPr>
            <a:xfrm>
              <a:off x="-510948" y="166401"/>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5" name="Freeform: Shape 94">
              <a:extLst>
                <a:ext uri="{FF2B5EF4-FFF2-40B4-BE49-F238E27FC236}">
                  <a16:creationId xmlns:a16="http://schemas.microsoft.com/office/drawing/2014/main" id="{6738617F-0060-45BB-968B-B7FB9E3AF097}"/>
                </a:ext>
              </a:extLst>
            </p:cNvPr>
            <p:cNvSpPr/>
            <p:nvPr/>
          </p:nvSpPr>
          <p:spPr>
            <a:xfrm>
              <a:off x="-510948" y="-229838"/>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6" name="Freeform: Shape 95">
              <a:extLst>
                <a:ext uri="{FF2B5EF4-FFF2-40B4-BE49-F238E27FC236}">
                  <a16:creationId xmlns:a16="http://schemas.microsoft.com/office/drawing/2014/main" id="{BDBE334B-2EE3-4321-B14A-CEEA665FF62F}"/>
                </a:ext>
              </a:extLst>
            </p:cNvPr>
            <p:cNvSpPr/>
            <p:nvPr/>
          </p:nvSpPr>
          <p:spPr>
            <a:xfrm>
              <a:off x="-510948" y="37814"/>
              <a:ext cx="284702" cy="9525"/>
            </a:xfrm>
            <a:custGeom>
              <a:avLst/>
              <a:gdLst>
                <a:gd name="connsiteX0" fmla="*/ 0 w 284702"/>
                <a:gd name="connsiteY0" fmla="*/ 0 h 9525"/>
                <a:gd name="connsiteX1" fmla="*/ 284702 w 284702"/>
                <a:gd name="connsiteY1" fmla="*/ 0 h 9525"/>
              </a:gdLst>
              <a:ahLst/>
              <a:cxnLst>
                <a:cxn ang="0">
                  <a:pos x="connsiteX0" y="connsiteY0"/>
                </a:cxn>
                <a:cxn ang="0">
                  <a:pos x="connsiteX1" y="connsiteY1"/>
                </a:cxn>
              </a:cxnLst>
              <a:rect l="l" t="t" r="r" b="b"/>
              <a:pathLst>
                <a:path w="284702" h="9525">
                  <a:moveTo>
                    <a:pt x="0" y="0"/>
                  </a:moveTo>
                  <a:lnTo>
                    <a:pt x="284702"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7" name="Freeform: Shape 96">
              <a:extLst>
                <a:ext uri="{FF2B5EF4-FFF2-40B4-BE49-F238E27FC236}">
                  <a16:creationId xmlns:a16="http://schemas.microsoft.com/office/drawing/2014/main" id="{3E773641-53AF-457A-A987-961A3CA0A90D}"/>
                </a:ext>
              </a:extLst>
            </p:cNvPr>
            <p:cNvSpPr/>
            <p:nvPr/>
          </p:nvSpPr>
          <p:spPr>
            <a:xfrm>
              <a:off x="-510948" y="-368998"/>
              <a:ext cx="93154" cy="9525"/>
            </a:xfrm>
            <a:custGeom>
              <a:avLst/>
              <a:gdLst>
                <a:gd name="connsiteX0" fmla="*/ 0 w 93154"/>
                <a:gd name="connsiteY0" fmla="*/ 0 h 9525"/>
                <a:gd name="connsiteX1" fmla="*/ 93154 w 93154"/>
                <a:gd name="connsiteY1" fmla="*/ 0 h 9525"/>
              </a:gdLst>
              <a:ahLst/>
              <a:cxnLst>
                <a:cxn ang="0">
                  <a:pos x="connsiteX0" y="connsiteY0"/>
                </a:cxn>
                <a:cxn ang="0">
                  <a:pos x="connsiteX1" y="connsiteY1"/>
                </a:cxn>
              </a:cxnLst>
              <a:rect l="l" t="t" r="r" b="b"/>
              <a:pathLst>
                <a:path w="93154" h="9525">
                  <a:moveTo>
                    <a:pt x="0" y="0"/>
                  </a:moveTo>
                  <a:lnTo>
                    <a:pt x="93154" y="0"/>
                  </a:lnTo>
                </a:path>
              </a:pathLst>
            </a:custGeom>
            <a:ln w="12700" cap="flat">
              <a:solidFill>
                <a:srgbClr val="FFF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8" name="Freeform: Shape 97">
              <a:extLst>
                <a:ext uri="{FF2B5EF4-FFF2-40B4-BE49-F238E27FC236}">
                  <a16:creationId xmlns:a16="http://schemas.microsoft.com/office/drawing/2014/main" id="{A79035FD-CEF7-4674-811F-BFFB7AF51F16}"/>
                </a:ext>
              </a:extLst>
            </p:cNvPr>
            <p:cNvSpPr/>
            <p:nvPr/>
          </p:nvSpPr>
          <p:spPr>
            <a:xfrm>
              <a:off x="-712687" y="-419385"/>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99" name="Freeform: Shape 98">
              <a:extLst>
                <a:ext uri="{FF2B5EF4-FFF2-40B4-BE49-F238E27FC236}">
                  <a16:creationId xmlns:a16="http://schemas.microsoft.com/office/drawing/2014/main" id="{75E14CAF-3286-4F16-88DC-762A45D61AD6}"/>
                </a:ext>
              </a:extLst>
            </p:cNvPr>
            <p:cNvSpPr/>
            <p:nvPr/>
          </p:nvSpPr>
          <p:spPr>
            <a:xfrm>
              <a:off x="-712687" y="109251"/>
              <a:ext cx="148875" cy="105822"/>
            </a:xfrm>
            <a:custGeom>
              <a:avLst/>
              <a:gdLst>
                <a:gd name="connsiteX0" fmla="*/ 0 w 148875"/>
                <a:gd name="connsiteY0" fmla="*/ 62865 h 105822"/>
                <a:gd name="connsiteX1" fmla="*/ 42958 w 148875"/>
                <a:gd name="connsiteY1" fmla="*/ 105823 h 105822"/>
                <a:gd name="connsiteX2" fmla="*/ 148876 w 148875"/>
                <a:gd name="connsiteY2" fmla="*/ 0 h 105822"/>
              </a:gdLst>
              <a:ahLst/>
              <a:cxnLst>
                <a:cxn ang="0">
                  <a:pos x="connsiteX0" y="connsiteY0"/>
                </a:cxn>
                <a:cxn ang="0">
                  <a:pos x="connsiteX1" y="connsiteY1"/>
                </a:cxn>
                <a:cxn ang="0">
                  <a:pos x="connsiteX2" y="connsiteY2"/>
                </a:cxn>
              </a:cxnLst>
              <a:rect l="l" t="t" r="r" b="b"/>
              <a:pathLst>
                <a:path w="148875" h="105822">
                  <a:moveTo>
                    <a:pt x="0" y="62865"/>
                  </a:moveTo>
                  <a:lnTo>
                    <a:pt x="42958" y="105823"/>
                  </a:lnTo>
                  <a:lnTo>
                    <a:pt x="148876" y="0"/>
                  </a:lnTo>
                </a:path>
              </a:pathLst>
            </a:custGeom>
            <a:noFill/>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0" name="Freeform: Shape 99">
              <a:extLst>
                <a:ext uri="{FF2B5EF4-FFF2-40B4-BE49-F238E27FC236}">
                  <a16:creationId xmlns:a16="http://schemas.microsoft.com/office/drawing/2014/main" id="{330A99AA-5300-4243-9B39-996677898D3D}"/>
                </a:ext>
              </a:extLst>
            </p:cNvPr>
            <p:cNvSpPr/>
            <p:nvPr/>
          </p:nvSpPr>
          <p:spPr>
            <a:xfrm>
              <a:off x="-691637" y="-154971"/>
              <a:ext cx="106775" cy="106870"/>
            </a:xfrm>
            <a:custGeom>
              <a:avLst/>
              <a:gdLst>
                <a:gd name="connsiteX0" fmla="*/ 0 w 106775"/>
                <a:gd name="connsiteY0" fmla="*/ 0 h 106870"/>
                <a:gd name="connsiteX1" fmla="*/ 106775 w 106775"/>
                <a:gd name="connsiteY1" fmla="*/ 106870 h 106870"/>
              </a:gdLst>
              <a:ahLst/>
              <a:cxnLst>
                <a:cxn ang="0">
                  <a:pos x="connsiteX0" y="connsiteY0"/>
                </a:cxn>
                <a:cxn ang="0">
                  <a:pos x="connsiteX1" y="connsiteY1"/>
                </a:cxn>
              </a:cxnLst>
              <a:rect l="l" t="t" r="r" b="b"/>
              <a:pathLst>
                <a:path w="106775" h="106870">
                  <a:moveTo>
                    <a:pt x="0" y="0"/>
                  </a:moveTo>
                  <a:lnTo>
                    <a:pt x="106775" y="10687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1" name="Freeform: Shape 100">
              <a:extLst>
                <a:ext uri="{FF2B5EF4-FFF2-40B4-BE49-F238E27FC236}">
                  <a16:creationId xmlns:a16="http://schemas.microsoft.com/office/drawing/2014/main" id="{EDC0DB41-30F9-4646-9D5F-14A986BB70CB}"/>
                </a:ext>
              </a:extLst>
            </p:cNvPr>
            <p:cNvSpPr/>
            <p:nvPr/>
          </p:nvSpPr>
          <p:spPr>
            <a:xfrm>
              <a:off x="-691256" y="-154971"/>
              <a:ext cx="106394" cy="107346"/>
            </a:xfrm>
            <a:custGeom>
              <a:avLst/>
              <a:gdLst>
                <a:gd name="connsiteX0" fmla="*/ 106394 w 106394"/>
                <a:gd name="connsiteY0" fmla="*/ 0 h 107346"/>
                <a:gd name="connsiteX1" fmla="*/ 0 w 106394"/>
                <a:gd name="connsiteY1" fmla="*/ 107347 h 107346"/>
              </a:gdLst>
              <a:ahLst/>
              <a:cxnLst>
                <a:cxn ang="0">
                  <a:pos x="connsiteX0" y="connsiteY0"/>
                </a:cxn>
                <a:cxn ang="0">
                  <a:pos x="connsiteX1" y="connsiteY1"/>
                </a:cxn>
              </a:cxnLst>
              <a:rect l="l" t="t" r="r" b="b"/>
              <a:pathLst>
                <a:path w="106394" h="107346">
                  <a:moveTo>
                    <a:pt x="106394" y="0"/>
                  </a:moveTo>
                  <a:lnTo>
                    <a:pt x="0" y="107347"/>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02" name="Graphic 5187">
            <a:extLst>
              <a:ext uri="{FF2B5EF4-FFF2-40B4-BE49-F238E27FC236}">
                <a16:creationId xmlns:a16="http://schemas.microsoft.com/office/drawing/2014/main" id="{4A5A347C-0BEA-41B3-830A-7E6BAE688538}"/>
              </a:ext>
            </a:extLst>
          </p:cNvPr>
          <p:cNvGrpSpPr/>
          <p:nvPr/>
        </p:nvGrpSpPr>
        <p:grpSpPr>
          <a:xfrm>
            <a:off x="3505200" y="3891755"/>
            <a:ext cx="533279" cy="533279"/>
            <a:chOff x="431512" y="9334500"/>
            <a:chExt cx="1905000" cy="1905000"/>
          </a:xfrm>
        </p:grpSpPr>
        <p:sp>
          <p:nvSpPr>
            <p:cNvPr id="103" name="Freeform: Shape 102">
              <a:extLst>
                <a:ext uri="{FF2B5EF4-FFF2-40B4-BE49-F238E27FC236}">
                  <a16:creationId xmlns:a16="http://schemas.microsoft.com/office/drawing/2014/main" id="{74D82E53-8371-46CA-9382-7E26A8CBCBBE}"/>
                </a:ext>
              </a:extLst>
            </p:cNvPr>
            <p:cNvSpPr/>
            <p:nvPr/>
          </p:nvSpPr>
          <p:spPr>
            <a:xfrm>
              <a:off x="893950"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4" name="Freeform: Shape 103">
              <a:extLst>
                <a:ext uri="{FF2B5EF4-FFF2-40B4-BE49-F238E27FC236}">
                  <a16:creationId xmlns:a16="http://schemas.microsoft.com/office/drawing/2014/main" id="{7262CBBA-15AA-4CD3-BF20-331950907A47}"/>
                </a:ext>
              </a:extLst>
            </p:cNvPr>
            <p:cNvSpPr/>
            <p:nvPr/>
          </p:nvSpPr>
          <p:spPr>
            <a:xfrm>
              <a:off x="1145125" y="1026109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BB03FAE5-05D0-49F6-A3DE-4E08A62090AF}"/>
                </a:ext>
              </a:extLst>
            </p:cNvPr>
            <p:cNvSpPr/>
            <p:nvPr/>
          </p:nvSpPr>
          <p:spPr>
            <a:xfrm>
              <a:off x="1396299"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C6229739-F60D-4AE0-A7A1-E38BCC96291A}"/>
                </a:ext>
              </a:extLst>
            </p:cNvPr>
            <p:cNvSpPr/>
            <p:nvPr/>
          </p:nvSpPr>
          <p:spPr>
            <a:xfrm>
              <a:off x="1647473" y="1026109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107" name="Graphic 5187">
              <a:extLst>
                <a:ext uri="{FF2B5EF4-FFF2-40B4-BE49-F238E27FC236}">
                  <a16:creationId xmlns:a16="http://schemas.microsoft.com/office/drawing/2014/main" id="{A27C88EC-8EAE-4D5B-9C1F-940CB151971D}"/>
                </a:ext>
              </a:extLst>
            </p:cNvPr>
            <p:cNvGrpSpPr/>
            <p:nvPr/>
          </p:nvGrpSpPr>
          <p:grpSpPr>
            <a:xfrm>
              <a:off x="758600" y="9774364"/>
              <a:ext cx="1215961" cy="213550"/>
              <a:chOff x="758600" y="9774364"/>
              <a:chExt cx="1215961" cy="213550"/>
            </a:xfrm>
            <a:noFill/>
          </p:grpSpPr>
          <p:sp>
            <p:nvSpPr>
              <p:cNvPr id="121" name="Freeform: Shape 120">
                <a:extLst>
                  <a:ext uri="{FF2B5EF4-FFF2-40B4-BE49-F238E27FC236}">
                    <a16:creationId xmlns:a16="http://schemas.microsoft.com/office/drawing/2014/main" id="{76CF016E-73DC-44EB-84CE-EAA2DB5CA7E0}"/>
                  </a:ext>
                </a:extLst>
              </p:cNvPr>
              <p:cNvSpPr/>
              <p:nvPr/>
            </p:nvSpPr>
            <p:spPr>
              <a:xfrm>
                <a:off x="1575940" y="9851993"/>
                <a:ext cx="267461" cy="190"/>
              </a:xfrm>
              <a:custGeom>
                <a:avLst/>
                <a:gdLst>
                  <a:gd name="connsiteX0" fmla="*/ 267462 w 267461"/>
                  <a:gd name="connsiteY0" fmla="*/ 0 h 190"/>
                  <a:gd name="connsiteX1" fmla="*/ 0 w 267461"/>
                  <a:gd name="connsiteY1" fmla="*/ 190 h 190"/>
                </a:gdLst>
                <a:ahLst/>
                <a:cxnLst>
                  <a:cxn ang="0">
                    <a:pos x="connsiteX0" y="connsiteY0"/>
                  </a:cxn>
                  <a:cxn ang="0">
                    <a:pos x="connsiteX1" y="connsiteY1"/>
                  </a:cxn>
                </a:cxnLst>
                <a:rect l="l" t="t" r="r" b="b"/>
                <a:pathLst>
                  <a:path w="267461" h="190">
                    <a:moveTo>
                      <a:pt x="267462" y="0"/>
                    </a:moveTo>
                    <a:lnTo>
                      <a:pt x="0" y="19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3909F081-A63B-429C-86FA-C4CAC820E00E}"/>
                  </a:ext>
                </a:extLst>
              </p:cNvPr>
              <p:cNvSpPr/>
              <p:nvPr/>
            </p:nvSpPr>
            <p:spPr>
              <a:xfrm>
                <a:off x="1243899" y="9852183"/>
                <a:ext cx="268128" cy="95"/>
              </a:xfrm>
              <a:custGeom>
                <a:avLst/>
                <a:gdLst>
                  <a:gd name="connsiteX0" fmla="*/ 268129 w 268128"/>
                  <a:gd name="connsiteY0" fmla="*/ 0 h 95"/>
                  <a:gd name="connsiteX1" fmla="*/ 0 w 268128"/>
                  <a:gd name="connsiteY1" fmla="*/ 95 h 95"/>
                </a:gdLst>
                <a:ahLst/>
                <a:cxnLst>
                  <a:cxn ang="0">
                    <a:pos x="connsiteX0" y="connsiteY0"/>
                  </a:cxn>
                  <a:cxn ang="0">
                    <a:pos x="connsiteX1" y="connsiteY1"/>
                  </a:cxn>
                </a:cxnLst>
                <a:rect l="l" t="t" r="r" b="b"/>
                <a:pathLst>
                  <a:path w="268128" h="95">
                    <a:moveTo>
                      <a:pt x="268129" y="0"/>
                    </a:moveTo>
                    <a:lnTo>
                      <a:pt x="0" y="95"/>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66F80FC5-2E04-4844-8E00-842313C552C1}"/>
                  </a:ext>
                </a:extLst>
              </p:cNvPr>
              <p:cNvSpPr/>
              <p:nvPr/>
            </p:nvSpPr>
            <p:spPr>
              <a:xfrm>
                <a:off x="758600" y="9851991"/>
                <a:ext cx="1215961" cy="135923"/>
              </a:xfrm>
              <a:custGeom>
                <a:avLst/>
                <a:gdLst>
                  <a:gd name="connsiteX0" fmla="*/ 1148429 w 1215961"/>
                  <a:gd name="connsiteY0" fmla="*/ 2 h 135923"/>
                  <a:gd name="connsiteX1" fmla="*/ 1190244 w 1215961"/>
                  <a:gd name="connsiteY1" fmla="*/ 2 h 135923"/>
                  <a:gd name="connsiteX2" fmla="*/ 1215960 w 1215961"/>
                  <a:gd name="connsiteY2" fmla="*/ 25146 h 135923"/>
                  <a:gd name="connsiteX3" fmla="*/ 1215962 w 1215961"/>
                  <a:gd name="connsiteY3" fmla="*/ 25433 h 135923"/>
                  <a:gd name="connsiteX4" fmla="*/ 1215962 w 1215961"/>
                  <a:gd name="connsiteY4" fmla="*/ 135257 h 135923"/>
                  <a:gd name="connsiteX5" fmla="*/ 0 w 1215961"/>
                  <a:gd name="connsiteY5" fmla="*/ 135923 h 135923"/>
                  <a:gd name="connsiteX6" fmla="*/ 0 w 1215961"/>
                  <a:gd name="connsiteY6" fmla="*/ 25910 h 135923"/>
                  <a:gd name="connsiteX7" fmla="*/ 25336 w 1215961"/>
                  <a:gd name="connsiteY7" fmla="*/ 573 h 135923"/>
                  <a:gd name="connsiteX8" fmla="*/ 90773 w 1215961"/>
                  <a:gd name="connsiteY8" fmla="*/ 573 h 13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5961" h="135923">
                    <a:moveTo>
                      <a:pt x="1148429" y="2"/>
                    </a:moveTo>
                    <a:lnTo>
                      <a:pt x="1190244" y="2"/>
                    </a:lnTo>
                    <a:cubicBezTo>
                      <a:pt x="1204289" y="-156"/>
                      <a:pt x="1215802" y="11101"/>
                      <a:pt x="1215960" y="25146"/>
                    </a:cubicBezTo>
                    <a:cubicBezTo>
                      <a:pt x="1215961" y="25242"/>
                      <a:pt x="1215962" y="25338"/>
                      <a:pt x="1215962" y="25433"/>
                    </a:cubicBezTo>
                    <a:lnTo>
                      <a:pt x="1215962" y="135257"/>
                    </a:lnTo>
                    <a:lnTo>
                      <a:pt x="0" y="135923"/>
                    </a:lnTo>
                    <a:lnTo>
                      <a:pt x="0" y="25910"/>
                    </a:lnTo>
                    <a:cubicBezTo>
                      <a:pt x="0" y="11917"/>
                      <a:pt x="11344" y="573"/>
                      <a:pt x="25336" y="573"/>
                    </a:cubicBezTo>
                    <a:lnTo>
                      <a:pt x="90773" y="573"/>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D7F2B333-706D-44C7-AD96-5EB08B76BFDE}"/>
                  </a:ext>
                </a:extLst>
              </p:cNvPr>
              <p:cNvSpPr/>
              <p:nvPr/>
            </p:nvSpPr>
            <p:spPr>
              <a:xfrm>
                <a:off x="912810" y="9852374"/>
                <a:ext cx="267938" cy="95"/>
              </a:xfrm>
              <a:custGeom>
                <a:avLst/>
                <a:gdLst>
                  <a:gd name="connsiteX0" fmla="*/ 267938 w 267938"/>
                  <a:gd name="connsiteY0" fmla="*/ 0 h 95"/>
                  <a:gd name="connsiteX1" fmla="*/ 0 w 267938"/>
                  <a:gd name="connsiteY1" fmla="*/ 95 h 95"/>
                </a:gdLst>
                <a:ahLst/>
                <a:cxnLst>
                  <a:cxn ang="0">
                    <a:pos x="connsiteX0" y="connsiteY0"/>
                  </a:cxn>
                  <a:cxn ang="0">
                    <a:pos x="connsiteX1" y="connsiteY1"/>
                  </a:cxn>
                </a:cxnLst>
                <a:rect l="l" t="t" r="r" b="b"/>
                <a:pathLst>
                  <a:path w="267938" h="95">
                    <a:moveTo>
                      <a:pt x="267938" y="0"/>
                    </a:moveTo>
                    <a:lnTo>
                      <a:pt x="0" y="95"/>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A9811496-CD5E-490B-998E-6529C038701F}"/>
                  </a:ext>
                </a:extLst>
              </p:cNvPr>
              <p:cNvSpPr/>
              <p:nvPr/>
            </p:nvSpPr>
            <p:spPr>
              <a:xfrm>
                <a:off x="84937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511099A4-8ED0-439C-AADB-22727F576500}"/>
                  </a:ext>
                </a:extLst>
              </p:cNvPr>
              <p:cNvSpPr/>
              <p:nvPr/>
            </p:nvSpPr>
            <p:spPr>
              <a:xfrm>
                <a:off x="1180653"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8A129CD7-1FA7-4F0D-A1DE-C6DB205D502C}"/>
                  </a:ext>
                </a:extLst>
              </p:cNvPr>
              <p:cNvSpPr/>
              <p:nvPr/>
            </p:nvSpPr>
            <p:spPr>
              <a:xfrm>
                <a:off x="1843307"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BA40BC9D-4FC9-4D46-99A8-BCFDFCBFDE8B}"/>
                  </a:ext>
                </a:extLst>
              </p:cNvPr>
              <p:cNvSpPr/>
              <p:nvPr/>
            </p:nvSpPr>
            <p:spPr>
              <a:xfrm>
                <a:off x="1512028" y="9774364"/>
                <a:ext cx="9525" cy="150685"/>
              </a:xfrm>
              <a:custGeom>
                <a:avLst/>
                <a:gdLst>
                  <a:gd name="connsiteX0" fmla="*/ 0 w 9525"/>
                  <a:gd name="connsiteY0" fmla="*/ 150686 h 150685"/>
                  <a:gd name="connsiteX1" fmla="*/ 0 w 9525"/>
                  <a:gd name="connsiteY1" fmla="*/ 0 h 150685"/>
                </a:gdLst>
                <a:ahLst/>
                <a:cxnLst>
                  <a:cxn ang="0">
                    <a:pos x="connsiteX0" y="connsiteY0"/>
                  </a:cxn>
                  <a:cxn ang="0">
                    <a:pos x="connsiteX1" y="connsiteY1"/>
                  </a:cxn>
                </a:cxnLst>
                <a:rect l="l" t="t" r="r" b="b"/>
                <a:pathLst>
                  <a:path w="9525" h="150685">
                    <a:moveTo>
                      <a:pt x="0" y="150686"/>
                    </a:moveTo>
                    <a:lnTo>
                      <a:pt x="0" y="0"/>
                    </a:lnTo>
                  </a:path>
                </a:pathLst>
              </a:custGeom>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
          <p:nvSpPr>
            <p:cNvPr id="108" name="Freeform: Shape 107">
              <a:extLst>
                <a:ext uri="{FF2B5EF4-FFF2-40B4-BE49-F238E27FC236}">
                  <a16:creationId xmlns:a16="http://schemas.microsoft.com/office/drawing/2014/main" id="{F14C446E-7BA8-4366-91FB-D2E53834372F}"/>
                </a:ext>
              </a:extLst>
            </p:cNvPr>
            <p:cNvSpPr/>
            <p:nvPr/>
          </p:nvSpPr>
          <p:spPr>
            <a:xfrm>
              <a:off x="893950"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2C5684F3-EC10-4326-9845-C08F29EAD625}"/>
                </a:ext>
              </a:extLst>
            </p:cNvPr>
            <p:cNvSpPr/>
            <p:nvPr/>
          </p:nvSpPr>
          <p:spPr>
            <a:xfrm>
              <a:off x="1145125" y="1038691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29A42E06-DDEC-419B-B48B-1D610C1E6E76}"/>
                </a:ext>
              </a:extLst>
            </p:cNvPr>
            <p:cNvSpPr/>
            <p:nvPr/>
          </p:nvSpPr>
          <p:spPr>
            <a:xfrm>
              <a:off x="1396299"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2D371C14-160F-476F-A08A-463BED868CEB}"/>
                </a:ext>
              </a:extLst>
            </p:cNvPr>
            <p:cNvSpPr/>
            <p:nvPr/>
          </p:nvSpPr>
          <p:spPr>
            <a:xfrm>
              <a:off x="1647473" y="1038691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053B01DD-4377-45FD-9C2E-9670AF8D435B}"/>
                </a:ext>
              </a:extLst>
            </p:cNvPr>
            <p:cNvSpPr/>
            <p:nvPr/>
          </p:nvSpPr>
          <p:spPr>
            <a:xfrm>
              <a:off x="893950"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6F3DA3E9-E9C3-4D25-9573-DF2C7FE30F31}"/>
                </a:ext>
              </a:extLst>
            </p:cNvPr>
            <p:cNvSpPr/>
            <p:nvPr/>
          </p:nvSpPr>
          <p:spPr>
            <a:xfrm>
              <a:off x="1145125" y="10512742"/>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43508F1E-175B-4743-BC5B-94FD6881F38A}"/>
                </a:ext>
              </a:extLst>
            </p:cNvPr>
            <p:cNvSpPr/>
            <p:nvPr/>
          </p:nvSpPr>
          <p:spPr>
            <a:xfrm>
              <a:off x="1396299"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6D428A8C-BED0-4AC0-A3D5-737542A0547A}"/>
                </a:ext>
              </a:extLst>
            </p:cNvPr>
            <p:cNvSpPr/>
            <p:nvPr/>
          </p:nvSpPr>
          <p:spPr>
            <a:xfrm>
              <a:off x="1647473" y="10512742"/>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4A3D0DFD-ED05-4E49-ADF0-7681B2C59A27}"/>
                </a:ext>
              </a:extLst>
            </p:cNvPr>
            <p:cNvSpPr/>
            <p:nvPr/>
          </p:nvSpPr>
          <p:spPr>
            <a:xfrm>
              <a:off x="893950"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194B3C06-9183-4F66-9280-7EB963DF9B78}"/>
                </a:ext>
              </a:extLst>
            </p:cNvPr>
            <p:cNvSpPr/>
            <p:nvPr/>
          </p:nvSpPr>
          <p:spPr>
            <a:xfrm>
              <a:off x="1145125" y="10638567"/>
              <a:ext cx="191833" cy="9525"/>
            </a:xfrm>
            <a:custGeom>
              <a:avLst/>
              <a:gdLst>
                <a:gd name="connsiteX0" fmla="*/ 191833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3"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1F421D38-5FB9-4D9E-BB32-D93036C52662}"/>
                </a:ext>
              </a:extLst>
            </p:cNvPr>
            <p:cNvSpPr/>
            <p:nvPr/>
          </p:nvSpPr>
          <p:spPr>
            <a:xfrm>
              <a:off x="1396299"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14401D8D-A474-4099-8CCD-983D72A5A4CA}"/>
                </a:ext>
              </a:extLst>
            </p:cNvPr>
            <p:cNvSpPr/>
            <p:nvPr/>
          </p:nvSpPr>
          <p:spPr>
            <a:xfrm>
              <a:off x="1647473" y="10638567"/>
              <a:ext cx="191833" cy="9525"/>
            </a:xfrm>
            <a:custGeom>
              <a:avLst/>
              <a:gdLst>
                <a:gd name="connsiteX0" fmla="*/ 191834 w 191833"/>
                <a:gd name="connsiteY0" fmla="*/ 0 h 9525"/>
                <a:gd name="connsiteX1" fmla="*/ 0 w 191833"/>
                <a:gd name="connsiteY1" fmla="*/ 0 h 9525"/>
              </a:gdLst>
              <a:ahLst/>
              <a:cxnLst>
                <a:cxn ang="0">
                  <a:pos x="connsiteX0" y="connsiteY0"/>
                </a:cxn>
                <a:cxn ang="0">
                  <a:pos x="connsiteX1" y="connsiteY1"/>
                </a:cxn>
              </a:cxnLst>
              <a:rect l="l" t="t" r="r" b="b"/>
              <a:pathLst>
                <a:path w="191833" h="9525">
                  <a:moveTo>
                    <a:pt x="191834" y="0"/>
                  </a:moveTo>
                  <a:lnTo>
                    <a:pt x="0" y="0"/>
                  </a:lnTo>
                </a:path>
              </a:pathLst>
            </a:custGeom>
            <a:ln w="1270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B76B8506-06F4-4EEE-AF8E-99836F307D2D}"/>
                </a:ext>
              </a:extLst>
            </p:cNvPr>
            <p:cNvSpPr/>
            <p:nvPr/>
          </p:nvSpPr>
          <p:spPr>
            <a:xfrm>
              <a:off x="758600" y="9987248"/>
              <a:ext cx="1216437" cy="812387"/>
            </a:xfrm>
            <a:custGeom>
              <a:avLst/>
              <a:gdLst>
                <a:gd name="connsiteX0" fmla="*/ 0 w 1216437"/>
                <a:gd name="connsiteY0" fmla="*/ 667 h 812387"/>
                <a:gd name="connsiteX1" fmla="*/ 1215962 w 1216437"/>
                <a:gd name="connsiteY1" fmla="*/ 0 h 812387"/>
                <a:gd name="connsiteX2" fmla="*/ 1216438 w 1216437"/>
                <a:gd name="connsiteY2" fmla="*/ 786384 h 812387"/>
                <a:gd name="connsiteX3" fmla="*/ 1191101 w 1216437"/>
                <a:gd name="connsiteY3" fmla="*/ 811721 h 812387"/>
                <a:gd name="connsiteX4" fmla="*/ 25336 w 1216437"/>
                <a:gd name="connsiteY4" fmla="*/ 812387 h 812387"/>
                <a:gd name="connsiteX5" fmla="*/ 0 w 1216437"/>
                <a:gd name="connsiteY5" fmla="*/ 787051 h 812387"/>
                <a:gd name="connsiteX6" fmla="*/ 0 w 1216437"/>
                <a:gd name="connsiteY6" fmla="*/ 128397 h 812387"/>
                <a:gd name="connsiteX7" fmla="*/ 92012 w 1216437"/>
                <a:gd name="connsiteY7" fmla="*/ 128397 h 81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437" h="812387">
                  <a:moveTo>
                    <a:pt x="0" y="667"/>
                  </a:moveTo>
                  <a:lnTo>
                    <a:pt x="1215962" y="0"/>
                  </a:lnTo>
                  <a:lnTo>
                    <a:pt x="1216438" y="786384"/>
                  </a:lnTo>
                  <a:cubicBezTo>
                    <a:pt x="1216438" y="800377"/>
                    <a:pt x="1205094" y="811721"/>
                    <a:pt x="1191101" y="811721"/>
                  </a:cubicBezTo>
                  <a:lnTo>
                    <a:pt x="25336" y="812387"/>
                  </a:lnTo>
                  <a:cubicBezTo>
                    <a:pt x="11365" y="812335"/>
                    <a:pt x="52" y="801022"/>
                    <a:pt x="0" y="787051"/>
                  </a:cubicBezTo>
                  <a:lnTo>
                    <a:pt x="0" y="128397"/>
                  </a:lnTo>
                  <a:lnTo>
                    <a:pt x="92012" y="128397"/>
                  </a:lnTo>
                </a:path>
              </a:pathLst>
            </a:custGeom>
            <a:noFill/>
            <a:ln w="12700" cap="flat">
              <a:solidFill>
                <a:srgbClr val="F1F2F2"/>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385586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E80519C-407C-4394-83BD-22B9D92DCE1D}"/>
              </a:ext>
            </a:extLst>
          </p:cNvPr>
          <p:cNvSpPr/>
          <p:nvPr/>
        </p:nvSpPr>
        <p:spPr>
          <a:xfrm>
            <a:off x="-1" y="0"/>
            <a:ext cx="3348037" cy="5143500"/>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2" name="Title 1">
            <a:extLst>
              <a:ext uri="{FF2B5EF4-FFF2-40B4-BE49-F238E27FC236}">
                <a16:creationId xmlns:a16="http://schemas.microsoft.com/office/drawing/2014/main" id="{94C6925A-AC21-4D2F-B2F1-4354157E1C43}"/>
              </a:ext>
            </a:extLst>
          </p:cNvPr>
          <p:cNvSpPr>
            <a:spLocks noGrp="1"/>
          </p:cNvSpPr>
          <p:nvPr>
            <p:ph type="title"/>
          </p:nvPr>
        </p:nvSpPr>
        <p:spPr>
          <a:xfrm>
            <a:off x="457200" y="1009650"/>
            <a:ext cx="2619375" cy="685800"/>
          </a:xfrm>
        </p:spPr>
        <p:txBody>
          <a:bodyPr/>
          <a:lstStyle/>
          <a:p>
            <a:r>
              <a:rPr lang="en-US" b="1" dirty="0"/>
              <a:t>Table of contents</a:t>
            </a:r>
          </a:p>
        </p:txBody>
      </p:sp>
      <p:sp>
        <p:nvSpPr>
          <p:cNvPr id="15" name="TextBox 14">
            <a:extLst>
              <a:ext uri="{FF2B5EF4-FFF2-40B4-BE49-F238E27FC236}">
                <a16:creationId xmlns:a16="http://schemas.microsoft.com/office/drawing/2014/main" id="{295904F2-FD78-7944-A198-023FDCB65A1E}"/>
              </a:ext>
            </a:extLst>
          </p:cNvPr>
          <p:cNvSpPr txBox="1"/>
          <p:nvPr/>
        </p:nvSpPr>
        <p:spPr>
          <a:xfrm>
            <a:off x="3621395" y="213179"/>
            <a:ext cx="3309983" cy="4334520"/>
          </a:xfrm>
          <a:prstGeom prst="rect">
            <a:avLst/>
          </a:prstGeom>
          <a:noFill/>
        </p:spPr>
        <p:txBody>
          <a:bodyPr wrap="square" lIns="0" tIns="0" rIns="182880" bIns="0" rtlCol="0">
            <a:spAutoFit/>
          </a:bodyPr>
          <a:lstStyle/>
          <a:p>
            <a:pPr>
              <a:spcAft>
                <a:spcPts val="200"/>
              </a:spcAft>
              <a:tabLst>
                <a:tab pos="4398963" algn="r"/>
              </a:tabLst>
            </a:pPr>
            <a:r>
              <a:rPr lang="en-US" sz="1000" dirty="0"/>
              <a:t>Amazon </a:t>
            </a:r>
            <a:r>
              <a:rPr lang="en-US" sz="1000" dirty="0" err="1"/>
              <a:t>SageMaker</a:t>
            </a:r>
            <a:r>
              <a:rPr lang="en-US" sz="1000" dirty="0"/>
              <a:t> Studio</a:t>
            </a:r>
          </a:p>
          <a:p>
            <a:pPr>
              <a:spcAft>
                <a:spcPts val="200"/>
              </a:spcAft>
              <a:tabLst>
                <a:tab pos="4398963" algn="r"/>
              </a:tabLst>
            </a:pPr>
            <a:r>
              <a:rPr lang="en-US" sz="1000" dirty="0"/>
              <a:t>Amazon </a:t>
            </a:r>
            <a:r>
              <a:rPr lang="en-US" sz="1000" dirty="0" err="1"/>
              <a:t>SageMaker</a:t>
            </a:r>
            <a:r>
              <a:rPr lang="en-US" sz="1000" dirty="0"/>
              <a:t> Autopilot</a:t>
            </a:r>
            <a:br>
              <a:rPr lang="en-US" sz="1000" dirty="0"/>
            </a:br>
            <a:r>
              <a:rPr lang="en-US" sz="1000" dirty="0"/>
              <a:t>Amazon </a:t>
            </a:r>
            <a:r>
              <a:rPr lang="en-US" sz="1000" dirty="0" err="1"/>
              <a:t>SageMaker</a:t>
            </a:r>
            <a:r>
              <a:rPr lang="en-US" sz="1000" dirty="0"/>
              <a:t> JumpStart</a:t>
            </a:r>
          </a:p>
          <a:p>
            <a:pPr>
              <a:spcAft>
                <a:spcPts val="200"/>
              </a:spcAft>
              <a:tabLst>
                <a:tab pos="4398963" algn="r"/>
              </a:tabLst>
            </a:pPr>
            <a:r>
              <a:rPr lang="en-US" sz="1000" dirty="0"/>
              <a:t>Amazon </a:t>
            </a:r>
            <a:r>
              <a:rPr lang="en-US" sz="1000" dirty="0" err="1"/>
              <a:t>SageMaker</a:t>
            </a:r>
            <a:r>
              <a:rPr lang="en-US" sz="1000" dirty="0"/>
              <a:t> Pipelines</a:t>
            </a:r>
          </a:p>
          <a:p>
            <a:pPr>
              <a:spcAft>
                <a:spcPts val="200"/>
              </a:spcAft>
              <a:tabLst>
                <a:tab pos="4398963" algn="r"/>
              </a:tabLst>
            </a:pPr>
            <a:r>
              <a:rPr lang="en-US" sz="1000" dirty="0"/>
              <a:t>Amazon </a:t>
            </a:r>
            <a:r>
              <a:rPr lang="en-US" sz="1000" dirty="0" err="1"/>
              <a:t>SageMaker</a:t>
            </a:r>
            <a:r>
              <a:rPr lang="en-US" sz="1000" dirty="0"/>
              <a:t> Clarify</a:t>
            </a:r>
          </a:p>
          <a:p>
            <a:pPr>
              <a:spcBef>
                <a:spcPts val="400"/>
              </a:spcBef>
              <a:spcAft>
                <a:spcPts val="300"/>
              </a:spcAft>
              <a:tabLst>
                <a:tab pos="4398963" algn="r"/>
              </a:tabLst>
            </a:pPr>
            <a:r>
              <a:rPr lang="en-US" sz="1000" b="1" dirty="0">
                <a:solidFill>
                  <a:schemeClr val="accent1"/>
                </a:solidFill>
              </a:rPr>
              <a:t>PREPARE DATA</a:t>
            </a:r>
          </a:p>
          <a:p>
            <a:pPr>
              <a:spcAft>
                <a:spcPts val="200"/>
              </a:spcAft>
              <a:tabLst>
                <a:tab pos="4398963" algn="r"/>
              </a:tabLst>
            </a:pPr>
            <a:r>
              <a:rPr lang="en-US" sz="1000" dirty="0"/>
              <a:t>Amazon SageMaker Ground Truth</a:t>
            </a:r>
          </a:p>
          <a:p>
            <a:pPr>
              <a:spcAft>
                <a:spcPts val="200"/>
              </a:spcAft>
              <a:tabLst>
                <a:tab pos="4398963" algn="r"/>
              </a:tabLst>
            </a:pPr>
            <a:r>
              <a:rPr lang="en-US" sz="1000" dirty="0"/>
              <a:t>Amazon </a:t>
            </a:r>
            <a:r>
              <a:rPr lang="en-US" sz="1000" dirty="0" err="1"/>
              <a:t>SageMaker</a:t>
            </a:r>
            <a:r>
              <a:rPr lang="en-US" sz="1000" dirty="0"/>
              <a:t> Processing</a:t>
            </a:r>
          </a:p>
          <a:p>
            <a:pPr>
              <a:spcAft>
                <a:spcPts val="200"/>
              </a:spcAft>
              <a:tabLst>
                <a:tab pos="4398963" algn="r"/>
              </a:tabLst>
            </a:pPr>
            <a:r>
              <a:rPr lang="en-US" sz="1000" dirty="0"/>
              <a:t>Amazon SageMaker Data Wrangler</a:t>
            </a:r>
          </a:p>
          <a:p>
            <a:pPr>
              <a:spcAft>
                <a:spcPts val="200"/>
              </a:spcAft>
              <a:tabLst>
                <a:tab pos="4398963" algn="r"/>
              </a:tabLst>
            </a:pPr>
            <a:r>
              <a:rPr lang="en-US" sz="1000" dirty="0"/>
              <a:t>Amazon SageMaker Feature Store</a:t>
            </a:r>
          </a:p>
          <a:p>
            <a:pPr>
              <a:spcBef>
                <a:spcPts val="400"/>
              </a:spcBef>
              <a:spcAft>
                <a:spcPts val="300"/>
              </a:spcAft>
              <a:tabLst>
                <a:tab pos="4398963" algn="r"/>
              </a:tabLst>
            </a:pPr>
            <a:r>
              <a:rPr lang="en-US" sz="1000" b="1" dirty="0">
                <a:solidFill>
                  <a:srgbClr val="FC9A05"/>
                </a:solidFill>
              </a:rPr>
              <a:t>TRAIN</a:t>
            </a:r>
          </a:p>
          <a:p>
            <a:pPr>
              <a:spcAft>
                <a:spcPts val="200"/>
              </a:spcAft>
              <a:tabLst>
                <a:tab pos="4398963" algn="r"/>
              </a:tabLst>
            </a:pPr>
            <a:r>
              <a:rPr lang="en-US" sz="1000" dirty="0"/>
              <a:t>Managed Training</a:t>
            </a:r>
          </a:p>
          <a:p>
            <a:pPr>
              <a:spcAft>
                <a:spcPts val="200"/>
              </a:spcAft>
              <a:tabLst>
                <a:tab pos="4398963" algn="r"/>
              </a:tabLst>
            </a:pPr>
            <a:r>
              <a:rPr lang="en-US" sz="1000" dirty="0"/>
              <a:t>Amazon </a:t>
            </a:r>
            <a:r>
              <a:rPr lang="en-US" sz="1000" dirty="0" err="1"/>
              <a:t>SageMaker</a:t>
            </a:r>
            <a:r>
              <a:rPr lang="en-US" sz="1000" dirty="0"/>
              <a:t> Experiments</a:t>
            </a:r>
          </a:p>
          <a:p>
            <a:pPr>
              <a:spcAft>
                <a:spcPts val="200"/>
              </a:spcAft>
              <a:tabLst>
                <a:tab pos="4398963" algn="r"/>
              </a:tabLst>
            </a:pPr>
            <a:r>
              <a:rPr lang="en-US" sz="1000" dirty="0"/>
              <a:t>Amazon SageMaker distributed training libraries</a:t>
            </a:r>
          </a:p>
          <a:p>
            <a:pPr>
              <a:spcAft>
                <a:spcPts val="200"/>
              </a:spcAft>
              <a:tabLst>
                <a:tab pos="4398963" algn="r"/>
              </a:tabLst>
            </a:pPr>
            <a:r>
              <a:rPr lang="en-US" sz="1000" dirty="0"/>
              <a:t>Amazon </a:t>
            </a:r>
            <a:r>
              <a:rPr lang="en-US" sz="1000" dirty="0" err="1"/>
              <a:t>SageMaker</a:t>
            </a:r>
            <a:r>
              <a:rPr lang="en-US" sz="1000" dirty="0"/>
              <a:t> Debugger</a:t>
            </a:r>
          </a:p>
          <a:p>
            <a:pPr>
              <a:spcBef>
                <a:spcPts val="400"/>
              </a:spcBef>
              <a:spcAft>
                <a:spcPts val="300"/>
              </a:spcAft>
              <a:tabLst>
                <a:tab pos="4398963" algn="r"/>
              </a:tabLst>
            </a:pPr>
            <a:r>
              <a:rPr lang="en-US" sz="1000" b="1" dirty="0">
                <a:solidFill>
                  <a:srgbClr val="FF841C"/>
                </a:solidFill>
              </a:rPr>
              <a:t>DEPLOY</a:t>
            </a:r>
          </a:p>
          <a:p>
            <a:pPr>
              <a:spcAft>
                <a:spcPts val="200"/>
              </a:spcAft>
              <a:tabLst>
                <a:tab pos="4398963" algn="r"/>
              </a:tabLst>
            </a:pPr>
            <a:r>
              <a:rPr lang="en-US" sz="1000" dirty="0"/>
              <a:t>Managed Deployment</a:t>
            </a:r>
          </a:p>
          <a:p>
            <a:pPr>
              <a:spcAft>
                <a:spcPts val="200"/>
              </a:spcAft>
              <a:tabLst>
                <a:tab pos="4398963" algn="r"/>
              </a:tabLst>
            </a:pPr>
            <a:r>
              <a:rPr lang="en-US" sz="1000" dirty="0"/>
              <a:t>Amazon SageMaker Edge Manager</a:t>
            </a:r>
          </a:p>
          <a:p>
            <a:pPr>
              <a:spcBef>
                <a:spcPts val="400"/>
              </a:spcBef>
              <a:spcAft>
                <a:spcPts val="300"/>
              </a:spcAft>
              <a:tabLst>
                <a:tab pos="4398963" algn="r"/>
              </a:tabLst>
            </a:pPr>
            <a:r>
              <a:rPr lang="en-US" sz="1000" b="1" dirty="0">
                <a:solidFill>
                  <a:srgbClr val="FF5B50"/>
                </a:solidFill>
              </a:rPr>
              <a:t>OTHER</a:t>
            </a:r>
          </a:p>
          <a:p>
            <a:pPr>
              <a:spcAft>
                <a:spcPts val="200"/>
              </a:spcAft>
              <a:tabLst>
                <a:tab pos="4398963" algn="r"/>
              </a:tabLst>
            </a:pPr>
            <a:r>
              <a:rPr lang="en-US" sz="1000" dirty="0"/>
              <a:t>Kubernetes integration</a:t>
            </a:r>
            <a:endParaRPr lang="en-US" sz="1000" u="sng" dirty="0">
              <a:solidFill>
                <a:schemeClr val="accent4"/>
              </a:solidFill>
            </a:endParaRPr>
          </a:p>
          <a:p>
            <a:pPr>
              <a:spcAft>
                <a:spcPts val="200"/>
              </a:spcAft>
              <a:tabLst>
                <a:tab pos="4398963" algn="r"/>
              </a:tabLst>
            </a:pPr>
            <a:r>
              <a:rPr lang="en-US" sz="1000" dirty="0"/>
              <a:t>Security</a:t>
            </a:r>
          </a:p>
          <a:p>
            <a:pPr>
              <a:spcAft>
                <a:spcPts val="200"/>
              </a:spcAft>
              <a:tabLst>
                <a:tab pos="4398963" algn="r"/>
              </a:tabLst>
            </a:pPr>
            <a:r>
              <a:rPr lang="en-US" sz="1000" dirty="0"/>
              <a:t>Human reviews</a:t>
            </a:r>
          </a:p>
          <a:p>
            <a:pPr>
              <a:spcAft>
                <a:spcPts val="200"/>
              </a:spcAft>
              <a:tabLst>
                <a:tab pos="4398963" algn="r"/>
              </a:tabLst>
            </a:pPr>
            <a:r>
              <a:rPr lang="en-US" sz="1000" dirty="0"/>
              <a:t>AWS Marketplace for machine learning</a:t>
            </a:r>
          </a:p>
        </p:txBody>
      </p:sp>
      <p:cxnSp>
        <p:nvCxnSpPr>
          <p:cNvPr id="4" name="Straight Connector 3">
            <a:extLst>
              <a:ext uri="{FF2B5EF4-FFF2-40B4-BE49-F238E27FC236}">
                <a16:creationId xmlns:a16="http://schemas.microsoft.com/office/drawing/2014/main" id="{51D52DDB-C0FA-4B3B-94DB-E1D2544B1DF0}"/>
              </a:ext>
            </a:extLst>
          </p:cNvPr>
          <p:cNvCxnSpPr>
            <a:cxnSpLocks/>
          </p:cNvCxnSpPr>
          <p:nvPr/>
        </p:nvCxnSpPr>
        <p:spPr>
          <a:xfrm>
            <a:off x="3314700" y="1320460"/>
            <a:ext cx="5829300" cy="0"/>
          </a:xfrm>
          <a:prstGeom prst="line">
            <a:avLst/>
          </a:prstGeom>
          <a:ln w="12700">
            <a:gradFill flip="none" rotWithShape="1">
              <a:gsLst>
                <a:gs pos="45000">
                  <a:srgbClr val="FFBA00"/>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47C745B-B88E-42AF-A4C1-70B314BA745B}"/>
              </a:ext>
            </a:extLst>
          </p:cNvPr>
          <p:cNvCxnSpPr>
            <a:cxnSpLocks/>
          </p:cNvCxnSpPr>
          <p:nvPr/>
        </p:nvCxnSpPr>
        <p:spPr>
          <a:xfrm>
            <a:off x="3314700" y="2272960"/>
            <a:ext cx="5829300" cy="0"/>
          </a:xfrm>
          <a:prstGeom prst="line">
            <a:avLst/>
          </a:prstGeom>
          <a:ln w="12700">
            <a:gradFill flip="none" rotWithShape="1">
              <a:gsLst>
                <a:gs pos="45000">
                  <a:srgbClr val="FC9A05"/>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21FFF83-6F57-4D27-A2D8-00ED716F9FDE}"/>
              </a:ext>
            </a:extLst>
          </p:cNvPr>
          <p:cNvCxnSpPr>
            <a:cxnSpLocks/>
          </p:cNvCxnSpPr>
          <p:nvPr/>
        </p:nvCxnSpPr>
        <p:spPr>
          <a:xfrm>
            <a:off x="3314700" y="3231810"/>
            <a:ext cx="5829300" cy="0"/>
          </a:xfrm>
          <a:prstGeom prst="line">
            <a:avLst/>
          </a:prstGeom>
          <a:ln w="12700">
            <a:gradFill flip="none" rotWithShape="1">
              <a:gsLst>
                <a:gs pos="45000">
                  <a:srgbClr val="FF841C"/>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550FA22-695B-4E13-9C8F-3BC7637556BB}"/>
              </a:ext>
            </a:extLst>
          </p:cNvPr>
          <p:cNvCxnSpPr>
            <a:cxnSpLocks/>
          </p:cNvCxnSpPr>
          <p:nvPr/>
        </p:nvCxnSpPr>
        <p:spPr>
          <a:xfrm>
            <a:off x="3314700" y="3832647"/>
            <a:ext cx="5829300" cy="0"/>
          </a:xfrm>
          <a:prstGeom prst="line">
            <a:avLst/>
          </a:prstGeom>
          <a:ln w="12700">
            <a:gradFill flip="none" rotWithShape="1">
              <a:gsLst>
                <a:gs pos="45000">
                  <a:srgbClr val="FF5B50"/>
                </a:gs>
                <a:gs pos="61000">
                  <a:schemeClr val="bg2"/>
                </a:gs>
              </a:gsLst>
              <a:lin ang="0" scaled="1"/>
              <a:tileRect/>
            </a:gradFill>
            <a:tailEnd type="non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37BFBDA5-9388-4BD7-ABCC-3E8131A35710}"/>
              </a:ext>
            </a:extLst>
          </p:cNvPr>
          <p:cNvSpPr/>
          <p:nvPr/>
        </p:nvSpPr>
        <p:spPr>
          <a:xfrm>
            <a:off x="3233737" y="0"/>
            <a:ext cx="114300" cy="5143500"/>
          </a:xfrm>
          <a:prstGeom prst="rect">
            <a:avLst/>
          </a:prstGeom>
          <a:gradFill flip="none" rotWithShape="1">
            <a:gsLst>
              <a:gs pos="55000">
                <a:schemeClr val="accent2"/>
              </a:gs>
              <a:gs pos="45000">
                <a:schemeClr val="accent2"/>
              </a:gs>
              <a:gs pos="15000">
                <a:schemeClr val="accent3"/>
              </a:gs>
              <a:gs pos="85000">
                <a:schemeClr val="accent1"/>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89"/>
            <a:endParaRPr lang="en-US" sz="1800" dirty="0" err="1">
              <a:solidFill>
                <a:srgbClr val="FFFFFF"/>
              </a:solidFill>
              <a:latin typeface="Amazon Ember"/>
            </a:endParaRPr>
          </a:p>
        </p:txBody>
      </p:sp>
      <p:pic>
        <p:nvPicPr>
          <p:cNvPr id="14" name="Picture 13">
            <a:extLst>
              <a:ext uri="{FF2B5EF4-FFF2-40B4-BE49-F238E27FC236}">
                <a16:creationId xmlns:a16="http://schemas.microsoft.com/office/drawing/2014/main" id="{B68D6026-25B9-4A87-95A7-B28715A54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786493"/>
            <a:ext cx="738851" cy="207450"/>
          </a:xfrm>
          <a:prstGeom prst="rect">
            <a:avLst/>
          </a:prstGeom>
        </p:spPr>
      </p:pic>
    </p:spTree>
    <p:extLst>
      <p:ext uri="{BB962C8B-B14F-4D97-AF65-F5344CB8AC3E}">
        <p14:creationId xmlns:p14="http://schemas.microsoft.com/office/powerpoint/2010/main" val="239771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01803E0-96B6-4894-98E5-50E47E34E104}"/>
              </a:ext>
            </a:extLst>
          </p:cNvPr>
          <p:cNvSpPr/>
          <p:nvPr/>
        </p:nvSpPr>
        <p:spPr>
          <a:xfrm>
            <a:off x="0" y="1248440"/>
            <a:ext cx="3020104" cy="1378402"/>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35" name="Group 34">
            <a:extLst>
              <a:ext uri="{FF2B5EF4-FFF2-40B4-BE49-F238E27FC236}">
                <a16:creationId xmlns:a16="http://schemas.microsoft.com/office/drawing/2014/main" id="{5C8F617C-E8AE-49D3-96B1-83789264213F}"/>
              </a:ext>
            </a:extLst>
          </p:cNvPr>
          <p:cNvGrpSpPr/>
          <p:nvPr/>
        </p:nvGrpSpPr>
        <p:grpSpPr>
          <a:xfrm>
            <a:off x="0" y="0"/>
            <a:ext cx="9144000" cy="919584"/>
            <a:chOff x="0" y="0"/>
            <a:chExt cx="9144000" cy="919584"/>
          </a:xfrm>
        </p:grpSpPr>
        <p:sp>
          <p:nvSpPr>
            <p:cNvPr id="36" name="Rectangle 35">
              <a:extLst>
                <a:ext uri="{FF2B5EF4-FFF2-40B4-BE49-F238E27FC236}">
                  <a16:creationId xmlns:a16="http://schemas.microsoft.com/office/drawing/2014/main" id="{7AE5DFB1-7836-4733-A430-9ED21003B63A}"/>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37" name="Straight Connector 36">
              <a:extLst>
                <a:ext uri="{FF2B5EF4-FFF2-40B4-BE49-F238E27FC236}">
                  <a16:creationId xmlns:a16="http://schemas.microsoft.com/office/drawing/2014/main" id="{262D1F98-B4EC-491F-8336-111440CF15DF}"/>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sp>
        <p:nvSpPr>
          <p:cNvPr id="4" name="Title 3">
            <a:extLst>
              <a:ext uri="{FF2B5EF4-FFF2-40B4-BE49-F238E27FC236}">
                <a16:creationId xmlns:a16="http://schemas.microsoft.com/office/drawing/2014/main" id="{E63DEDAB-4FB5-4D35-964D-3785D7B53312}"/>
              </a:ext>
            </a:extLst>
          </p:cNvPr>
          <p:cNvSpPr>
            <a:spLocks noGrp="1"/>
          </p:cNvSpPr>
          <p:nvPr>
            <p:ph type="title"/>
          </p:nvPr>
        </p:nvSpPr>
        <p:spPr/>
        <p:txBody>
          <a:bodyPr/>
          <a:lstStyle/>
          <a:p>
            <a:r>
              <a:rPr lang="en-US" dirty="0"/>
              <a:t>The NFL needed a solution for real-time stats</a:t>
            </a:r>
          </a:p>
        </p:txBody>
      </p:sp>
      <p:grpSp>
        <p:nvGrpSpPr>
          <p:cNvPr id="11" name="Group 10">
            <a:extLst>
              <a:ext uri="{FF2B5EF4-FFF2-40B4-BE49-F238E27FC236}">
                <a16:creationId xmlns:a16="http://schemas.microsoft.com/office/drawing/2014/main" id="{5E531B3F-D3BC-4528-9216-09FE3DCE472E}"/>
              </a:ext>
            </a:extLst>
          </p:cNvPr>
          <p:cNvGrpSpPr/>
          <p:nvPr/>
        </p:nvGrpSpPr>
        <p:grpSpPr>
          <a:xfrm>
            <a:off x="3255828" y="1173402"/>
            <a:ext cx="5430972" cy="1039814"/>
            <a:chOff x="3255828" y="1098077"/>
            <a:chExt cx="5430972" cy="1039814"/>
          </a:xfrm>
        </p:grpSpPr>
        <p:sp>
          <p:nvSpPr>
            <p:cNvPr id="38" name="Text Placeholder 20">
              <a:extLst>
                <a:ext uri="{FF2B5EF4-FFF2-40B4-BE49-F238E27FC236}">
                  <a16:creationId xmlns:a16="http://schemas.microsoft.com/office/drawing/2014/main" id="{1CC648CB-B7ED-41E9-908E-29D2CD2EFC82}"/>
                </a:ext>
              </a:extLst>
            </p:cNvPr>
            <p:cNvSpPr txBox="1">
              <a:spLocks/>
            </p:cNvSpPr>
            <p:nvPr/>
          </p:nvSpPr>
          <p:spPr>
            <a:xfrm>
              <a:off x="3255963" y="1098077"/>
              <a:ext cx="5430837" cy="246063"/>
            </a:xfrm>
            <a:prstGeom prst="rect">
              <a:avLst/>
            </a:prstGeom>
          </p:spPr>
          <p:txBody>
            <a:bodyPr vert="horz" lIns="182880" tIns="91440" rIns="0" bIns="0" rtlCol="0" anchor="t" anchorCtr="0">
              <a:noAutofit/>
            </a:bodyPr>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PROBLEM</a:t>
              </a:r>
            </a:p>
          </p:txBody>
        </p:sp>
        <p:sp>
          <p:nvSpPr>
            <p:cNvPr id="39" name="Text Placeholder 19">
              <a:extLst>
                <a:ext uri="{FF2B5EF4-FFF2-40B4-BE49-F238E27FC236}">
                  <a16:creationId xmlns:a16="http://schemas.microsoft.com/office/drawing/2014/main" id="{BF20DD83-F74F-4A62-AF05-291BEDCAAFC5}"/>
                </a:ext>
              </a:extLst>
            </p:cNvPr>
            <p:cNvSpPr txBox="1">
              <a:spLocks/>
            </p:cNvSpPr>
            <p:nvPr/>
          </p:nvSpPr>
          <p:spPr>
            <a:xfrm>
              <a:off x="3255828" y="1387942"/>
              <a:ext cx="5430972" cy="749949"/>
            </a:xfrm>
            <a:prstGeom prst="rect">
              <a:avLst/>
            </a:prstGeom>
          </p:spPr>
          <p:txBody>
            <a:bodyPr vert="horz" lIns="182880" tIns="45720" rIns="0" bIns="0" rtlCol="0" anchor="t" anchorCtr="0">
              <a:spAutoFit/>
            </a:bodyPr>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pPr>
              <a:r>
                <a:rPr lang="en-US" sz="1200" dirty="0"/>
                <a:t>3+ terabytes data, 1,500+ hours play time per week </a:t>
              </a:r>
            </a:p>
            <a:p>
              <a:pPr>
                <a:spcAft>
                  <a:spcPts val="800"/>
                </a:spcAft>
              </a:pPr>
              <a:r>
                <a:rPr lang="en-US" sz="1200" dirty="0"/>
                <a:t>Needed a solution for real-time stats </a:t>
              </a:r>
            </a:p>
            <a:p>
              <a:pPr>
                <a:spcAft>
                  <a:spcPts val="800"/>
                </a:spcAft>
              </a:pPr>
              <a:r>
                <a:rPr lang="en-US" sz="1200" dirty="0"/>
                <a:t>Lean team, no data science expertise </a:t>
              </a:r>
            </a:p>
          </p:txBody>
        </p:sp>
      </p:grpSp>
      <p:grpSp>
        <p:nvGrpSpPr>
          <p:cNvPr id="12" name="Group 11">
            <a:extLst>
              <a:ext uri="{FF2B5EF4-FFF2-40B4-BE49-F238E27FC236}">
                <a16:creationId xmlns:a16="http://schemas.microsoft.com/office/drawing/2014/main" id="{15893085-8412-4368-9464-A578FC306BC1}"/>
              </a:ext>
            </a:extLst>
          </p:cNvPr>
          <p:cNvGrpSpPr/>
          <p:nvPr/>
        </p:nvGrpSpPr>
        <p:grpSpPr>
          <a:xfrm>
            <a:off x="3255828" y="2285068"/>
            <a:ext cx="5430972" cy="1308605"/>
            <a:chOff x="3255828" y="2161190"/>
            <a:chExt cx="5430972" cy="1308605"/>
          </a:xfrm>
        </p:grpSpPr>
        <p:sp>
          <p:nvSpPr>
            <p:cNvPr id="40" name="Text Placeholder 20">
              <a:extLst>
                <a:ext uri="{FF2B5EF4-FFF2-40B4-BE49-F238E27FC236}">
                  <a16:creationId xmlns:a16="http://schemas.microsoft.com/office/drawing/2014/main" id="{080DB87E-B724-4E58-B57E-1A78DB594CFB}"/>
                </a:ext>
              </a:extLst>
            </p:cNvPr>
            <p:cNvSpPr txBox="1">
              <a:spLocks/>
            </p:cNvSpPr>
            <p:nvPr/>
          </p:nvSpPr>
          <p:spPr>
            <a:xfrm>
              <a:off x="3255963" y="2161190"/>
              <a:ext cx="5430837" cy="246063"/>
            </a:xfrm>
            <a:prstGeom prst="rect">
              <a:avLst/>
            </a:prstGeom>
          </p:spPr>
          <p:txBody>
            <a:bodyPr vert="horz" lIns="182880" tIns="91440" rIns="0" bIns="0" rtlCol="0" anchor="t" anchorCtr="0">
              <a:noAutofit/>
            </a:bodyPr>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SOLUTION: NEXT GEN STATS</a:t>
              </a:r>
            </a:p>
          </p:txBody>
        </p:sp>
        <p:sp>
          <p:nvSpPr>
            <p:cNvPr id="41" name="Text Placeholder 19">
              <a:extLst>
                <a:ext uri="{FF2B5EF4-FFF2-40B4-BE49-F238E27FC236}">
                  <a16:creationId xmlns:a16="http://schemas.microsoft.com/office/drawing/2014/main" id="{5A50824A-1CCF-4862-A1E6-5D121BE0DB7D}"/>
                </a:ext>
              </a:extLst>
            </p:cNvPr>
            <p:cNvSpPr txBox="1">
              <a:spLocks/>
            </p:cNvSpPr>
            <p:nvPr/>
          </p:nvSpPr>
          <p:spPr>
            <a:xfrm>
              <a:off x="3255828" y="2451055"/>
              <a:ext cx="5430972" cy="1018740"/>
            </a:xfrm>
            <a:prstGeom prst="rect">
              <a:avLst/>
            </a:prstGeom>
          </p:spPr>
          <p:txBody>
            <a:bodyPr vert="horz" lIns="182880" tIns="45720" rIns="0" bIns="0" rtlCol="0" anchor="t" anchorCtr="0">
              <a:spAutoFit/>
            </a:bodyPr>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pPr>
              <a:r>
                <a:rPr lang="en-US" sz="1200" dirty="0"/>
                <a:t>Engaged with ML Solutions Lab</a:t>
              </a:r>
            </a:p>
            <a:p>
              <a:pPr>
                <a:spcAft>
                  <a:spcPts val="800"/>
                </a:spcAft>
              </a:pPr>
              <a:r>
                <a:rPr lang="en-US" sz="1200" dirty="0"/>
                <a:t>Live data streamed to AWS from RFID tags on players and in game ball </a:t>
              </a:r>
            </a:p>
            <a:p>
              <a:pPr>
                <a:spcAft>
                  <a:spcPts val="800"/>
                </a:spcAft>
              </a:pPr>
              <a:r>
                <a:rPr lang="en-US" sz="1200" dirty="0"/>
                <a:t>Data processed in 100+ steps in under 1 second </a:t>
              </a:r>
            </a:p>
            <a:p>
              <a:pPr>
                <a:spcAft>
                  <a:spcPts val="800"/>
                </a:spcAft>
              </a:pPr>
              <a:r>
                <a:rPr lang="en-US" sz="1200" dirty="0"/>
                <a:t>ML models built on Amazon </a:t>
              </a:r>
              <a:r>
                <a:rPr lang="en-US" sz="1200" dirty="0" err="1"/>
                <a:t>SageMaker</a:t>
              </a:r>
              <a:r>
                <a:rPr lang="en-US" sz="1200" dirty="0"/>
                <a:t> make predictions in real time </a:t>
              </a:r>
            </a:p>
          </p:txBody>
        </p:sp>
      </p:grpSp>
      <p:grpSp>
        <p:nvGrpSpPr>
          <p:cNvPr id="44" name="Group 43">
            <a:extLst>
              <a:ext uri="{FF2B5EF4-FFF2-40B4-BE49-F238E27FC236}">
                <a16:creationId xmlns:a16="http://schemas.microsoft.com/office/drawing/2014/main" id="{F03310A8-E5AB-4D93-911B-E3CE7436E2BC}"/>
              </a:ext>
            </a:extLst>
          </p:cNvPr>
          <p:cNvGrpSpPr/>
          <p:nvPr/>
        </p:nvGrpSpPr>
        <p:grpSpPr>
          <a:xfrm>
            <a:off x="3255828" y="3665525"/>
            <a:ext cx="5430972" cy="771022"/>
            <a:chOff x="3255828" y="3296044"/>
            <a:chExt cx="5430972" cy="771022"/>
          </a:xfrm>
        </p:grpSpPr>
        <p:sp>
          <p:nvSpPr>
            <p:cNvPr id="42" name="Text Placeholder 20">
              <a:extLst>
                <a:ext uri="{FF2B5EF4-FFF2-40B4-BE49-F238E27FC236}">
                  <a16:creationId xmlns:a16="http://schemas.microsoft.com/office/drawing/2014/main" id="{9BC88595-322F-43C1-B7D0-F0DC25B1D35B}"/>
                </a:ext>
              </a:extLst>
            </p:cNvPr>
            <p:cNvSpPr txBox="1">
              <a:spLocks/>
            </p:cNvSpPr>
            <p:nvPr/>
          </p:nvSpPr>
          <p:spPr>
            <a:xfrm>
              <a:off x="3255963" y="3296044"/>
              <a:ext cx="5430837" cy="246063"/>
            </a:xfrm>
            <a:prstGeom prst="rect">
              <a:avLst/>
            </a:prstGeom>
          </p:spPr>
          <p:txBody>
            <a:bodyPr vert="horz" lIns="182880" tIns="91440" rIns="0" bIns="0" rtlCol="0" anchor="t" anchorCtr="0">
              <a:noAutofit/>
            </a:bodyPr>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IMPACT</a:t>
              </a:r>
            </a:p>
          </p:txBody>
        </p:sp>
        <p:sp>
          <p:nvSpPr>
            <p:cNvPr id="43" name="Text Placeholder 19">
              <a:extLst>
                <a:ext uri="{FF2B5EF4-FFF2-40B4-BE49-F238E27FC236}">
                  <a16:creationId xmlns:a16="http://schemas.microsoft.com/office/drawing/2014/main" id="{8C1C2C6F-2EEB-4B87-89FB-DE44F1ACE2CE}"/>
                </a:ext>
              </a:extLst>
            </p:cNvPr>
            <p:cNvSpPr txBox="1">
              <a:spLocks/>
            </p:cNvSpPr>
            <p:nvPr/>
          </p:nvSpPr>
          <p:spPr>
            <a:xfrm>
              <a:off x="3255828" y="3585909"/>
              <a:ext cx="5430972" cy="481157"/>
            </a:xfrm>
            <a:prstGeom prst="rect">
              <a:avLst/>
            </a:prstGeom>
          </p:spPr>
          <p:txBody>
            <a:bodyPr vert="horz" lIns="182880" tIns="45720" rIns="0" bIns="0" rtlCol="0" anchor="t" anchorCtr="0">
              <a:spAutoFit/>
            </a:bodyPr>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pPr>
              <a:r>
                <a:rPr lang="en-US" sz="1200" dirty="0"/>
                <a:t>Launched 20+ stats quickly with limited data science team</a:t>
              </a:r>
            </a:p>
            <a:p>
              <a:pPr>
                <a:spcAft>
                  <a:spcPts val="800"/>
                </a:spcAft>
              </a:pPr>
              <a:r>
                <a:rPr lang="en-US" sz="1200" dirty="0"/>
                <a:t>Sports announcers get interesting data points to engage fans</a:t>
              </a:r>
            </a:p>
          </p:txBody>
        </p:sp>
      </p:grpSp>
      <p:pic>
        <p:nvPicPr>
          <p:cNvPr id="3" name="Picture 2">
            <a:extLst>
              <a:ext uri="{FF2B5EF4-FFF2-40B4-BE49-F238E27FC236}">
                <a16:creationId xmlns:a16="http://schemas.microsoft.com/office/drawing/2014/main" id="{32F1D9C3-8A75-3141-9E43-5DAEB468C2B9}"/>
              </a:ext>
            </a:extLst>
          </p:cNvPr>
          <p:cNvPicPr>
            <a:picLocks noChangeAspect="1"/>
          </p:cNvPicPr>
          <p:nvPr/>
        </p:nvPicPr>
        <p:blipFill>
          <a:blip r:embed="rId3"/>
          <a:stretch>
            <a:fillRect/>
          </a:stretch>
        </p:blipFill>
        <p:spPr>
          <a:xfrm>
            <a:off x="1193800" y="1567920"/>
            <a:ext cx="469900" cy="647700"/>
          </a:xfrm>
          <a:prstGeom prst="rect">
            <a:avLst/>
          </a:prstGeom>
        </p:spPr>
      </p:pic>
    </p:spTree>
    <p:extLst>
      <p:ext uri="{BB962C8B-B14F-4D97-AF65-F5344CB8AC3E}">
        <p14:creationId xmlns:p14="http://schemas.microsoft.com/office/powerpoint/2010/main" val="223945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0.02453 3.7037E-7 L 2.74306E-6 3.7037E-7 " pathEditMode="relative" rAng="0" ptsTypes="AA">
                                      <p:cBhvr>
                                        <p:cTn id="9" dur="600" fill="hold"/>
                                        <p:tgtEl>
                                          <p:spTgt spid="11"/>
                                        </p:tgtEl>
                                        <p:attrNameLst>
                                          <p:attrName>ppt_x</p:attrName>
                                          <p:attrName>ppt_y</p:attrName>
                                        </p:attrNameLst>
                                      </p:cBhvr>
                                      <p:rCtr x="1226" y="0"/>
                                    </p:animMotion>
                                  </p:childTnLst>
                                </p:cTn>
                              </p:par>
                              <p:par>
                                <p:cTn id="10" presetID="1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0"/>
                                  </p:stCondLst>
                                  <p:childTnLst>
                                    <p:animMotion origin="layout" path="M -0.02453 3.7037E-7 L 2.74306E-6 3.7037E-7 " pathEditMode="relative" rAng="0" ptsTypes="AA">
                                      <p:cBhvr>
                                        <p:cTn id="14" dur="600" fill="hold"/>
                                        <p:tgtEl>
                                          <p:spTgt spid="12"/>
                                        </p:tgtEl>
                                        <p:attrNameLst>
                                          <p:attrName>ppt_x</p:attrName>
                                          <p:attrName>ppt_y</p:attrName>
                                        </p:attrNameLst>
                                      </p:cBhvr>
                                      <p:rCtr x="1226" y="0"/>
                                    </p:animMotion>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nodeType="withEffect">
                                  <p:stCondLst>
                                    <p:cond delay="0"/>
                                  </p:stCondLst>
                                  <p:childTnLst>
                                    <p:animMotion origin="layout" path="M -0.02453 3.7037E-7 L 2.74306E-6 3.7037E-7 " pathEditMode="relative" rAng="0" ptsTypes="AA">
                                      <p:cBhvr>
                                        <p:cTn id="19" dur="600" fill="hold"/>
                                        <p:tgtEl>
                                          <p:spTgt spid="44"/>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8400-CB68-6C43-AACC-86A291895F30}"/>
              </a:ext>
            </a:extLst>
          </p:cNvPr>
          <p:cNvSpPr>
            <a:spLocks noGrp="1"/>
          </p:cNvSpPr>
          <p:nvPr>
            <p:ph type="title"/>
          </p:nvPr>
        </p:nvSpPr>
        <p:spPr/>
        <p:txBody>
          <a:bodyPr/>
          <a:lstStyle/>
          <a:p>
            <a:pPr algn="ctr"/>
            <a:r>
              <a:rPr lang="en-US" dirty="0"/>
              <a:t>Next Gen Stats solution architecture</a:t>
            </a:r>
          </a:p>
        </p:txBody>
      </p:sp>
      <p:grpSp>
        <p:nvGrpSpPr>
          <p:cNvPr id="55" name="Group 54">
            <a:extLst>
              <a:ext uri="{FF2B5EF4-FFF2-40B4-BE49-F238E27FC236}">
                <a16:creationId xmlns:a16="http://schemas.microsoft.com/office/drawing/2014/main" id="{559EBDB2-228A-4D0E-BC5F-8E588EDADFB8}"/>
              </a:ext>
            </a:extLst>
          </p:cNvPr>
          <p:cNvGrpSpPr/>
          <p:nvPr/>
        </p:nvGrpSpPr>
        <p:grpSpPr>
          <a:xfrm>
            <a:off x="1597352" y="1224219"/>
            <a:ext cx="5949296" cy="1652076"/>
            <a:chOff x="3925251" y="1362102"/>
            <a:chExt cx="4637705" cy="1287857"/>
          </a:xfrm>
        </p:grpSpPr>
        <p:sp>
          <p:nvSpPr>
            <p:cNvPr id="9" name="TextBox 8">
              <a:extLst>
                <a:ext uri="{FF2B5EF4-FFF2-40B4-BE49-F238E27FC236}">
                  <a16:creationId xmlns:a16="http://schemas.microsoft.com/office/drawing/2014/main" id="{068DA47A-E976-4BAE-8C98-5A5E7B516941}"/>
                </a:ext>
              </a:extLst>
            </p:cNvPr>
            <p:cNvSpPr txBox="1"/>
            <p:nvPr/>
          </p:nvSpPr>
          <p:spPr>
            <a:xfrm>
              <a:off x="3990975" y="1592566"/>
              <a:ext cx="600060" cy="2159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Stadium</a:t>
              </a:r>
            </a:p>
          </p:txBody>
        </p:sp>
        <p:sp>
          <p:nvSpPr>
            <p:cNvPr id="10" name="TextBox 9">
              <a:extLst>
                <a:ext uri="{FF2B5EF4-FFF2-40B4-BE49-F238E27FC236}">
                  <a16:creationId xmlns:a16="http://schemas.microsoft.com/office/drawing/2014/main" id="{A19FB371-132E-4EAB-8870-45A227F167C5}"/>
                </a:ext>
              </a:extLst>
            </p:cNvPr>
            <p:cNvSpPr txBox="1"/>
            <p:nvPr/>
          </p:nvSpPr>
          <p:spPr>
            <a:xfrm>
              <a:off x="3925251" y="2093602"/>
              <a:ext cx="655042" cy="2159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a:ea typeface="+mn-ea"/>
                  <a:cs typeface="+mn-cs"/>
                </a:rPr>
                <a:t>Stats FTP</a:t>
              </a:r>
            </a:p>
          </p:txBody>
        </p:sp>
        <p:sp>
          <p:nvSpPr>
            <p:cNvPr id="11" name="Rectangle 10">
              <a:extLst>
                <a:ext uri="{FF2B5EF4-FFF2-40B4-BE49-F238E27FC236}">
                  <a16:creationId xmlns:a16="http://schemas.microsoft.com/office/drawing/2014/main" id="{E74F0AAF-5209-4EC9-B85E-356E1DD950E4}"/>
                </a:ext>
              </a:extLst>
            </p:cNvPr>
            <p:cNvSpPr/>
            <p:nvPr/>
          </p:nvSpPr>
          <p:spPr>
            <a:xfrm>
              <a:off x="5124450" y="1532925"/>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Tracking data</a:t>
              </a:r>
            </a:p>
          </p:txBody>
        </p:sp>
        <p:sp>
          <p:nvSpPr>
            <p:cNvPr id="12" name="Rectangle 11">
              <a:extLst>
                <a:ext uri="{FF2B5EF4-FFF2-40B4-BE49-F238E27FC236}">
                  <a16:creationId xmlns:a16="http://schemas.microsoft.com/office/drawing/2014/main" id="{5939D641-0D37-4810-8D9E-1867907DADA6}"/>
                </a:ext>
              </a:extLst>
            </p:cNvPr>
            <p:cNvSpPr/>
            <p:nvPr/>
          </p:nvSpPr>
          <p:spPr>
            <a:xfrm>
              <a:off x="5124450" y="2056800"/>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Traditional stats</a:t>
              </a:r>
            </a:p>
          </p:txBody>
        </p:sp>
        <p:cxnSp>
          <p:nvCxnSpPr>
            <p:cNvPr id="14" name="Straight Arrow Connector 13">
              <a:extLst>
                <a:ext uri="{FF2B5EF4-FFF2-40B4-BE49-F238E27FC236}">
                  <a16:creationId xmlns:a16="http://schemas.microsoft.com/office/drawing/2014/main" id="{92736E82-5386-485E-9F29-4B463D0F5003}"/>
                </a:ext>
              </a:extLst>
            </p:cNvPr>
            <p:cNvCxnSpPr>
              <a:stCxn id="9" idx="3"/>
              <a:endCxn id="11" idx="1"/>
            </p:cNvCxnSpPr>
            <p:nvPr/>
          </p:nvCxnSpPr>
          <p:spPr>
            <a:xfrm>
              <a:off x="4591035" y="1700532"/>
              <a:ext cx="533416" cy="1"/>
            </a:xfrm>
            <a:prstGeom prst="straightConnector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FD7DF1F0-94D6-46E5-84A0-8F65A60A9635}"/>
                </a:ext>
              </a:extLst>
            </p:cNvPr>
            <p:cNvCxnSpPr/>
            <p:nvPr/>
          </p:nvCxnSpPr>
          <p:spPr>
            <a:xfrm>
              <a:off x="4711044" y="2219645"/>
              <a:ext cx="413406" cy="1"/>
            </a:xfrm>
            <a:prstGeom prst="straightConnector1">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EDA2767-D8B3-433E-8DDF-A10E5E8C2309}"/>
                </a:ext>
              </a:extLst>
            </p:cNvPr>
            <p:cNvSpPr/>
            <p:nvPr/>
          </p:nvSpPr>
          <p:spPr>
            <a:xfrm>
              <a:off x="6108700" y="1532925"/>
              <a:ext cx="1298576" cy="3352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1C232F"/>
                  </a:solidFill>
                  <a:effectLst/>
                  <a:uLnTx/>
                  <a:uFillTx/>
                  <a:latin typeface="Amazon Ember"/>
                  <a:ea typeface="+mn-ea"/>
                  <a:cs typeface="+mn-cs"/>
                </a:rPr>
                <a:t>Apache Kafka</a:t>
              </a:r>
            </a:p>
          </p:txBody>
        </p:sp>
        <p:sp>
          <p:nvSpPr>
            <p:cNvPr id="18" name="Rectangle 17">
              <a:extLst>
                <a:ext uri="{FF2B5EF4-FFF2-40B4-BE49-F238E27FC236}">
                  <a16:creationId xmlns:a16="http://schemas.microsoft.com/office/drawing/2014/main" id="{43E66145-07CE-4EA3-9662-8DD9F1397FCF}"/>
                </a:ext>
              </a:extLst>
            </p:cNvPr>
            <p:cNvSpPr/>
            <p:nvPr/>
          </p:nvSpPr>
          <p:spPr>
            <a:xfrm>
              <a:off x="6108701" y="2056800"/>
              <a:ext cx="603250"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146304" rIns="9144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NGS Processors</a:t>
              </a:r>
            </a:p>
          </p:txBody>
        </p:sp>
        <p:sp>
          <p:nvSpPr>
            <p:cNvPr id="19" name="Rectangle 18">
              <a:extLst>
                <a:ext uri="{FF2B5EF4-FFF2-40B4-BE49-F238E27FC236}">
                  <a16:creationId xmlns:a16="http://schemas.microsoft.com/office/drawing/2014/main" id="{58A44213-CE10-44F5-8ED7-2897AAF1F008}"/>
                </a:ext>
              </a:extLst>
            </p:cNvPr>
            <p:cNvSpPr/>
            <p:nvPr/>
          </p:nvSpPr>
          <p:spPr>
            <a:xfrm>
              <a:off x="6804026" y="2063694"/>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ML Processors</a:t>
              </a:r>
            </a:p>
          </p:txBody>
        </p:sp>
        <p:sp>
          <p:nvSpPr>
            <p:cNvPr id="20" name="Rectangle 19">
              <a:extLst>
                <a:ext uri="{FF2B5EF4-FFF2-40B4-BE49-F238E27FC236}">
                  <a16:creationId xmlns:a16="http://schemas.microsoft.com/office/drawing/2014/main" id="{1F42483F-8370-4A17-9629-3DDAE913499E}"/>
                </a:ext>
              </a:extLst>
            </p:cNvPr>
            <p:cNvSpPr/>
            <p:nvPr/>
          </p:nvSpPr>
          <p:spPr>
            <a:xfrm>
              <a:off x="6804026" y="2259009"/>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1C232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1C232F"/>
                </a:solidFill>
                <a:effectLst/>
                <a:uLnTx/>
                <a:uFillTx/>
                <a:latin typeface="Amazon Ember"/>
                <a:ea typeface="+mn-ea"/>
                <a:cs typeface="+mn-cs"/>
              </a:endParaRPr>
            </a:p>
          </p:txBody>
        </p:sp>
        <p:sp>
          <p:nvSpPr>
            <p:cNvPr id="21" name="Rectangle 20">
              <a:extLst>
                <a:ext uri="{FF2B5EF4-FFF2-40B4-BE49-F238E27FC236}">
                  <a16:creationId xmlns:a16="http://schemas.microsoft.com/office/drawing/2014/main" id="{68195EA6-BAE7-4E66-883E-39E400617BF7}"/>
                </a:ext>
              </a:extLst>
            </p:cNvPr>
            <p:cNvSpPr/>
            <p:nvPr/>
          </p:nvSpPr>
          <p:spPr>
            <a:xfrm>
              <a:off x="4914900" y="1362102"/>
              <a:ext cx="2652713" cy="120964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23" name="Connector: Elbow 22">
              <a:extLst>
                <a:ext uri="{FF2B5EF4-FFF2-40B4-BE49-F238E27FC236}">
                  <a16:creationId xmlns:a16="http://schemas.microsoft.com/office/drawing/2014/main" id="{E772E6FE-A165-4FEA-BEFE-542FB42CE548}"/>
                </a:ext>
              </a:extLst>
            </p:cNvPr>
            <p:cNvCxnSpPr>
              <a:stCxn id="12" idx="3"/>
              <a:endCxn id="17" idx="1"/>
            </p:cNvCxnSpPr>
            <p:nvPr/>
          </p:nvCxnSpPr>
          <p:spPr>
            <a:xfrm flipV="1">
              <a:off x="5910243" y="1700533"/>
              <a:ext cx="198457" cy="523875"/>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DB6BFAE8-F6EE-43FC-89F0-63444D0FA4F9}"/>
                </a:ext>
              </a:extLst>
            </p:cNvPr>
            <p:cNvCxnSpPr>
              <a:stCxn id="18" idx="0"/>
              <a:endCxn id="17" idx="2"/>
            </p:cNvCxnSpPr>
            <p:nvPr/>
          </p:nvCxnSpPr>
          <p:spPr>
            <a:xfrm rot="5400000" flipH="1" flipV="1">
              <a:off x="6489827" y="1788639"/>
              <a:ext cx="188660" cy="347662"/>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7A2B9357-2C7D-4416-BCD9-04165C05789B}"/>
                </a:ext>
              </a:extLst>
            </p:cNvPr>
            <p:cNvCxnSpPr>
              <a:stCxn id="19" idx="0"/>
              <a:endCxn id="17" idx="2"/>
            </p:cNvCxnSpPr>
            <p:nvPr/>
          </p:nvCxnSpPr>
          <p:spPr>
            <a:xfrm rot="16200000" flipV="1">
              <a:off x="6834043" y="1792085"/>
              <a:ext cx="195554" cy="347662"/>
            </a:xfrm>
            <a:prstGeom prst="bentConnector3">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46DAF0D3-3991-421C-89F9-A49A1CF990FE}"/>
                </a:ext>
              </a:extLst>
            </p:cNvPr>
            <p:cNvCxnSpPr>
              <a:stCxn id="19" idx="1"/>
              <a:endCxn id="20" idx="1"/>
            </p:cNvCxnSpPr>
            <p:nvPr/>
          </p:nvCxnSpPr>
          <p:spPr>
            <a:xfrm rot="10800000" flipV="1">
              <a:off x="6804026" y="2115277"/>
              <a:ext cx="12700" cy="195315"/>
            </a:xfrm>
            <a:prstGeom prst="bentConnector3">
              <a:avLst>
                <a:gd name="adj1" fmla="val 630714"/>
              </a:avLst>
            </a:prstGeom>
            <a:ln w="635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87096CEE-2EBE-4C67-AC44-42B98ACEC139}"/>
                </a:ext>
              </a:extLst>
            </p:cNvPr>
            <p:cNvSpPr/>
            <p:nvPr/>
          </p:nvSpPr>
          <p:spPr>
            <a:xfrm>
              <a:off x="7777163" y="1362102"/>
              <a:ext cx="785793" cy="33521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CC00"/>
                  </a:solidFill>
                  <a:effectLst/>
                  <a:uLnTx/>
                  <a:uFillTx/>
                  <a:latin typeface="Amazon Ember"/>
                  <a:ea typeface="+mn-ea"/>
                  <a:cs typeface="+mn-cs"/>
                </a:rPr>
                <a:t>NGS Processors</a:t>
              </a:r>
            </a:p>
          </p:txBody>
        </p:sp>
        <p:sp>
          <p:nvSpPr>
            <p:cNvPr id="36" name="Rectangle 35">
              <a:extLst>
                <a:ext uri="{FF2B5EF4-FFF2-40B4-BE49-F238E27FC236}">
                  <a16:creationId xmlns:a16="http://schemas.microsoft.com/office/drawing/2014/main" id="{7C0490B1-1349-4282-8B16-7938FAE58FA5}"/>
                </a:ext>
              </a:extLst>
            </p:cNvPr>
            <p:cNvSpPr/>
            <p:nvPr/>
          </p:nvSpPr>
          <p:spPr>
            <a:xfrm>
              <a:off x="7868601" y="2083425"/>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Websites</a:t>
              </a:r>
            </a:p>
          </p:txBody>
        </p:sp>
        <p:sp>
          <p:nvSpPr>
            <p:cNvPr id="37" name="Rectangle 36">
              <a:extLst>
                <a:ext uri="{FF2B5EF4-FFF2-40B4-BE49-F238E27FC236}">
                  <a16:creationId xmlns:a16="http://schemas.microsoft.com/office/drawing/2014/main" id="{18434AD9-DEF6-438E-B8D1-DB7A2ECB1BF3}"/>
                </a:ext>
              </a:extLst>
            </p:cNvPr>
            <p:cNvSpPr/>
            <p:nvPr/>
          </p:nvSpPr>
          <p:spPr>
            <a:xfrm>
              <a:off x="7868601" y="2257281"/>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NGS API</a:t>
              </a:r>
            </a:p>
          </p:txBody>
        </p:sp>
        <p:sp>
          <p:nvSpPr>
            <p:cNvPr id="38" name="Rectangle 37">
              <a:extLst>
                <a:ext uri="{FF2B5EF4-FFF2-40B4-BE49-F238E27FC236}">
                  <a16:creationId xmlns:a16="http://schemas.microsoft.com/office/drawing/2014/main" id="{7C4C1F8E-2FE9-4E24-AEB2-F196858B5871}"/>
                </a:ext>
              </a:extLst>
            </p:cNvPr>
            <p:cNvSpPr/>
            <p:nvPr/>
          </p:nvSpPr>
          <p:spPr>
            <a:xfrm>
              <a:off x="7868601" y="2431139"/>
              <a:ext cx="603250" cy="10316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40" tIns="27432" rIns="91440" bIns="27432" rtlCol="0"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1C232F"/>
                  </a:solidFill>
                  <a:effectLst/>
                  <a:uLnTx/>
                  <a:uFillTx/>
                  <a:latin typeface="Amazon Ember"/>
                  <a:ea typeface="+mn-ea"/>
                  <a:cs typeface="+mn-cs"/>
                </a:rPr>
                <a:t>Club Tools</a:t>
              </a:r>
            </a:p>
          </p:txBody>
        </p:sp>
        <p:sp>
          <p:nvSpPr>
            <p:cNvPr id="39" name="Rectangle 38">
              <a:extLst>
                <a:ext uri="{FF2B5EF4-FFF2-40B4-BE49-F238E27FC236}">
                  <a16:creationId xmlns:a16="http://schemas.microsoft.com/office/drawing/2014/main" id="{A2B98555-0EB5-49DE-A1A2-628AEF39B692}"/>
                </a:ext>
              </a:extLst>
            </p:cNvPr>
            <p:cNvSpPr/>
            <p:nvPr/>
          </p:nvSpPr>
          <p:spPr>
            <a:xfrm>
              <a:off x="7777162" y="1884811"/>
              <a:ext cx="785793" cy="765148"/>
            </a:xfrm>
            <a:prstGeom prst="rect">
              <a:avLst/>
            </a:prstGeom>
            <a:noFill/>
            <a:ln>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lIns="45720" tIns="45720" rIns="91440" bIns="146304"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Amazon Ember"/>
                  <a:ea typeface="+mn-ea"/>
                  <a:cs typeface="+mn-cs"/>
                </a:rPr>
                <a:t>Data distributors</a:t>
              </a:r>
            </a:p>
          </p:txBody>
        </p:sp>
        <p:cxnSp>
          <p:nvCxnSpPr>
            <p:cNvPr id="41" name="Connector: Elbow 40">
              <a:extLst>
                <a:ext uri="{FF2B5EF4-FFF2-40B4-BE49-F238E27FC236}">
                  <a16:creationId xmlns:a16="http://schemas.microsoft.com/office/drawing/2014/main" id="{17A6C87C-4302-41AB-ACE1-BB0403C6C59A}"/>
                </a:ext>
              </a:extLst>
            </p:cNvPr>
            <p:cNvCxnSpPr>
              <a:stCxn id="18" idx="2"/>
              <a:endCxn id="32" idx="1"/>
            </p:cNvCxnSpPr>
            <p:nvPr/>
          </p:nvCxnSpPr>
          <p:spPr>
            <a:xfrm rot="5400000" flipH="1" flipV="1">
              <a:off x="6662591" y="1277444"/>
              <a:ext cx="862305" cy="1366837"/>
            </a:xfrm>
            <a:prstGeom prst="bentConnector4">
              <a:avLst>
                <a:gd name="adj1" fmla="val -30192"/>
                <a:gd name="adj2" fmla="val 92161"/>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5" name="Connector: Elbow 44">
              <a:extLst>
                <a:ext uri="{FF2B5EF4-FFF2-40B4-BE49-F238E27FC236}">
                  <a16:creationId xmlns:a16="http://schemas.microsoft.com/office/drawing/2014/main" id="{FFEF51DC-BA61-4FA2-BD2A-969FFA3382D1}"/>
                </a:ext>
              </a:extLst>
            </p:cNvPr>
            <p:cNvCxnSpPr>
              <a:stCxn id="19" idx="3"/>
              <a:endCxn id="32" idx="1"/>
            </p:cNvCxnSpPr>
            <p:nvPr/>
          </p:nvCxnSpPr>
          <p:spPr>
            <a:xfrm flipV="1">
              <a:off x="7407275" y="1529710"/>
              <a:ext cx="369888" cy="585568"/>
            </a:xfrm>
            <a:prstGeom prst="bentConnector3">
              <a:avLst>
                <a:gd name="adj1" fmla="val 50000"/>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8" name="Connector: Elbow 47">
              <a:extLst>
                <a:ext uri="{FF2B5EF4-FFF2-40B4-BE49-F238E27FC236}">
                  <a16:creationId xmlns:a16="http://schemas.microsoft.com/office/drawing/2014/main" id="{577CB2D4-1D49-4394-9059-1ACBB72001B4}"/>
                </a:ext>
              </a:extLst>
            </p:cNvPr>
            <p:cNvCxnSpPr>
              <a:stCxn id="20" idx="3"/>
              <a:endCxn id="32" idx="1"/>
            </p:cNvCxnSpPr>
            <p:nvPr/>
          </p:nvCxnSpPr>
          <p:spPr>
            <a:xfrm flipV="1">
              <a:off x="7407275" y="1529710"/>
              <a:ext cx="369888" cy="780883"/>
            </a:xfrm>
            <a:prstGeom prst="bentConnector3">
              <a:avLst>
                <a:gd name="adj1" fmla="val 50000"/>
              </a:avLst>
            </a:prstGeom>
            <a:ln w="12700">
              <a:solidFill>
                <a:schemeClr val="tx1"/>
              </a:solidFill>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68239A56-DC76-4739-8C00-932883B386E0}"/>
                </a:ext>
              </a:extLst>
            </p:cNvPr>
            <p:cNvCxnSpPr>
              <a:stCxn id="32" idx="2"/>
              <a:endCxn id="39" idx="0"/>
            </p:cNvCxnSpPr>
            <p:nvPr/>
          </p:nvCxnSpPr>
          <p:spPr>
            <a:xfrm flipH="1">
              <a:off x="8170059" y="1697317"/>
              <a:ext cx="1" cy="187494"/>
            </a:xfrm>
            <a:prstGeom prst="straightConnector1">
              <a:avLst/>
            </a:prstGeom>
            <a:ln w="12700">
              <a:solidFill>
                <a:schemeClr val="tx1"/>
              </a:solidFill>
              <a:headEnd type="triangle" w="sm" len="sm"/>
              <a:tailEnd type="triangle" w="sm" len="sm"/>
            </a:ln>
            <a:effectLst/>
          </p:spPr>
          <p:style>
            <a:lnRef idx="2">
              <a:schemeClr val="accent1"/>
            </a:lnRef>
            <a:fillRef idx="0">
              <a:schemeClr val="accent1"/>
            </a:fillRef>
            <a:effectRef idx="1">
              <a:schemeClr val="accent1"/>
            </a:effectRef>
            <a:fontRef idx="minor">
              <a:schemeClr val="tx1"/>
            </a:fontRef>
          </p:style>
        </p:cxnSp>
      </p:grpSp>
      <p:sp>
        <p:nvSpPr>
          <p:cNvPr id="58" name="TextBox 57">
            <a:extLst>
              <a:ext uri="{FF2B5EF4-FFF2-40B4-BE49-F238E27FC236}">
                <a16:creationId xmlns:a16="http://schemas.microsoft.com/office/drawing/2014/main" id="{85908D28-27F3-4929-8894-FA41A92627E7}"/>
              </a:ext>
            </a:extLst>
          </p:cNvPr>
          <p:cNvSpPr txBox="1"/>
          <p:nvPr/>
        </p:nvSpPr>
        <p:spPr>
          <a:xfrm>
            <a:off x="975361" y="3072374"/>
            <a:ext cx="7193280" cy="1046440"/>
          </a:xfrm>
          <a:prstGeom prst="rect">
            <a:avLst/>
          </a:prstGeom>
          <a:noFill/>
        </p:spPr>
        <p:txBody>
          <a:bodyPr wrap="square">
            <a:spAutoFit/>
          </a:bodyPr>
          <a:lstStyle/>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Entire solution runs on AWS</a:t>
            </a:r>
          </a:p>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Amazon </a:t>
            </a:r>
            <a:r>
              <a:rPr kumimoji="0" lang="en-US" sz="1400" b="0" i="0" u="none" strike="noStrike" kern="1200" cap="none" spc="0" normalizeH="0" baseline="0" noProof="0" dirty="0" err="1">
                <a:ln>
                  <a:noFill/>
                </a:ln>
                <a:solidFill>
                  <a:srgbClr val="FFFFFF"/>
                </a:solidFill>
                <a:effectLst/>
                <a:uLnTx/>
                <a:uFillTx/>
                <a:latin typeface="Amazon Ember"/>
                <a:ea typeface="+mn-ea"/>
                <a:cs typeface="+mn-cs"/>
              </a:rPr>
              <a:t>SageMaker</a:t>
            </a:r>
            <a:r>
              <a:rPr kumimoji="0" lang="en-US" sz="1400" b="0" i="0" u="none" strike="noStrike" kern="1200" cap="none" spc="0" normalizeH="0" baseline="0" noProof="0" dirty="0">
                <a:ln>
                  <a:noFill/>
                </a:ln>
                <a:solidFill>
                  <a:srgbClr val="FFFFFF"/>
                </a:solidFill>
                <a:effectLst/>
                <a:uLnTx/>
                <a:uFillTx/>
                <a:latin typeface="Amazon Ember"/>
                <a:ea typeface="+mn-ea"/>
                <a:cs typeface="+mn-cs"/>
              </a:rPr>
              <a:t> lets ML models deployed into existing analytics pipelines</a:t>
            </a:r>
          </a:p>
          <a:p>
            <a:pPr marL="0" marR="0" lvl="0" indent="0" algn="ctr" defTabSz="457200" rtl="0" eaLnBrk="1" fontAlgn="auto" latinLnBrk="0" hangingPunct="1">
              <a:lnSpc>
                <a:spcPct val="100000"/>
              </a:lnSpc>
              <a:spcBef>
                <a:spcPts val="120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mazon Ember"/>
                <a:ea typeface="+mn-ea"/>
                <a:cs typeface="+mn-cs"/>
              </a:rPr>
              <a:t>Streaming data architecture with Apache Kafka </a:t>
            </a:r>
          </a:p>
        </p:txBody>
      </p:sp>
      <p:cxnSp>
        <p:nvCxnSpPr>
          <p:cNvPr id="59" name="Straight Connector 58">
            <a:extLst>
              <a:ext uri="{FF2B5EF4-FFF2-40B4-BE49-F238E27FC236}">
                <a16:creationId xmlns:a16="http://schemas.microsoft.com/office/drawing/2014/main" id="{03767D3C-8F29-452E-8888-40D542AB9E00}"/>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097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01803E0-96B6-4894-98E5-50E47E34E104}"/>
              </a:ext>
            </a:extLst>
          </p:cNvPr>
          <p:cNvSpPr/>
          <p:nvPr/>
        </p:nvSpPr>
        <p:spPr>
          <a:xfrm>
            <a:off x="0" y="1248440"/>
            <a:ext cx="3020104" cy="1378402"/>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grpSp>
        <p:nvGrpSpPr>
          <p:cNvPr id="35" name="Group 34">
            <a:extLst>
              <a:ext uri="{FF2B5EF4-FFF2-40B4-BE49-F238E27FC236}">
                <a16:creationId xmlns:a16="http://schemas.microsoft.com/office/drawing/2014/main" id="{5C8F617C-E8AE-49D3-96B1-83789264213F}"/>
              </a:ext>
            </a:extLst>
          </p:cNvPr>
          <p:cNvGrpSpPr/>
          <p:nvPr/>
        </p:nvGrpSpPr>
        <p:grpSpPr>
          <a:xfrm>
            <a:off x="0" y="0"/>
            <a:ext cx="9144000" cy="919584"/>
            <a:chOff x="0" y="0"/>
            <a:chExt cx="9144000" cy="919584"/>
          </a:xfrm>
        </p:grpSpPr>
        <p:sp>
          <p:nvSpPr>
            <p:cNvPr id="36" name="Rectangle 35">
              <a:extLst>
                <a:ext uri="{FF2B5EF4-FFF2-40B4-BE49-F238E27FC236}">
                  <a16:creationId xmlns:a16="http://schemas.microsoft.com/office/drawing/2014/main" id="{7AE5DFB1-7836-4733-A430-9ED21003B63A}"/>
                </a:ext>
              </a:extLst>
            </p:cNvPr>
            <p:cNvSpPr/>
            <p:nvPr/>
          </p:nvSpPr>
          <p:spPr>
            <a:xfrm>
              <a:off x="0" y="0"/>
              <a:ext cx="9144000" cy="919584"/>
            </a:xfrm>
            <a:prstGeom prst="rect">
              <a:avLst/>
            </a:prstGeom>
            <a:solidFill>
              <a:schemeClr val="bg1"/>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37" name="Straight Connector 36">
              <a:extLst>
                <a:ext uri="{FF2B5EF4-FFF2-40B4-BE49-F238E27FC236}">
                  <a16:creationId xmlns:a16="http://schemas.microsoft.com/office/drawing/2014/main" id="{262D1F98-B4EC-491F-8336-111440CF15DF}"/>
                </a:ext>
              </a:extLst>
            </p:cNvPr>
            <p:cNvCxnSpPr>
              <a:cxnSpLocks/>
            </p:cNvCxnSpPr>
            <p:nvPr/>
          </p:nvCxnSpPr>
          <p:spPr>
            <a:xfrm>
              <a:off x="0" y="919584"/>
              <a:ext cx="9144000" cy="0"/>
            </a:xfrm>
            <a:prstGeom prst="lin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cxnSp>
      </p:grpSp>
      <p:pic>
        <p:nvPicPr>
          <p:cNvPr id="22" name="Picture 21">
            <a:extLst>
              <a:ext uri="{FF2B5EF4-FFF2-40B4-BE49-F238E27FC236}">
                <a16:creationId xmlns:a16="http://schemas.microsoft.com/office/drawing/2014/main" id="{CF040664-422F-4446-8EBB-E7964FF51F1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236198" y="1562786"/>
            <a:ext cx="2547708" cy="747929"/>
          </a:xfrm>
          <a:prstGeom prst="rect">
            <a:avLst/>
          </a:prstGeom>
        </p:spPr>
      </p:pic>
      <p:sp>
        <p:nvSpPr>
          <p:cNvPr id="4" name="Title 3">
            <a:extLst>
              <a:ext uri="{FF2B5EF4-FFF2-40B4-BE49-F238E27FC236}">
                <a16:creationId xmlns:a16="http://schemas.microsoft.com/office/drawing/2014/main" id="{E63DEDAB-4FB5-4D35-964D-3785D7B53312}"/>
              </a:ext>
            </a:extLst>
          </p:cNvPr>
          <p:cNvSpPr>
            <a:spLocks noGrp="1"/>
          </p:cNvSpPr>
          <p:nvPr>
            <p:ph type="title"/>
          </p:nvPr>
        </p:nvSpPr>
        <p:spPr/>
        <p:txBody>
          <a:bodyPr/>
          <a:lstStyle/>
          <a:p>
            <a:r>
              <a:rPr lang="en-US" dirty="0"/>
              <a:t>Thomson Reuters wanted to enable  ML at scale</a:t>
            </a:r>
            <a:br>
              <a:rPr lang="en-US" dirty="0"/>
            </a:br>
            <a:endParaRPr lang="en-US" dirty="0"/>
          </a:p>
        </p:txBody>
      </p:sp>
      <p:grpSp>
        <p:nvGrpSpPr>
          <p:cNvPr id="11" name="Group 10">
            <a:extLst>
              <a:ext uri="{FF2B5EF4-FFF2-40B4-BE49-F238E27FC236}">
                <a16:creationId xmlns:a16="http://schemas.microsoft.com/office/drawing/2014/main" id="{5E531B3F-D3BC-4528-9216-09FE3DCE472E}"/>
              </a:ext>
            </a:extLst>
          </p:cNvPr>
          <p:cNvGrpSpPr/>
          <p:nvPr/>
        </p:nvGrpSpPr>
        <p:grpSpPr>
          <a:xfrm>
            <a:off x="3255828" y="1257936"/>
            <a:ext cx="5430972" cy="937222"/>
            <a:chOff x="3255828" y="1098077"/>
            <a:chExt cx="5430972" cy="937222"/>
          </a:xfrm>
        </p:grpSpPr>
        <p:sp>
          <p:nvSpPr>
            <p:cNvPr id="38" name="Text Placeholder 20">
              <a:extLst>
                <a:ext uri="{FF2B5EF4-FFF2-40B4-BE49-F238E27FC236}">
                  <a16:creationId xmlns:a16="http://schemas.microsoft.com/office/drawing/2014/main" id="{1CC648CB-B7ED-41E9-908E-29D2CD2EFC82}"/>
                </a:ext>
              </a:extLst>
            </p:cNvPr>
            <p:cNvSpPr txBox="1">
              <a:spLocks/>
            </p:cNvSpPr>
            <p:nvPr/>
          </p:nvSpPr>
          <p:spPr>
            <a:xfrm>
              <a:off x="3255963" y="1098077"/>
              <a:ext cx="5430837" cy="246063"/>
            </a:xfrm>
            <a:prstGeom prst="rect">
              <a:avLst/>
            </a:prstGeom>
          </p:spPr>
          <p:txBody>
            <a:bodyPr vert="horz" lIns="182880" tIns="91440" rIns="0" bIns="0" rtlCol="0" anchor="t" anchorCtr="0">
              <a:noAutofit/>
            </a:bodyPr>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PROBLEM</a:t>
              </a:r>
            </a:p>
          </p:txBody>
        </p:sp>
        <p:sp>
          <p:nvSpPr>
            <p:cNvPr id="39" name="Text Placeholder 19">
              <a:extLst>
                <a:ext uri="{FF2B5EF4-FFF2-40B4-BE49-F238E27FC236}">
                  <a16:creationId xmlns:a16="http://schemas.microsoft.com/office/drawing/2014/main" id="{BF20DD83-F74F-4A62-AF05-291BEDCAAFC5}"/>
                </a:ext>
              </a:extLst>
            </p:cNvPr>
            <p:cNvSpPr txBox="1">
              <a:spLocks/>
            </p:cNvSpPr>
            <p:nvPr/>
          </p:nvSpPr>
          <p:spPr>
            <a:xfrm>
              <a:off x="3255828" y="1387942"/>
              <a:ext cx="5430972" cy="647357"/>
            </a:xfrm>
            <a:prstGeom prst="rect">
              <a:avLst/>
            </a:prstGeom>
          </p:spPr>
          <p:txBody>
            <a:bodyPr vert="horz" lIns="182880" tIns="45720" rIns="0" bIns="0" rtlCol="0" anchor="t" anchorCtr="0">
              <a:spAutoFit/>
            </a:bodyPr>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pPr>
              <a:r>
                <a:rPr lang="en-US" sz="1200" dirty="0"/>
                <a:t>Thomson Reuters wanted to enable  ML at scale</a:t>
              </a:r>
            </a:p>
            <a:p>
              <a:pPr>
                <a:spcAft>
                  <a:spcPts val="800"/>
                </a:spcAft>
              </a:pPr>
              <a:r>
                <a:rPr lang="en-US" sz="1200" dirty="0"/>
                <a:t>Data scientists needed secure access to data, while ensuring</a:t>
              </a:r>
              <a:br>
                <a:rPr lang="en-US" sz="1200" dirty="0"/>
              </a:br>
              <a:r>
                <a:rPr lang="en-US" sz="1200" dirty="0"/>
                <a:t>compliance with Thomson Reuters enterprise security policies</a:t>
              </a:r>
            </a:p>
          </p:txBody>
        </p:sp>
      </p:grpSp>
      <p:grpSp>
        <p:nvGrpSpPr>
          <p:cNvPr id="12" name="Group 11">
            <a:extLst>
              <a:ext uri="{FF2B5EF4-FFF2-40B4-BE49-F238E27FC236}">
                <a16:creationId xmlns:a16="http://schemas.microsoft.com/office/drawing/2014/main" id="{15893085-8412-4368-9464-A578FC306BC1}"/>
              </a:ext>
            </a:extLst>
          </p:cNvPr>
          <p:cNvGrpSpPr/>
          <p:nvPr/>
        </p:nvGrpSpPr>
        <p:grpSpPr>
          <a:xfrm>
            <a:off x="3255828" y="2356920"/>
            <a:ext cx="5430972" cy="937222"/>
            <a:chOff x="3255828" y="2161190"/>
            <a:chExt cx="5430972" cy="937222"/>
          </a:xfrm>
        </p:grpSpPr>
        <p:sp>
          <p:nvSpPr>
            <p:cNvPr id="40" name="Text Placeholder 20">
              <a:extLst>
                <a:ext uri="{FF2B5EF4-FFF2-40B4-BE49-F238E27FC236}">
                  <a16:creationId xmlns:a16="http://schemas.microsoft.com/office/drawing/2014/main" id="{080DB87E-B724-4E58-B57E-1A78DB594CFB}"/>
                </a:ext>
              </a:extLst>
            </p:cNvPr>
            <p:cNvSpPr txBox="1">
              <a:spLocks/>
            </p:cNvSpPr>
            <p:nvPr/>
          </p:nvSpPr>
          <p:spPr>
            <a:xfrm>
              <a:off x="3255963" y="2161190"/>
              <a:ext cx="5430837" cy="246063"/>
            </a:xfrm>
            <a:prstGeom prst="rect">
              <a:avLst/>
            </a:prstGeom>
          </p:spPr>
          <p:txBody>
            <a:bodyPr vert="horz" lIns="182880" tIns="91440" rIns="0" bIns="0" rtlCol="0" anchor="t" anchorCtr="0">
              <a:noAutofit/>
            </a:bodyPr>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SOLUTION: SECURE CONTENT WORKSPACES</a:t>
              </a:r>
            </a:p>
          </p:txBody>
        </p:sp>
        <p:sp>
          <p:nvSpPr>
            <p:cNvPr id="41" name="Text Placeholder 19">
              <a:extLst>
                <a:ext uri="{FF2B5EF4-FFF2-40B4-BE49-F238E27FC236}">
                  <a16:creationId xmlns:a16="http://schemas.microsoft.com/office/drawing/2014/main" id="{5A50824A-1CCF-4862-A1E6-5D121BE0DB7D}"/>
                </a:ext>
              </a:extLst>
            </p:cNvPr>
            <p:cNvSpPr txBox="1">
              <a:spLocks/>
            </p:cNvSpPr>
            <p:nvPr/>
          </p:nvSpPr>
          <p:spPr>
            <a:xfrm>
              <a:off x="3255828" y="2451055"/>
              <a:ext cx="5430972" cy="647357"/>
            </a:xfrm>
            <a:prstGeom prst="rect">
              <a:avLst/>
            </a:prstGeom>
          </p:spPr>
          <p:txBody>
            <a:bodyPr vert="horz" lIns="182880" tIns="45720" rIns="0" bIns="0" rtlCol="0" anchor="t" anchorCtr="0">
              <a:spAutoFit/>
            </a:bodyPr>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pPr>
              <a:r>
                <a:rPr lang="en-US" sz="1200" dirty="0"/>
                <a:t>SCW provides access to data in compliance with internal security standards </a:t>
              </a:r>
            </a:p>
            <a:p>
              <a:pPr>
                <a:spcAft>
                  <a:spcPts val="800"/>
                </a:spcAft>
              </a:pPr>
              <a:r>
                <a:rPr lang="en-US" sz="1200" dirty="0"/>
                <a:t>Amazon </a:t>
              </a:r>
              <a:r>
                <a:rPr lang="en-US" sz="1200" dirty="0" err="1"/>
                <a:t>SageMaker</a:t>
              </a:r>
              <a:r>
                <a:rPr lang="en-US" sz="1200" dirty="0"/>
                <a:t>, enabled through SCW, provides a fully</a:t>
              </a:r>
              <a:br>
                <a:rPr lang="en-US" sz="1200" dirty="0"/>
              </a:br>
              <a:r>
                <a:rPr lang="en-US" sz="1200" dirty="0"/>
                <a:t>managed machine learning environment</a:t>
              </a:r>
            </a:p>
          </p:txBody>
        </p:sp>
      </p:grpSp>
      <p:grpSp>
        <p:nvGrpSpPr>
          <p:cNvPr id="44" name="Group 43">
            <a:extLst>
              <a:ext uri="{FF2B5EF4-FFF2-40B4-BE49-F238E27FC236}">
                <a16:creationId xmlns:a16="http://schemas.microsoft.com/office/drawing/2014/main" id="{F03310A8-E5AB-4D93-911B-E3CE7436E2BC}"/>
              </a:ext>
            </a:extLst>
          </p:cNvPr>
          <p:cNvGrpSpPr/>
          <p:nvPr/>
        </p:nvGrpSpPr>
        <p:grpSpPr>
          <a:xfrm>
            <a:off x="3255828" y="3455903"/>
            <a:ext cx="5430972" cy="771022"/>
            <a:chOff x="3255828" y="3296044"/>
            <a:chExt cx="5430972" cy="771022"/>
          </a:xfrm>
        </p:grpSpPr>
        <p:sp>
          <p:nvSpPr>
            <p:cNvPr id="42" name="Text Placeholder 20">
              <a:extLst>
                <a:ext uri="{FF2B5EF4-FFF2-40B4-BE49-F238E27FC236}">
                  <a16:creationId xmlns:a16="http://schemas.microsoft.com/office/drawing/2014/main" id="{9BC88595-322F-43C1-B7D0-F0DC25B1D35B}"/>
                </a:ext>
              </a:extLst>
            </p:cNvPr>
            <p:cNvSpPr txBox="1">
              <a:spLocks/>
            </p:cNvSpPr>
            <p:nvPr/>
          </p:nvSpPr>
          <p:spPr>
            <a:xfrm>
              <a:off x="3255963" y="3296044"/>
              <a:ext cx="5430837" cy="246063"/>
            </a:xfrm>
            <a:prstGeom prst="rect">
              <a:avLst/>
            </a:prstGeom>
          </p:spPr>
          <p:txBody>
            <a:bodyPr vert="horz" lIns="182880" tIns="91440" rIns="0" bIns="0" rtlCol="0" anchor="t" anchorCtr="0">
              <a:noAutofit/>
            </a:bodyPr>
            <a:lstStyle>
              <a:lvl1pPr marL="0" indent="0" algn="l" defTabSz="457200" rtl="0" eaLnBrk="1" latinLnBrk="0" hangingPunct="1">
                <a:lnSpc>
                  <a:spcPct val="90000"/>
                </a:lnSpc>
                <a:spcBef>
                  <a:spcPts val="600"/>
                </a:spcBef>
                <a:buFontTx/>
                <a:buNone/>
                <a:defRPr lang="en-US" sz="1400" b="1" i="0" kern="1200" dirty="0" smtClean="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IMPACT</a:t>
              </a:r>
            </a:p>
          </p:txBody>
        </p:sp>
        <p:sp>
          <p:nvSpPr>
            <p:cNvPr id="43" name="Text Placeholder 19">
              <a:extLst>
                <a:ext uri="{FF2B5EF4-FFF2-40B4-BE49-F238E27FC236}">
                  <a16:creationId xmlns:a16="http://schemas.microsoft.com/office/drawing/2014/main" id="{8C1C2C6F-2EEB-4B87-89FB-DE44F1ACE2CE}"/>
                </a:ext>
              </a:extLst>
            </p:cNvPr>
            <p:cNvSpPr txBox="1">
              <a:spLocks/>
            </p:cNvSpPr>
            <p:nvPr/>
          </p:nvSpPr>
          <p:spPr>
            <a:xfrm>
              <a:off x="3255828" y="3585909"/>
              <a:ext cx="5430972" cy="481157"/>
            </a:xfrm>
            <a:prstGeom prst="rect">
              <a:avLst/>
            </a:prstGeom>
          </p:spPr>
          <p:txBody>
            <a:bodyPr vert="horz" lIns="182880" tIns="45720" rIns="0" bIns="0" rtlCol="0" anchor="t" anchorCtr="0">
              <a:spAutoFit/>
            </a:bodyPr>
            <a:lstStyle>
              <a:lvl1pPr marL="0" indent="0" algn="l" defTabSz="457200" rtl="0" eaLnBrk="1" latinLnBrk="0" hangingPunct="1">
                <a:lnSpc>
                  <a:spcPct val="90000"/>
                </a:lnSpc>
                <a:spcBef>
                  <a:spcPts val="0"/>
                </a:spcBef>
                <a:buFontTx/>
                <a:buNone/>
                <a:defRPr lang="en-US" sz="900" b="0" i="0" kern="1200" dirty="0" smtClean="0">
                  <a:solidFill>
                    <a:schemeClr val="tx1"/>
                  </a:solidFill>
                  <a:latin typeface="+mn-lt"/>
                  <a:ea typeface="+mn-ea"/>
                  <a:cs typeface="Amazon Ember Regular" charset="0"/>
                </a:defRPr>
              </a:lvl1pPr>
              <a:lvl2pPr marL="457200" indent="0" algn="l" defTabSz="457200" rtl="0" eaLnBrk="1" latinLnBrk="0" hangingPunct="1">
                <a:lnSpc>
                  <a:spcPct val="90000"/>
                </a:lnSpc>
                <a:spcBef>
                  <a:spcPct val="20000"/>
                </a:spcBef>
                <a:buFont typeface="Arial"/>
                <a:buNone/>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800"/>
                </a:spcAft>
              </a:pPr>
              <a:r>
                <a:rPr lang="en-US" sz="1200" dirty="0"/>
                <a:t>Secure experimentation at scale in compliance with TR policies</a:t>
              </a:r>
            </a:p>
            <a:p>
              <a:pPr>
                <a:spcAft>
                  <a:spcPts val="800"/>
                </a:spcAft>
              </a:pPr>
              <a:r>
                <a:rPr lang="en-US" sz="1200" dirty="0"/>
                <a:t>Intelligent and timely solutions for their customers</a:t>
              </a:r>
            </a:p>
          </p:txBody>
        </p:sp>
      </p:grpSp>
    </p:spTree>
    <p:extLst>
      <p:ext uri="{BB962C8B-B14F-4D97-AF65-F5344CB8AC3E}">
        <p14:creationId xmlns:p14="http://schemas.microsoft.com/office/powerpoint/2010/main" val="337882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0.02453 3.7037E-7 L 2.74306E-6 3.7037E-7 " pathEditMode="relative" rAng="0" ptsTypes="AA">
                                      <p:cBhvr>
                                        <p:cTn id="9" dur="600" fill="hold"/>
                                        <p:tgtEl>
                                          <p:spTgt spid="11"/>
                                        </p:tgtEl>
                                        <p:attrNameLst>
                                          <p:attrName>ppt_x</p:attrName>
                                          <p:attrName>ppt_y</p:attrName>
                                        </p:attrNameLst>
                                      </p:cBhvr>
                                      <p:rCtr x="1226" y="0"/>
                                    </p:animMotion>
                                  </p:childTnLst>
                                </p:cTn>
                              </p:par>
                              <p:par>
                                <p:cTn id="10" presetID="1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0"/>
                                  </p:stCondLst>
                                  <p:childTnLst>
                                    <p:animMotion origin="layout" path="M -0.02453 3.7037E-7 L 2.74306E-6 3.7037E-7 " pathEditMode="relative" rAng="0" ptsTypes="AA">
                                      <p:cBhvr>
                                        <p:cTn id="14" dur="600" fill="hold"/>
                                        <p:tgtEl>
                                          <p:spTgt spid="12"/>
                                        </p:tgtEl>
                                        <p:attrNameLst>
                                          <p:attrName>ppt_x</p:attrName>
                                          <p:attrName>ppt_y</p:attrName>
                                        </p:attrNameLst>
                                      </p:cBhvr>
                                      <p:rCtr x="1226" y="0"/>
                                    </p:animMotion>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nodeType="withEffect">
                                  <p:stCondLst>
                                    <p:cond delay="0"/>
                                  </p:stCondLst>
                                  <p:childTnLst>
                                    <p:animMotion origin="layout" path="M -0.02453 3.7037E-7 L 2.74306E-6 3.7037E-7 " pathEditMode="relative" rAng="0" ptsTypes="AA">
                                      <p:cBhvr>
                                        <p:cTn id="19" dur="600" fill="hold"/>
                                        <p:tgtEl>
                                          <p:spTgt spid="44"/>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3CAA49-C802-1D4E-86DE-2A5EEF50000A}"/>
              </a:ext>
            </a:extLst>
          </p:cNvPr>
          <p:cNvSpPr>
            <a:spLocks noGrp="1"/>
          </p:cNvSpPr>
          <p:nvPr>
            <p:ph type="title"/>
          </p:nvPr>
        </p:nvSpPr>
        <p:spPr/>
        <p:txBody>
          <a:bodyPr/>
          <a:lstStyle/>
          <a:p>
            <a:r>
              <a:rPr lang="en-US" dirty="0"/>
              <a:t>Thomson Reuters solution architecture</a:t>
            </a:r>
          </a:p>
        </p:txBody>
      </p:sp>
      <p:sp>
        <p:nvSpPr>
          <p:cNvPr id="8" name="Text Placeholder 3">
            <a:extLst>
              <a:ext uri="{FF2B5EF4-FFF2-40B4-BE49-F238E27FC236}">
                <a16:creationId xmlns:a16="http://schemas.microsoft.com/office/drawing/2014/main" id="{9C2D01DC-D523-409C-AF1D-BA475C4C0DA0}"/>
              </a:ext>
            </a:extLst>
          </p:cNvPr>
          <p:cNvSpPr txBox="1">
            <a:spLocks/>
          </p:cNvSpPr>
          <p:nvPr/>
        </p:nvSpPr>
        <p:spPr>
          <a:xfrm>
            <a:off x="457199" y="1009650"/>
            <a:ext cx="3722915" cy="3486150"/>
          </a:xfrm>
          <a:prstGeom prst="rect">
            <a:avLst/>
          </a:prstGeom>
        </p:spPr>
        <p:txBody>
          <a:bodyPr lIns="0" anchor="ctr" anchorCtr="0"/>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1200"/>
              </a:spcBef>
              <a:spcAft>
                <a:spcPts val="0"/>
              </a:spcAft>
              <a:buClr>
                <a:srgbClr val="FFFFFF"/>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rPr>
              <a:t>SCW with Amazon </a:t>
            </a:r>
            <a:r>
              <a:rPr kumimoji="0" lang="en-US" sz="1800" b="0" i="0" u="none" strike="noStrike" kern="1200" cap="none" spc="0" normalizeH="0" baseline="0" noProof="0" dirty="0" err="1">
                <a:ln>
                  <a:noFill/>
                </a:ln>
                <a:solidFill>
                  <a:srgbClr val="FFFFFF"/>
                </a:solidFill>
                <a:effectLst/>
                <a:uLnTx/>
                <a:uFillTx/>
                <a:latin typeface="Amazon Ember"/>
                <a:ea typeface="+mn-ea"/>
              </a:rPr>
              <a:t>SageMaker</a:t>
            </a:r>
            <a:r>
              <a:rPr kumimoji="0" lang="en-US" sz="1800" b="0" i="0" u="none" strike="noStrike" kern="1200" cap="none" spc="0" normalizeH="0" baseline="0" noProof="0" dirty="0">
                <a:ln>
                  <a:noFill/>
                </a:ln>
                <a:solidFill>
                  <a:srgbClr val="FFFFFF"/>
                </a:solidFill>
                <a:effectLst/>
                <a:uLnTx/>
                <a:uFillTx/>
                <a:latin typeface="Amazon Ember"/>
                <a:ea typeface="+mn-ea"/>
              </a:rPr>
              <a:t> allows ready data access to data with right permissions, security, user roles, etc.</a:t>
            </a:r>
          </a:p>
          <a:p>
            <a:pPr marL="0" marR="0" lvl="0" indent="0" algn="l" defTabSz="457200" rtl="0" eaLnBrk="1" fontAlgn="auto" latinLnBrk="0" hangingPunct="1">
              <a:lnSpc>
                <a:spcPct val="90000"/>
              </a:lnSpc>
              <a:spcBef>
                <a:spcPts val="1200"/>
              </a:spcBef>
              <a:spcAft>
                <a:spcPts val="0"/>
              </a:spcAft>
              <a:buClr>
                <a:srgbClr val="FFFFFF"/>
              </a:buClr>
              <a:buSzTx/>
              <a:buFontTx/>
              <a:buNone/>
              <a:tabLst/>
              <a:defRPr/>
            </a:pPr>
            <a:r>
              <a:rPr kumimoji="0" lang="en-US" sz="1800" b="0" i="0" u="none" strike="noStrike" kern="1200" cap="none" spc="0" normalizeH="0" baseline="0" noProof="0" dirty="0">
                <a:ln>
                  <a:noFill/>
                </a:ln>
                <a:solidFill>
                  <a:srgbClr val="FFFFFF"/>
                </a:solidFill>
                <a:effectLst/>
                <a:uLnTx/>
                <a:uFillTx/>
                <a:latin typeface="Amazon Ember"/>
                <a:ea typeface="+mn-ea"/>
              </a:rPr>
              <a:t>Fully managed access to compute options: CPU, GPU, Spot instances</a:t>
            </a:r>
          </a:p>
        </p:txBody>
      </p:sp>
      <p:cxnSp>
        <p:nvCxnSpPr>
          <p:cNvPr id="9" name="Straight Connector 8">
            <a:extLst>
              <a:ext uri="{FF2B5EF4-FFF2-40B4-BE49-F238E27FC236}">
                <a16:creationId xmlns:a16="http://schemas.microsoft.com/office/drawing/2014/main" id="{ED735472-D0C5-44D9-BF35-F199FFFFAACF}"/>
              </a:ext>
            </a:extLst>
          </p:cNvPr>
          <p:cNvCxnSpPr>
            <a:cxnSpLocks/>
          </p:cNvCxnSpPr>
          <p:nvPr/>
        </p:nvCxnSpPr>
        <p:spPr>
          <a:xfrm>
            <a:off x="457200" y="16727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7219" name="Group 7218">
            <a:extLst>
              <a:ext uri="{FF2B5EF4-FFF2-40B4-BE49-F238E27FC236}">
                <a16:creationId xmlns:a16="http://schemas.microsoft.com/office/drawing/2014/main" id="{26E039C0-F64A-4830-88C0-716C7AFE1754}"/>
              </a:ext>
            </a:extLst>
          </p:cNvPr>
          <p:cNvGrpSpPr/>
          <p:nvPr/>
        </p:nvGrpSpPr>
        <p:grpSpPr>
          <a:xfrm>
            <a:off x="4234953" y="911958"/>
            <a:ext cx="4248265" cy="3321519"/>
            <a:chOff x="4234953" y="911958"/>
            <a:chExt cx="4248265" cy="3321519"/>
          </a:xfrm>
        </p:grpSpPr>
        <p:pic>
          <p:nvPicPr>
            <p:cNvPr id="4" name="Graphic 3">
              <a:extLst>
                <a:ext uri="{FF2B5EF4-FFF2-40B4-BE49-F238E27FC236}">
                  <a16:creationId xmlns:a16="http://schemas.microsoft.com/office/drawing/2014/main" id="{B5217454-0C56-4F38-878C-36C6F45D86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45683" y="1946060"/>
              <a:ext cx="274320" cy="274320"/>
            </a:xfrm>
            <a:prstGeom prst="rect">
              <a:avLst/>
            </a:prstGeom>
          </p:spPr>
        </p:pic>
        <p:sp>
          <p:nvSpPr>
            <p:cNvPr id="5" name="TextBox 4">
              <a:extLst>
                <a:ext uri="{FF2B5EF4-FFF2-40B4-BE49-F238E27FC236}">
                  <a16:creationId xmlns:a16="http://schemas.microsoft.com/office/drawing/2014/main" id="{6A791B82-44C1-4C80-8457-F2CFD79059DC}"/>
                </a:ext>
              </a:extLst>
            </p:cNvPr>
            <p:cNvSpPr txBox="1"/>
            <p:nvPr/>
          </p:nvSpPr>
          <p:spPr>
            <a:xfrm>
              <a:off x="8122542" y="2282925"/>
              <a:ext cx="320601"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Hosting</a:t>
              </a:r>
            </a:p>
          </p:txBody>
        </p:sp>
        <p:pic>
          <p:nvPicPr>
            <p:cNvPr id="12" name="Graphic 11">
              <a:extLst>
                <a:ext uri="{FF2B5EF4-FFF2-40B4-BE49-F238E27FC236}">
                  <a16:creationId xmlns:a16="http://schemas.microsoft.com/office/drawing/2014/main" id="{2A54EAFB-91A1-4449-9115-40B2805ECC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8883" y="2117536"/>
              <a:ext cx="274320" cy="274320"/>
            </a:xfrm>
            <a:prstGeom prst="rect">
              <a:avLst/>
            </a:prstGeom>
          </p:spPr>
        </p:pic>
        <p:sp>
          <p:nvSpPr>
            <p:cNvPr id="13" name="TextBox 12">
              <a:extLst>
                <a:ext uri="{FF2B5EF4-FFF2-40B4-BE49-F238E27FC236}">
                  <a16:creationId xmlns:a16="http://schemas.microsoft.com/office/drawing/2014/main" id="{473A3546-9286-4BE9-901F-8F4FF7F7DD46}"/>
                </a:ext>
              </a:extLst>
            </p:cNvPr>
            <p:cNvSpPr txBox="1"/>
            <p:nvPr/>
          </p:nvSpPr>
          <p:spPr>
            <a:xfrm>
              <a:off x="7055742" y="2454401"/>
              <a:ext cx="320601"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Training</a:t>
              </a:r>
            </a:p>
          </p:txBody>
        </p:sp>
        <p:pic>
          <p:nvPicPr>
            <p:cNvPr id="14" name="Graphic 13">
              <a:extLst>
                <a:ext uri="{FF2B5EF4-FFF2-40B4-BE49-F238E27FC236}">
                  <a16:creationId xmlns:a16="http://schemas.microsoft.com/office/drawing/2014/main" id="{458DF50C-794C-4C9E-A0D2-84E2ABA6B7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94479" y="1946060"/>
              <a:ext cx="274320" cy="274320"/>
            </a:xfrm>
            <a:prstGeom prst="rect">
              <a:avLst/>
            </a:prstGeom>
          </p:spPr>
        </p:pic>
        <p:sp>
          <p:nvSpPr>
            <p:cNvPr id="15" name="TextBox 14">
              <a:extLst>
                <a:ext uri="{FF2B5EF4-FFF2-40B4-BE49-F238E27FC236}">
                  <a16:creationId xmlns:a16="http://schemas.microsoft.com/office/drawing/2014/main" id="{EA5A21A0-7E6D-4D69-9FB4-15798752ED88}"/>
                </a:ext>
              </a:extLst>
            </p:cNvPr>
            <p:cNvSpPr txBox="1"/>
            <p:nvPr/>
          </p:nvSpPr>
          <p:spPr>
            <a:xfrm>
              <a:off x="6043900" y="2282925"/>
              <a:ext cx="575478"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Amazon </a:t>
              </a: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Model Building</a:t>
              </a:r>
            </a:p>
          </p:txBody>
        </p:sp>
        <p:grpSp>
          <p:nvGrpSpPr>
            <p:cNvPr id="31" name="Group 30">
              <a:extLst>
                <a:ext uri="{FF2B5EF4-FFF2-40B4-BE49-F238E27FC236}">
                  <a16:creationId xmlns:a16="http://schemas.microsoft.com/office/drawing/2014/main" id="{0F1CB9D1-29AE-474F-8FC5-F469F25EFBED}"/>
                </a:ext>
              </a:extLst>
            </p:cNvPr>
            <p:cNvGrpSpPr/>
            <p:nvPr/>
          </p:nvGrpSpPr>
          <p:grpSpPr>
            <a:xfrm>
              <a:off x="4821584" y="1946060"/>
              <a:ext cx="436017" cy="500278"/>
              <a:chOff x="4821584" y="1946060"/>
              <a:chExt cx="436017" cy="500278"/>
            </a:xfrm>
          </p:grpSpPr>
          <p:pic>
            <p:nvPicPr>
              <p:cNvPr id="17" name="Graphic 16">
                <a:extLst>
                  <a:ext uri="{FF2B5EF4-FFF2-40B4-BE49-F238E27FC236}">
                    <a16:creationId xmlns:a16="http://schemas.microsoft.com/office/drawing/2014/main" id="{E900A83B-4E6D-491A-B58B-5C7A087D1D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432" y="1946060"/>
                <a:ext cx="274320" cy="274320"/>
              </a:xfrm>
              <a:prstGeom prst="rect">
                <a:avLst/>
              </a:prstGeom>
            </p:spPr>
          </p:pic>
          <p:sp>
            <p:nvSpPr>
              <p:cNvPr id="18" name="TextBox 17">
                <a:extLst>
                  <a:ext uri="{FF2B5EF4-FFF2-40B4-BE49-F238E27FC236}">
                    <a16:creationId xmlns:a16="http://schemas.microsoft.com/office/drawing/2014/main" id="{2595DAE4-1033-4DB7-9046-57F9DDEC958D}"/>
                  </a:ext>
                </a:extLst>
              </p:cNvPr>
              <p:cNvSpPr txBox="1"/>
              <p:nvPr/>
            </p:nvSpPr>
            <p:spPr>
              <a:xfrm>
                <a:off x="4821584" y="2292450"/>
                <a:ext cx="4360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Scientist’s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Secure Storage</a:t>
                </a:r>
              </a:p>
            </p:txBody>
          </p:sp>
        </p:grpSp>
        <p:grpSp>
          <p:nvGrpSpPr>
            <p:cNvPr id="33" name="Group 32">
              <a:extLst>
                <a:ext uri="{FF2B5EF4-FFF2-40B4-BE49-F238E27FC236}">
                  <a16:creationId xmlns:a16="http://schemas.microsoft.com/office/drawing/2014/main" id="{FD0057D3-BCB6-413B-8DF6-181C7BC2E211}"/>
                </a:ext>
              </a:extLst>
            </p:cNvPr>
            <p:cNvGrpSpPr/>
            <p:nvPr/>
          </p:nvGrpSpPr>
          <p:grpSpPr>
            <a:xfrm>
              <a:off x="4876085" y="2569947"/>
              <a:ext cx="327014" cy="423334"/>
              <a:chOff x="4876085" y="2569947"/>
              <a:chExt cx="327014" cy="423334"/>
            </a:xfrm>
          </p:grpSpPr>
          <p:pic>
            <p:nvPicPr>
              <p:cNvPr id="19" name="Graphic 18">
                <a:extLst>
                  <a:ext uri="{FF2B5EF4-FFF2-40B4-BE49-F238E27FC236}">
                    <a16:creationId xmlns:a16="http://schemas.microsoft.com/office/drawing/2014/main" id="{3E2CA705-7986-4598-AA6A-EC7DF70F626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432" y="2569947"/>
                <a:ext cx="274320" cy="274320"/>
              </a:xfrm>
              <a:prstGeom prst="rect">
                <a:avLst/>
              </a:prstGeom>
            </p:spPr>
          </p:pic>
          <p:sp>
            <p:nvSpPr>
              <p:cNvPr id="20" name="TextBox 19">
                <a:extLst>
                  <a:ext uri="{FF2B5EF4-FFF2-40B4-BE49-F238E27FC236}">
                    <a16:creationId xmlns:a16="http://schemas.microsoft.com/office/drawing/2014/main" id="{A04011E6-0E5C-4F8A-9A97-3282D7A4AF13}"/>
                  </a:ext>
                </a:extLst>
              </p:cNvPr>
              <p:cNvSpPr txBox="1"/>
              <p:nvPr/>
            </p:nvSpPr>
            <p:spPr>
              <a:xfrm>
                <a:off x="4876085" y="2916337"/>
                <a:ext cx="327014"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 Content</a:t>
                </a:r>
              </a:p>
            </p:txBody>
          </p:sp>
        </p:grpSp>
        <p:grpSp>
          <p:nvGrpSpPr>
            <p:cNvPr id="35" name="Group 34">
              <a:extLst>
                <a:ext uri="{FF2B5EF4-FFF2-40B4-BE49-F238E27FC236}">
                  <a16:creationId xmlns:a16="http://schemas.microsoft.com/office/drawing/2014/main" id="{A00B8BAD-F8BD-439F-9B7C-2F552C8E43B0}"/>
                </a:ext>
              </a:extLst>
            </p:cNvPr>
            <p:cNvGrpSpPr/>
            <p:nvPr/>
          </p:nvGrpSpPr>
          <p:grpSpPr>
            <a:xfrm>
              <a:off x="4852041" y="3712552"/>
              <a:ext cx="375103" cy="520925"/>
              <a:chOff x="4852041" y="3655402"/>
              <a:chExt cx="375103" cy="520925"/>
            </a:xfrm>
          </p:grpSpPr>
          <p:grpSp>
            <p:nvGrpSpPr>
              <p:cNvPr id="23" name="Graphic 21">
                <a:extLst>
                  <a:ext uri="{FF2B5EF4-FFF2-40B4-BE49-F238E27FC236}">
                    <a16:creationId xmlns:a16="http://schemas.microsoft.com/office/drawing/2014/main" id="{B354C203-BEE7-41CB-8BBE-1B4589C1E82A}"/>
                  </a:ext>
                </a:extLst>
              </p:cNvPr>
              <p:cNvGrpSpPr/>
              <p:nvPr/>
            </p:nvGrpSpPr>
            <p:grpSpPr>
              <a:xfrm>
                <a:off x="4941968" y="3655402"/>
                <a:ext cx="195249" cy="222400"/>
                <a:chOff x="10012007" y="3806071"/>
                <a:chExt cx="374416" cy="426481"/>
              </a:xfrm>
            </p:grpSpPr>
            <p:sp>
              <p:nvSpPr>
                <p:cNvPr id="24" name="Freeform: Shape 23">
                  <a:extLst>
                    <a:ext uri="{FF2B5EF4-FFF2-40B4-BE49-F238E27FC236}">
                      <a16:creationId xmlns:a16="http://schemas.microsoft.com/office/drawing/2014/main" id="{53990DE0-B8E8-4CD2-AB6D-5DA76869E46A}"/>
                    </a:ext>
                  </a:extLst>
                </p:cNvPr>
                <p:cNvSpPr/>
                <p:nvPr/>
              </p:nvSpPr>
              <p:spPr>
                <a:xfrm>
                  <a:off x="10012007" y="3806071"/>
                  <a:ext cx="374416" cy="426481"/>
                </a:xfrm>
                <a:custGeom>
                  <a:avLst/>
                  <a:gdLst>
                    <a:gd name="connsiteX0" fmla="*/ 29792 w 374416"/>
                    <a:gd name="connsiteY0" fmla="*/ 0 h 426481"/>
                    <a:gd name="connsiteX1" fmla="*/ 29792 w 374416"/>
                    <a:gd name="connsiteY1" fmla="*/ 50937 h 426481"/>
                    <a:gd name="connsiteX2" fmla="*/ 0 w 374416"/>
                    <a:gd name="connsiteY2" fmla="*/ 50937 h 426481"/>
                    <a:gd name="connsiteX3" fmla="*/ 0 w 374416"/>
                    <a:gd name="connsiteY3" fmla="*/ 69733 h 426481"/>
                    <a:gd name="connsiteX4" fmla="*/ 29792 w 374416"/>
                    <a:gd name="connsiteY4" fmla="*/ 69733 h 426481"/>
                    <a:gd name="connsiteX5" fmla="*/ 29792 w 374416"/>
                    <a:gd name="connsiteY5" fmla="*/ 101968 h 426481"/>
                    <a:gd name="connsiteX6" fmla="*/ 0 w 374416"/>
                    <a:gd name="connsiteY6" fmla="*/ 101968 h 426481"/>
                    <a:gd name="connsiteX7" fmla="*/ 0 w 374416"/>
                    <a:gd name="connsiteY7" fmla="*/ 120764 h 426481"/>
                    <a:gd name="connsiteX8" fmla="*/ 29792 w 374416"/>
                    <a:gd name="connsiteY8" fmla="*/ 120764 h 426481"/>
                    <a:gd name="connsiteX9" fmla="*/ 29792 w 374416"/>
                    <a:gd name="connsiteY9" fmla="*/ 152905 h 426481"/>
                    <a:gd name="connsiteX10" fmla="*/ 0 w 374416"/>
                    <a:gd name="connsiteY10" fmla="*/ 152905 h 426481"/>
                    <a:gd name="connsiteX11" fmla="*/ 0 w 374416"/>
                    <a:gd name="connsiteY11" fmla="*/ 171701 h 426481"/>
                    <a:gd name="connsiteX12" fmla="*/ 29792 w 374416"/>
                    <a:gd name="connsiteY12" fmla="*/ 171701 h 426481"/>
                    <a:gd name="connsiteX13" fmla="*/ 29792 w 374416"/>
                    <a:gd name="connsiteY13" fmla="*/ 203843 h 426481"/>
                    <a:gd name="connsiteX14" fmla="*/ 0 w 374416"/>
                    <a:gd name="connsiteY14" fmla="*/ 203843 h 426481"/>
                    <a:gd name="connsiteX15" fmla="*/ 0 w 374416"/>
                    <a:gd name="connsiteY15" fmla="*/ 222639 h 426481"/>
                    <a:gd name="connsiteX16" fmla="*/ 29792 w 374416"/>
                    <a:gd name="connsiteY16" fmla="*/ 222639 h 426481"/>
                    <a:gd name="connsiteX17" fmla="*/ 29792 w 374416"/>
                    <a:gd name="connsiteY17" fmla="*/ 254780 h 426481"/>
                    <a:gd name="connsiteX18" fmla="*/ 0 w 374416"/>
                    <a:gd name="connsiteY18" fmla="*/ 254780 h 426481"/>
                    <a:gd name="connsiteX19" fmla="*/ 0 w 374416"/>
                    <a:gd name="connsiteY19" fmla="*/ 273576 h 426481"/>
                    <a:gd name="connsiteX20" fmla="*/ 29792 w 374416"/>
                    <a:gd name="connsiteY20" fmla="*/ 273576 h 426481"/>
                    <a:gd name="connsiteX21" fmla="*/ 29792 w 374416"/>
                    <a:gd name="connsiteY21" fmla="*/ 305717 h 426481"/>
                    <a:gd name="connsiteX22" fmla="*/ 0 w 374416"/>
                    <a:gd name="connsiteY22" fmla="*/ 305717 h 426481"/>
                    <a:gd name="connsiteX23" fmla="*/ 0 w 374416"/>
                    <a:gd name="connsiteY23" fmla="*/ 324513 h 426481"/>
                    <a:gd name="connsiteX24" fmla="*/ 29792 w 374416"/>
                    <a:gd name="connsiteY24" fmla="*/ 324513 h 426481"/>
                    <a:gd name="connsiteX25" fmla="*/ 29792 w 374416"/>
                    <a:gd name="connsiteY25" fmla="*/ 356748 h 426481"/>
                    <a:gd name="connsiteX26" fmla="*/ 0 w 374416"/>
                    <a:gd name="connsiteY26" fmla="*/ 356748 h 426481"/>
                    <a:gd name="connsiteX27" fmla="*/ 0 w 374416"/>
                    <a:gd name="connsiteY27" fmla="*/ 375544 h 426481"/>
                    <a:gd name="connsiteX28" fmla="*/ 29792 w 374416"/>
                    <a:gd name="connsiteY28" fmla="*/ 375544 h 426481"/>
                    <a:gd name="connsiteX29" fmla="*/ 29792 w 374416"/>
                    <a:gd name="connsiteY29" fmla="*/ 426481 h 426481"/>
                    <a:gd name="connsiteX30" fmla="*/ 374416 w 374416"/>
                    <a:gd name="connsiteY30" fmla="*/ 426481 h 426481"/>
                    <a:gd name="connsiteX31" fmla="*/ 374416 w 374416"/>
                    <a:gd name="connsiteY31" fmla="*/ 0 h 426481"/>
                    <a:gd name="connsiteX32" fmla="*/ 355620 w 374416"/>
                    <a:gd name="connsiteY32" fmla="*/ 407685 h 426481"/>
                    <a:gd name="connsiteX33" fmla="*/ 48588 w 374416"/>
                    <a:gd name="connsiteY33" fmla="*/ 407685 h 426481"/>
                    <a:gd name="connsiteX34" fmla="*/ 48588 w 374416"/>
                    <a:gd name="connsiteY34" fmla="*/ 375544 h 426481"/>
                    <a:gd name="connsiteX35" fmla="*/ 78379 w 374416"/>
                    <a:gd name="connsiteY35" fmla="*/ 375544 h 426481"/>
                    <a:gd name="connsiteX36" fmla="*/ 78379 w 374416"/>
                    <a:gd name="connsiteY36" fmla="*/ 356748 h 426481"/>
                    <a:gd name="connsiteX37" fmla="*/ 48588 w 374416"/>
                    <a:gd name="connsiteY37" fmla="*/ 356748 h 426481"/>
                    <a:gd name="connsiteX38" fmla="*/ 48588 w 374416"/>
                    <a:gd name="connsiteY38" fmla="*/ 324513 h 426481"/>
                    <a:gd name="connsiteX39" fmla="*/ 78379 w 374416"/>
                    <a:gd name="connsiteY39" fmla="*/ 324513 h 426481"/>
                    <a:gd name="connsiteX40" fmla="*/ 78379 w 374416"/>
                    <a:gd name="connsiteY40" fmla="*/ 305717 h 426481"/>
                    <a:gd name="connsiteX41" fmla="*/ 48588 w 374416"/>
                    <a:gd name="connsiteY41" fmla="*/ 305717 h 426481"/>
                    <a:gd name="connsiteX42" fmla="*/ 48588 w 374416"/>
                    <a:gd name="connsiteY42" fmla="*/ 273576 h 426481"/>
                    <a:gd name="connsiteX43" fmla="*/ 78379 w 374416"/>
                    <a:gd name="connsiteY43" fmla="*/ 273576 h 426481"/>
                    <a:gd name="connsiteX44" fmla="*/ 78379 w 374416"/>
                    <a:gd name="connsiteY44" fmla="*/ 254780 h 426481"/>
                    <a:gd name="connsiteX45" fmla="*/ 48588 w 374416"/>
                    <a:gd name="connsiteY45" fmla="*/ 254780 h 426481"/>
                    <a:gd name="connsiteX46" fmla="*/ 48588 w 374416"/>
                    <a:gd name="connsiteY46" fmla="*/ 222639 h 426481"/>
                    <a:gd name="connsiteX47" fmla="*/ 78379 w 374416"/>
                    <a:gd name="connsiteY47" fmla="*/ 222639 h 426481"/>
                    <a:gd name="connsiteX48" fmla="*/ 78379 w 374416"/>
                    <a:gd name="connsiteY48" fmla="*/ 203843 h 426481"/>
                    <a:gd name="connsiteX49" fmla="*/ 48588 w 374416"/>
                    <a:gd name="connsiteY49" fmla="*/ 203843 h 426481"/>
                    <a:gd name="connsiteX50" fmla="*/ 48588 w 374416"/>
                    <a:gd name="connsiteY50" fmla="*/ 171701 h 426481"/>
                    <a:gd name="connsiteX51" fmla="*/ 78379 w 374416"/>
                    <a:gd name="connsiteY51" fmla="*/ 171701 h 426481"/>
                    <a:gd name="connsiteX52" fmla="*/ 78379 w 374416"/>
                    <a:gd name="connsiteY52" fmla="*/ 152905 h 426481"/>
                    <a:gd name="connsiteX53" fmla="*/ 48588 w 374416"/>
                    <a:gd name="connsiteY53" fmla="*/ 152905 h 426481"/>
                    <a:gd name="connsiteX54" fmla="*/ 48588 w 374416"/>
                    <a:gd name="connsiteY54" fmla="*/ 120764 h 426481"/>
                    <a:gd name="connsiteX55" fmla="*/ 78379 w 374416"/>
                    <a:gd name="connsiteY55" fmla="*/ 120764 h 426481"/>
                    <a:gd name="connsiteX56" fmla="*/ 78379 w 374416"/>
                    <a:gd name="connsiteY56" fmla="*/ 101968 h 426481"/>
                    <a:gd name="connsiteX57" fmla="*/ 48588 w 374416"/>
                    <a:gd name="connsiteY57" fmla="*/ 101968 h 426481"/>
                    <a:gd name="connsiteX58" fmla="*/ 48588 w 374416"/>
                    <a:gd name="connsiteY58" fmla="*/ 69733 h 426481"/>
                    <a:gd name="connsiteX59" fmla="*/ 78379 w 374416"/>
                    <a:gd name="connsiteY59" fmla="*/ 69733 h 426481"/>
                    <a:gd name="connsiteX60" fmla="*/ 78379 w 374416"/>
                    <a:gd name="connsiteY60" fmla="*/ 50937 h 426481"/>
                    <a:gd name="connsiteX61" fmla="*/ 48588 w 374416"/>
                    <a:gd name="connsiteY61" fmla="*/ 50937 h 426481"/>
                    <a:gd name="connsiteX62" fmla="*/ 48588 w 374416"/>
                    <a:gd name="connsiteY62" fmla="*/ 18796 h 426481"/>
                    <a:gd name="connsiteX63" fmla="*/ 355620 w 374416"/>
                    <a:gd name="connsiteY63" fmla="*/ 18796 h 42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74416" h="426481">
                      <a:moveTo>
                        <a:pt x="29792" y="0"/>
                      </a:moveTo>
                      <a:lnTo>
                        <a:pt x="29792" y="50937"/>
                      </a:lnTo>
                      <a:lnTo>
                        <a:pt x="0" y="50937"/>
                      </a:lnTo>
                      <a:lnTo>
                        <a:pt x="0" y="69733"/>
                      </a:lnTo>
                      <a:lnTo>
                        <a:pt x="29792" y="69733"/>
                      </a:lnTo>
                      <a:lnTo>
                        <a:pt x="29792" y="101968"/>
                      </a:lnTo>
                      <a:lnTo>
                        <a:pt x="0" y="101968"/>
                      </a:lnTo>
                      <a:lnTo>
                        <a:pt x="0" y="120764"/>
                      </a:lnTo>
                      <a:lnTo>
                        <a:pt x="29792" y="120764"/>
                      </a:lnTo>
                      <a:lnTo>
                        <a:pt x="29792" y="152905"/>
                      </a:lnTo>
                      <a:lnTo>
                        <a:pt x="0" y="152905"/>
                      </a:lnTo>
                      <a:lnTo>
                        <a:pt x="0" y="171701"/>
                      </a:lnTo>
                      <a:lnTo>
                        <a:pt x="29792" y="171701"/>
                      </a:lnTo>
                      <a:lnTo>
                        <a:pt x="29792" y="203843"/>
                      </a:lnTo>
                      <a:lnTo>
                        <a:pt x="0" y="203843"/>
                      </a:lnTo>
                      <a:lnTo>
                        <a:pt x="0" y="222639"/>
                      </a:lnTo>
                      <a:lnTo>
                        <a:pt x="29792" y="222639"/>
                      </a:lnTo>
                      <a:lnTo>
                        <a:pt x="29792" y="254780"/>
                      </a:lnTo>
                      <a:lnTo>
                        <a:pt x="0" y="254780"/>
                      </a:lnTo>
                      <a:lnTo>
                        <a:pt x="0" y="273576"/>
                      </a:lnTo>
                      <a:lnTo>
                        <a:pt x="29792" y="273576"/>
                      </a:lnTo>
                      <a:lnTo>
                        <a:pt x="29792" y="305717"/>
                      </a:lnTo>
                      <a:lnTo>
                        <a:pt x="0" y="305717"/>
                      </a:lnTo>
                      <a:lnTo>
                        <a:pt x="0" y="324513"/>
                      </a:lnTo>
                      <a:lnTo>
                        <a:pt x="29792" y="324513"/>
                      </a:lnTo>
                      <a:lnTo>
                        <a:pt x="29792" y="356748"/>
                      </a:lnTo>
                      <a:lnTo>
                        <a:pt x="0" y="356748"/>
                      </a:lnTo>
                      <a:lnTo>
                        <a:pt x="0" y="375544"/>
                      </a:lnTo>
                      <a:lnTo>
                        <a:pt x="29792" y="375544"/>
                      </a:lnTo>
                      <a:lnTo>
                        <a:pt x="29792" y="426481"/>
                      </a:lnTo>
                      <a:lnTo>
                        <a:pt x="374416" y="426481"/>
                      </a:lnTo>
                      <a:lnTo>
                        <a:pt x="374416" y="0"/>
                      </a:lnTo>
                      <a:close/>
                      <a:moveTo>
                        <a:pt x="355620" y="407685"/>
                      </a:moveTo>
                      <a:lnTo>
                        <a:pt x="48588" y="407685"/>
                      </a:lnTo>
                      <a:lnTo>
                        <a:pt x="48588" y="375544"/>
                      </a:lnTo>
                      <a:lnTo>
                        <a:pt x="78379" y="375544"/>
                      </a:lnTo>
                      <a:lnTo>
                        <a:pt x="78379" y="356748"/>
                      </a:lnTo>
                      <a:lnTo>
                        <a:pt x="48588" y="356748"/>
                      </a:lnTo>
                      <a:lnTo>
                        <a:pt x="48588" y="324513"/>
                      </a:lnTo>
                      <a:lnTo>
                        <a:pt x="78379" y="324513"/>
                      </a:lnTo>
                      <a:lnTo>
                        <a:pt x="78379" y="305717"/>
                      </a:lnTo>
                      <a:lnTo>
                        <a:pt x="48588" y="305717"/>
                      </a:lnTo>
                      <a:lnTo>
                        <a:pt x="48588" y="273576"/>
                      </a:lnTo>
                      <a:lnTo>
                        <a:pt x="78379" y="273576"/>
                      </a:lnTo>
                      <a:lnTo>
                        <a:pt x="78379" y="254780"/>
                      </a:lnTo>
                      <a:lnTo>
                        <a:pt x="48588" y="254780"/>
                      </a:lnTo>
                      <a:lnTo>
                        <a:pt x="48588" y="222639"/>
                      </a:lnTo>
                      <a:lnTo>
                        <a:pt x="78379" y="222639"/>
                      </a:lnTo>
                      <a:lnTo>
                        <a:pt x="78379" y="203843"/>
                      </a:lnTo>
                      <a:lnTo>
                        <a:pt x="48588" y="203843"/>
                      </a:lnTo>
                      <a:lnTo>
                        <a:pt x="48588" y="171701"/>
                      </a:lnTo>
                      <a:lnTo>
                        <a:pt x="78379" y="171701"/>
                      </a:lnTo>
                      <a:lnTo>
                        <a:pt x="78379" y="152905"/>
                      </a:lnTo>
                      <a:lnTo>
                        <a:pt x="48588" y="152905"/>
                      </a:lnTo>
                      <a:lnTo>
                        <a:pt x="48588" y="120764"/>
                      </a:lnTo>
                      <a:lnTo>
                        <a:pt x="78379" y="120764"/>
                      </a:lnTo>
                      <a:lnTo>
                        <a:pt x="78379" y="101968"/>
                      </a:lnTo>
                      <a:lnTo>
                        <a:pt x="48588" y="101968"/>
                      </a:lnTo>
                      <a:lnTo>
                        <a:pt x="48588" y="69733"/>
                      </a:lnTo>
                      <a:lnTo>
                        <a:pt x="78379" y="69733"/>
                      </a:lnTo>
                      <a:lnTo>
                        <a:pt x="78379" y="50937"/>
                      </a:lnTo>
                      <a:lnTo>
                        <a:pt x="48588" y="50937"/>
                      </a:lnTo>
                      <a:lnTo>
                        <a:pt x="48588" y="18796"/>
                      </a:lnTo>
                      <a:lnTo>
                        <a:pt x="35562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D4098F92-2278-4C5F-BAB0-D1E26C3B1F44}"/>
                    </a:ext>
                  </a:extLst>
                </p:cNvPr>
                <p:cNvSpPr/>
                <p:nvPr/>
              </p:nvSpPr>
              <p:spPr>
                <a:xfrm>
                  <a:off x="10128167" y="3918753"/>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53ABB35B-04B7-47D6-8A8D-CF104D28D12F}"/>
                    </a:ext>
                  </a:extLst>
                </p:cNvPr>
                <p:cNvSpPr/>
                <p:nvPr/>
              </p:nvSpPr>
              <p:spPr>
                <a:xfrm>
                  <a:off x="10128167" y="4042149"/>
                  <a:ext cx="94919" cy="18796"/>
                </a:xfrm>
                <a:custGeom>
                  <a:avLst/>
                  <a:gdLst>
                    <a:gd name="connsiteX0" fmla="*/ 0 w 94919"/>
                    <a:gd name="connsiteY0" fmla="*/ 0 h 18796"/>
                    <a:gd name="connsiteX1" fmla="*/ 94920 w 94919"/>
                    <a:gd name="connsiteY1" fmla="*/ 0 h 18796"/>
                    <a:gd name="connsiteX2" fmla="*/ 94920 w 94919"/>
                    <a:gd name="connsiteY2" fmla="*/ 18796 h 18796"/>
                    <a:gd name="connsiteX3" fmla="*/ 0 w 9491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94919" h="18796">
                      <a:moveTo>
                        <a:pt x="0" y="0"/>
                      </a:moveTo>
                      <a:lnTo>
                        <a:pt x="94920" y="0"/>
                      </a:lnTo>
                      <a:lnTo>
                        <a:pt x="9492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E24F8B7C-5896-4597-A255-86B3C44A84DC}"/>
                    </a:ext>
                  </a:extLst>
                </p:cNvPr>
                <p:cNvSpPr/>
                <p:nvPr/>
              </p:nvSpPr>
              <p:spPr>
                <a:xfrm>
                  <a:off x="10128167" y="3857008"/>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116FFA2D-0674-44AC-B2AB-EE51BF887CCF}"/>
                    </a:ext>
                  </a:extLst>
                </p:cNvPr>
                <p:cNvSpPr/>
                <p:nvPr/>
              </p:nvSpPr>
              <p:spPr>
                <a:xfrm>
                  <a:off x="10128167" y="3980498"/>
                  <a:ext cx="189839" cy="18796"/>
                </a:xfrm>
                <a:custGeom>
                  <a:avLst/>
                  <a:gdLst>
                    <a:gd name="connsiteX0" fmla="*/ 0 w 189839"/>
                    <a:gd name="connsiteY0" fmla="*/ 0 h 18796"/>
                    <a:gd name="connsiteX1" fmla="*/ 189840 w 189839"/>
                    <a:gd name="connsiteY1" fmla="*/ 0 h 18796"/>
                    <a:gd name="connsiteX2" fmla="*/ 189840 w 189839"/>
                    <a:gd name="connsiteY2" fmla="*/ 18796 h 18796"/>
                    <a:gd name="connsiteX3" fmla="*/ 0 w 189839"/>
                    <a:gd name="connsiteY3" fmla="*/ 18796 h 18796"/>
                  </a:gdLst>
                  <a:ahLst/>
                  <a:cxnLst>
                    <a:cxn ang="0">
                      <a:pos x="connsiteX0" y="connsiteY0"/>
                    </a:cxn>
                    <a:cxn ang="0">
                      <a:pos x="connsiteX1" y="connsiteY1"/>
                    </a:cxn>
                    <a:cxn ang="0">
                      <a:pos x="connsiteX2" y="connsiteY2"/>
                    </a:cxn>
                    <a:cxn ang="0">
                      <a:pos x="connsiteX3" y="connsiteY3"/>
                    </a:cxn>
                  </a:cxnLst>
                  <a:rect l="l" t="t" r="r" b="b"/>
                  <a:pathLst>
                    <a:path w="189839" h="18796">
                      <a:moveTo>
                        <a:pt x="0" y="0"/>
                      </a:moveTo>
                      <a:lnTo>
                        <a:pt x="189840" y="0"/>
                      </a:lnTo>
                      <a:lnTo>
                        <a:pt x="189840" y="18796"/>
                      </a:lnTo>
                      <a:lnTo>
                        <a:pt x="0" y="18796"/>
                      </a:ln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30" name="TextBox 29">
                <a:extLst>
                  <a:ext uri="{FF2B5EF4-FFF2-40B4-BE49-F238E27FC236}">
                    <a16:creationId xmlns:a16="http://schemas.microsoft.com/office/drawing/2014/main" id="{1FF93437-8419-4557-94BB-C09B09FB04ED}"/>
                  </a:ext>
                </a:extLst>
              </p:cNvPr>
              <p:cNvSpPr txBox="1"/>
              <p:nvPr/>
            </p:nvSpPr>
            <p:spPr>
              <a:xfrm>
                <a:off x="4852041" y="3945495"/>
                <a:ext cx="375103" cy="230832"/>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SageMaker</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Notebook</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Environment</a:t>
                </a:r>
              </a:p>
            </p:txBody>
          </p:sp>
        </p:grpSp>
        <p:grpSp>
          <p:nvGrpSpPr>
            <p:cNvPr id="34" name="Group 33">
              <a:extLst>
                <a:ext uri="{FF2B5EF4-FFF2-40B4-BE49-F238E27FC236}">
                  <a16:creationId xmlns:a16="http://schemas.microsoft.com/office/drawing/2014/main" id="{BE4193A3-E7C6-4964-B899-24EB46428852}"/>
                </a:ext>
              </a:extLst>
            </p:cNvPr>
            <p:cNvGrpSpPr/>
            <p:nvPr/>
          </p:nvGrpSpPr>
          <p:grpSpPr>
            <a:xfrm>
              <a:off x="4784714" y="3118187"/>
              <a:ext cx="509756" cy="392157"/>
              <a:chOff x="4784714" y="3163099"/>
              <a:chExt cx="509756" cy="392157"/>
            </a:xfrm>
          </p:grpSpPr>
          <p:pic>
            <p:nvPicPr>
              <p:cNvPr id="7170" name="Picture 2" descr="Github Logo - Free social media icons">
                <a:extLst>
                  <a:ext uri="{FF2B5EF4-FFF2-40B4-BE49-F238E27FC236}">
                    <a16:creationId xmlns:a16="http://schemas.microsoft.com/office/drawing/2014/main" id="{00D519B8-5484-4E66-BC9D-C822F3E1778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900287" y="3163099"/>
                <a:ext cx="278611" cy="27861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7A261171-1CC0-4E78-92A0-83EAFC5B97B7}"/>
                  </a:ext>
                </a:extLst>
              </p:cNvPr>
              <p:cNvSpPr txBox="1"/>
              <p:nvPr/>
            </p:nvSpPr>
            <p:spPr>
              <a:xfrm>
                <a:off x="4784714" y="3478312"/>
                <a:ext cx="509756"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Github</a:t>
                </a:r>
                <a:r>
                  <a:rPr kumimoji="0" lang="en-US" sz="500" b="0" i="0" u="none" strike="noStrike" kern="1200" cap="none" spc="0" normalizeH="0" baseline="0" noProof="0" dirty="0">
                    <a:ln>
                      <a:noFill/>
                    </a:ln>
                    <a:solidFill>
                      <a:srgbClr val="FFFFFF"/>
                    </a:solidFill>
                    <a:effectLst/>
                    <a:uLnTx/>
                    <a:uFillTx/>
                    <a:latin typeface="Amazon Ember"/>
                    <a:ea typeface="+mn-ea"/>
                    <a:cs typeface="+mn-cs"/>
                  </a:rPr>
                  <a:t> Enterprise</a:t>
                </a:r>
              </a:p>
            </p:txBody>
          </p:sp>
        </p:grpSp>
        <p:grpSp>
          <p:nvGrpSpPr>
            <p:cNvPr id="37" name="Group 36">
              <a:extLst>
                <a:ext uri="{FF2B5EF4-FFF2-40B4-BE49-F238E27FC236}">
                  <a16:creationId xmlns:a16="http://schemas.microsoft.com/office/drawing/2014/main" id="{70C6BD0C-0665-475E-8DAE-1D7A11428849}"/>
                </a:ext>
              </a:extLst>
            </p:cNvPr>
            <p:cNvGrpSpPr/>
            <p:nvPr/>
          </p:nvGrpSpPr>
          <p:grpSpPr>
            <a:xfrm>
              <a:off x="7539384" y="1298360"/>
              <a:ext cx="436017" cy="500278"/>
              <a:chOff x="4821584" y="1946060"/>
              <a:chExt cx="436017" cy="500278"/>
            </a:xfrm>
          </p:grpSpPr>
          <p:pic>
            <p:nvPicPr>
              <p:cNvPr id="38" name="Graphic 37">
                <a:extLst>
                  <a:ext uri="{FF2B5EF4-FFF2-40B4-BE49-F238E27FC236}">
                    <a16:creationId xmlns:a16="http://schemas.microsoft.com/office/drawing/2014/main" id="{0E2E26D6-754E-4EEF-90CF-FB4A9D7FEF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02432" y="1946060"/>
                <a:ext cx="274320" cy="274320"/>
              </a:xfrm>
              <a:prstGeom prst="rect">
                <a:avLst/>
              </a:prstGeom>
            </p:spPr>
          </p:pic>
          <p:sp>
            <p:nvSpPr>
              <p:cNvPr id="39" name="TextBox 38">
                <a:extLst>
                  <a:ext uri="{FF2B5EF4-FFF2-40B4-BE49-F238E27FC236}">
                    <a16:creationId xmlns:a16="http://schemas.microsoft.com/office/drawing/2014/main" id="{CD3383FD-9FA5-453A-B91E-878CD6DB063A}"/>
                  </a:ext>
                </a:extLst>
              </p:cNvPr>
              <p:cNvSpPr txBox="1"/>
              <p:nvPr/>
            </p:nvSpPr>
            <p:spPr>
              <a:xfrm>
                <a:off x="4821584" y="2292450"/>
                <a:ext cx="4360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Scientist’s </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Secure Storage</a:t>
                </a:r>
              </a:p>
            </p:txBody>
          </p:sp>
        </p:grpSp>
        <p:cxnSp>
          <p:nvCxnSpPr>
            <p:cNvPr id="41" name="Connector: Elbow 40">
              <a:extLst>
                <a:ext uri="{FF2B5EF4-FFF2-40B4-BE49-F238E27FC236}">
                  <a16:creationId xmlns:a16="http://schemas.microsoft.com/office/drawing/2014/main" id="{DD496731-74B2-4BE4-B516-774346DE2210}"/>
                </a:ext>
              </a:extLst>
            </p:cNvPr>
            <p:cNvCxnSpPr>
              <a:stCxn id="38" idx="3"/>
              <a:endCxn id="4" idx="0"/>
            </p:cNvCxnSpPr>
            <p:nvPr/>
          </p:nvCxnSpPr>
          <p:spPr>
            <a:xfrm>
              <a:off x="7894552" y="1435520"/>
              <a:ext cx="388291" cy="510540"/>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5F2D8C6F-6F98-4A2A-9366-B4F7B9BD7555}"/>
                </a:ext>
              </a:extLst>
            </p:cNvPr>
            <p:cNvSpPr txBox="1"/>
            <p:nvPr/>
          </p:nvSpPr>
          <p:spPr>
            <a:xfrm>
              <a:off x="8082466" y="1567806"/>
              <a:ext cx="400752"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Reads models</a:t>
              </a:r>
            </a:p>
          </p:txBody>
        </p:sp>
        <p:cxnSp>
          <p:nvCxnSpPr>
            <p:cNvPr id="43" name="Connector: Elbow 42">
              <a:extLst>
                <a:ext uri="{FF2B5EF4-FFF2-40B4-BE49-F238E27FC236}">
                  <a16:creationId xmlns:a16="http://schemas.microsoft.com/office/drawing/2014/main" id="{133F8559-4A57-4B94-AEB9-939A83F9CD27}"/>
                </a:ext>
              </a:extLst>
            </p:cNvPr>
            <p:cNvCxnSpPr>
              <a:stCxn id="38" idx="1"/>
              <a:endCxn id="12" idx="0"/>
            </p:cNvCxnSpPr>
            <p:nvPr/>
          </p:nvCxnSpPr>
          <p:spPr>
            <a:xfrm rot="10800000" flipV="1">
              <a:off x="7216044" y="1435520"/>
              <a:ext cx="404189" cy="682016"/>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71D7DC92-CF7A-4A21-A904-8814F6196232}"/>
                </a:ext>
              </a:extLst>
            </p:cNvPr>
            <p:cNvSpPr txBox="1"/>
            <p:nvPr/>
          </p:nvSpPr>
          <p:spPr>
            <a:xfrm>
              <a:off x="6993255" y="1567806"/>
              <a:ext cx="439224"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Writes </a:t>
              </a:r>
              <a:r>
                <a:rPr kumimoji="0" lang="en-US" sz="500" b="0" i="0" u="none" strike="noStrike" kern="1200" cap="none" spc="0" normalizeH="0" baseline="0" noProof="0" dirty="0" err="1">
                  <a:ln>
                    <a:noFill/>
                  </a:ln>
                  <a:solidFill>
                    <a:srgbClr val="FFFFFF"/>
                  </a:solidFill>
                  <a:effectLst/>
                  <a:uLnTx/>
                  <a:uFillTx/>
                  <a:latin typeface="Amazon Ember"/>
                  <a:ea typeface="+mn-ea"/>
                  <a:cs typeface="+mn-cs"/>
                </a:rPr>
                <a:t>modesls</a:t>
              </a:r>
              <a:endParaRPr kumimoji="0" lang="en-US" sz="500" b="0" i="0" u="none" strike="noStrike" kern="1200" cap="none" spc="0" normalizeH="0" baseline="0" noProof="0" dirty="0">
                <a:ln>
                  <a:noFill/>
                </a:ln>
                <a:solidFill>
                  <a:srgbClr val="FFFFFF"/>
                </a:solidFill>
                <a:effectLst/>
                <a:uLnTx/>
                <a:uFillTx/>
                <a:latin typeface="Amazon Ember"/>
                <a:ea typeface="+mn-ea"/>
                <a:cs typeface="+mn-cs"/>
              </a:endParaRPr>
            </a:p>
          </p:txBody>
        </p:sp>
        <p:grpSp>
          <p:nvGrpSpPr>
            <p:cNvPr id="50" name="Group 49">
              <a:extLst>
                <a:ext uri="{FF2B5EF4-FFF2-40B4-BE49-F238E27FC236}">
                  <a16:creationId xmlns:a16="http://schemas.microsoft.com/office/drawing/2014/main" id="{21D8D833-AA51-4FD7-B657-0023C5B1A9F5}"/>
                </a:ext>
              </a:extLst>
            </p:cNvPr>
            <p:cNvGrpSpPr/>
            <p:nvPr/>
          </p:nvGrpSpPr>
          <p:grpSpPr>
            <a:xfrm>
              <a:off x="7608381" y="2081101"/>
              <a:ext cx="100519" cy="167558"/>
              <a:chOff x="7468680" y="1946200"/>
              <a:chExt cx="135499" cy="225868"/>
            </a:xfrm>
          </p:grpSpPr>
          <p:sp>
            <p:nvSpPr>
              <p:cNvPr id="48" name="Freeform: Shape 47">
                <a:extLst>
                  <a:ext uri="{FF2B5EF4-FFF2-40B4-BE49-F238E27FC236}">
                    <a16:creationId xmlns:a16="http://schemas.microsoft.com/office/drawing/2014/main" id="{E4C3CA42-2E05-4802-9E15-7C97DC257162}"/>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TextBox 50">
                <a:extLst>
                  <a:ext uri="{FF2B5EF4-FFF2-40B4-BE49-F238E27FC236}">
                    <a16:creationId xmlns:a16="http://schemas.microsoft.com/office/drawing/2014/main" id="{66F64E36-8ECF-40B3-8A7C-0C3D1022CE80}"/>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grpSp>
          <p:nvGrpSpPr>
            <p:cNvPr id="53" name="Group 52">
              <a:extLst>
                <a:ext uri="{FF2B5EF4-FFF2-40B4-BE49-F238E27FC236}">
                  <a16:creationId xmlns:a16="http://schemas.microsoft.com/office/drawing/2014/main" id="{6F3EBBF6-E30E-483A-9344-42B9D803473F}"/>
                </a:ext>
              </a:extLst>
            </p:cNvPr>
            <p:cNvGrpSpPr/>
            <p:nvPr/>
          </p:nvGrpSpPr>
          <p:grpSpPr>
            <a:xfrm>
              <a:off x="7608381" y="2293032"/>
              <a:ext cx="100519" cy="167558"/>
              <a:chOff x="7468680" y="1946200"/>
              <a:chExt cx="135499" cy="225868"/>
            </a:xfrm>
          </p:grpSpPr>
          <p:sp>
            <p:nvSpPr>
              <p:cNvPr id="54" name="Freeform: Shape 53">
                <a:extLst>
                  <a:ext uri="{FF2B5EF4-FFF2-40B4-BE49-F238E27FC236}">
                    <a16:creationId xmlns:a16="http://schemas.microsoft.com/office/drawing/2014/main" id="{2D149B92-3FEE-4857-99CE-C85D7D9115A2}"/>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TextBox 54">
                <a:extLst>
                  <a:ext uri="{FF2B5EF4-FFF2-40B4-BE49-F238E27FC236}">
                    <a16:creationId xmlns:a16="http://schemas.microsoft.com/office/drawing/2014/main" id="{BF60CA2A-B696-41C9-B975-7916B2D97E36}"/>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grpSp>
          <p:nvGrpSpPr>
            <p:cNvPr id="56" name="Group 55">
              <a:extLst>
                <a:ext uri="{FF2B5EF4-FFF2-40B4-BE49-F238E27FC236}">
                  <a16:creationId xmlns:a16="http://schemas.microsoft.com/office/drawing/2014/main" id="{6A896C5B-A086-4C7E-A507-0BC2A3234C53}"/>
                </a:ext>
              </a:extLst>
            </p:cNvPr>
            <p:cNvGrpSpPr/>
            <p:nvPr/>
          </p:nvGrpSpPr>
          <p:grpSpPr>
            <a:xfrm>
              <a:off x="7608381" y="2520838"/>
              <a:ext cx="100519" cy="167558"/>
              <a:chOff x="7468680" y="1946200"/>
              <a:chExt cx="135499" cy="225868"/>
            </a:xfrm>
          </p:grpSpPr>
          <p:sp>
            <p:nvSpPr>
              <p:cNvPr id="57" name="Freeform: Shape 56">
                <a:extLst>
                  <a:ext uri="{FF2B5EF4-FFF2-40B4-BE49-F238E27FC236}">
                    <a16:creationId xmlns:a16="http://schemas.microsoft.com/office/drawing/2014/main" id="{BE8A48F3-C265-4828-AE1E-A5DB89710301}"/>
                  </a:ext>
                </a:extLst>
              </p:cNvPr>
              <p:cNvSpPr/>
              <p:nvPr/>
            </p:nvSpPr>
            <p:spPr>
              <a:xfrm>
                <a:off x="7468680" y="1946200"/>
                <a:ext cx="135499" cy="137020"/>
              </a:xfrm>
              <a:custGeom>
                <a:avLst/>
                <a:gdLst>
                  <a:gd name="connsiteX0" fmla="*/ 429677 w 430146"/>
                  <a:gd name="connsiteY0" fmla="*/ 166852 h 434976"/>
                  <a:gd name="connsiteX1" fmla="*/ 424884 w 430146"/>
                  <a:gd name="connsiteY1" fmla="*/ 158676 h 434976"/>
                  <a:gd name="connsiteX2" fmla="*/ 377894 w 430146"/>
                  <a:gd name="connsiteY2" fmla="*/ 132267 h 434976"/>
                  <a:gd name="connsiteX3" fmla="*/ 377894 w 430146"/>
                  <a:gd name="connsiteY3" fmla="*/ 71086 h 434976"/>
                  <a:gd name="connsiteX4" fmla="*/ 373383 w 430146"/>
                  <a:gd name="connsiteY4" fmla="*/ 63098 h 434976"/>
                  <a:gd name="connsiteX5" fmla="*/ 273106 w 430146"/>
                  <a:gd name="connsiteY5" fmla="*/ 1729 h 434976"/>
                  <a:gd name="connsiteX6" fmla="*/ 263708 w 430146"/>
                  <a:gd name="connsiteY6" fmla="*/ 1729 h 434976"/>
                  <a:gd name="connsiteX7" fmla="*/ 214838 w 430146"/>
                  <a:gd name="connsiteY7" fmla="*/ 30769 h 434976"/>
                  <a:gd name="connsiteX8" fmla="*/ 166251 w 430146"/>
                  <a:gd name="connsiteY8" fmla="*/ 1259 h 434976"/>
                  <a:gd name="connsiteX9" fmla="*/ 156853 w 430146"/>
                  <a:gd name="connsiteY9" fmla="*/ 1259 h 434976"/>
                  <a:gd name="connsiteX10" fmla="*/ 55824 w 430146"/>
                  <a:gd name="connsiteY10" fmla="*/ 63098 h 434976"/>
                  <a:gd name="connsiteX11" fmla="*/ 51313 w 430146"/>
                  <a:gd name="connsiteY11" fmla="*/ 71086 h 434976"/>
                  <a:gd name="connsiteX12" fmla="*/ 51313 w 430146"/>
                  <a:gd name="connsiteY12" fmla="*/ 132267 h 434976"/>
                  <a:gd name="connsiteX13" fmla="*/ 4793 w 430146"/>
                  <a:gd name="connsiteY13" fmla="*/ 158676 h 434976"/>
                  <a:gd name="connsiteX14" fmla="*/ 0 w 430146"/>
                  <a:gd name="connsiteY14" fmla="*/ 166852 h 434976"/>
                  <a:gd name="connsiteX15" fmla="*/ 0 w 430146"/>
                  <a:gd name="connsiteY15" fmla="*/ 267974 h 434976"/>
                  <a:gd name="connsiteX16" fmla="*/ 4793 w 430146"/>
                  <a:gd name="connsiteY16" fmla="*/ 276151 h 434976"/>
                  <a:gd name="connsiteX17" fmla="*/ 51313 w 430146"/>
                  <a:gd name="connsiteY17" fmla="*/ 302559 h 434976"/>
                  <a:gd name="connsiteX18" fmla="*/ 51313 w 430146"/>
                  <a:gd name="connsiteY18" fmla="*/ 363740 h 434976"/>
                  <a:gd name="connsiteX19" fmla="*/ 55824 w 430146"/>
                  <a:gd name="connsiteY19" fmla="*/ 371728 h 434976"/>
                  <a:gd name="connsiteX20" fmla="*/ 156477 w 430146"/>
                  <a:gd name="connsiteY20" fmla="*/ 433567 h 434976"/>
                  <a:gd name="connsiteX21" fmla="*/ 161364 w 430146"/>
                  <a:gd name="connsiteY21" fmla="*/ 434977 h 434976"/>
                  <a:gd name="connsiteX22" fmla="*/ 166251 w 430146"/>
                  <a:gd name="connsiteY22" fmla="*/ 433661 h 434976"/>
                  <a:gd name="connsiteX23" fmla="*/ 214838 w 430146"/>
                  <a:gd name="connsiteY23" fmla="*/ 404057 h 434976"/>
                  <a:gd name="connsiteX24" fmla="*/ 263426 w 430146"/>
                  <a:gd name="connsiteY24" fmla="*/ 433567 h 434976"/>
                  <a:gd name="connsiteX25" fmla="*/ 268313 w 430146"/>
                  <a:gd name="connsiteY25" fmla="*/ 434883 h 434976"/>
                  <a:gd name="connsiteX26" fmla="*/ 273200 w 430146"/>
                  <a:gd name="connsiteY26" fmla="*/ 433473 h 434976"/>
                  <a:gd name="connsiteX27" fmla="*/ 373852 w 430146"/>
                  <a:gd name="connsiteY27" fmla="*/ 372104 h 434976"/>
                  <a:gd name="connsiteX28" fmla="*/ 378363 w 430146"/>
                  <a:gd name="connsiteY28" fmla="*/ 364116 h 434976"/>
                  <a:gd name="connsiteX29" fmla="*/ 378364 w 430146"/>
                  <a:gd name="connsiteY29" fmla="*/ 303029 h 434976"/>
                  <a:gd name="connsiteX30" fmla="*/ 425354 w 430146"/>
                  <a:gd name="connsiteY30" fmla="*/ 276527 h 434976"/>
                  <a:gd name="connsiteX31" fmla="*/ 430146 w 430146"/>
                  <a:gd name="connsiteY31" fmla="*/ 268350 h 434976"/>
                  <a:gd name="connsiteX32" fmla="*/ 430146 w 430146"/>
                  <a:gd name="connsiteY32" fmla="*/ 166852 h 434976"/>
                  <a:gd name="connsiteX33" fmla="*/ 205440 w 430146"/>
                  <a:gd name="connsiteY33" fmla="*/ 387799 h 434976"/>
                  <a:gd name="connsiteX34" fmla="*/ 161458 w 430146"/>
                  <a:gd name="connsiteY34" fmla="*/ 414113 h 434976"/>
                  <a:gd name="connsiteX35" fmla="*/ 70109 w 430146"/>
                  <a:gd name="connsiteY35" fmla="*/ 358383 h 434976"/>
                  <a:gd name="connsiteX36" fmla="*/ 70109 w 430146"/>
                  <a:gd name="connsiteY36" fmla="*/ 297108 h 434976"/>
                  <a:gd name="connsiteX37" fmla="*/ 65410 w 430146"/>
                  <a:gd name="connsiteY37" fmla="*/ 288932 h 434976"/>
                  <a:gd name="connsiteX38" fmla="*/ 48682 w 430146"/>
                  <a:gd name="connsiteY38" fmla="*/ 279534 h 434976"/>
                  <a:gd name="connsiteX39" fmla="*/ 96611 w 430146"/>
                  <a:gd name="connsiteY39" fmla="*/ 279534 h 434976"/>
                  <a:gd name="connsiteX40" fmla="*/ 96611 w 430146"/>
                  <a:gd name="connsiteY40" fmla="*/ 350583 h 434976"/>
                  <a:gd name="connsiteX41" fmla="*/ 106009 w 430146"/>
                  <a:gd name="connsiteY41" fmla="*/ 359981 h 434976"/>
                  <a:gd name="connsiteX42" fmla="*/ 136835 w 430146"/>
                  <a:gd name="connsiteY42" fmla="*/ 359981 h 434976"/>
                  <a:gd name="connsiteX43" fmla="*/ 169803 w 430146"/>
                  <a:gd name="connsiteY43" fmla="*/ 374153 h 434976"/>
                  <a:gd name="connsiteX44" fmla="*/ 183975 w 430146"/>
                  <a:gd name="connsiteY44" fmla="*/ 341185 h 434976"/>
                  <a:gd name="connsiteX45" fmla="*/ 151007 w 430146"/>
                  <a:gd name="connsiteY45" fmla="*/ 327013 h 434976"/>
                  <a:gd name="connsiteX46" fmla="*/ 136835 w 430146"/>
                  <a:gd name="connsiteY46" fmla="*/ 341185 h 434976"/>
                  <a:gd name="connsiteX47" fmla="*/ 115407 w 430146"/>
                  <a:gd name="connsiteY47" fmla="*/ 341185 h 434976"/>
                  <a:gd name="connsiteX48" fmla="*/ 115407 w 430146"/>
                  <a:gd name="connsiteY48" fmla="*/ 270136 h 434976"/>
                  <a:gd name="connsiteX49" fmla="*/ 106009 w 430146"/>
                  <a:gd name="connsiteY49" fmla="*/ 260738 h 434976"/>
                  <a:gd name="connsiteX50" fmla="*/ 18796 w 430146"/>
                  <a:gd name="connsiteY50" fmla="*/ 260738 h 434976"/>
                  <a:gd name="connsiteX51" fmla="*/ 18796 w 430146"/>
                  <a:gd name="connsiteY51" fmla="*/ 172303 h 434976"/>
                  <a:gd name="connsiteX52" fmla="*/ 65786 w 430146"/>
                  <a:gd name="connsiteY52" fmla="*/ 145894 h 434976"/>
                  <a:gd name="connsiteX53" fmla="*/ 70485 w 430146"/>
                  <a:gd name="connsiteY53" fmla="*/ 137718 h 434976"/>
                  <a:gd name="connsiteX54" fmla="*/ 70485 w 430146"/>
                  <a:gd name="connsiteY54" fmla="*/ 115163 h 434976"/>
                  <a:gd name="connsiteX55" fmla="*/ 84770 w 430146"/>
                  <a:gd name="connsiteY55" fmla="*/ 115163 h 434976"/>
                  <a:gd name="connsiteX56" fmla="*/ 84770 w 430146"/>
                  <a:gd name="connsiteY56" fmla="*/ 164126 h 434976"/>
                  <a:gd name="connsiteX57" fmla="*/ 70598 w 430146"/>
                  <a:gd name="connsiteY57" fmla="*/ 197095 h 434976"/>
                  <a:gd name="connsiteX58" fmla="*/ 103566 w 430146"/>
                  <a:gd name="connsiteY58" fmla="*/ 211267 h 434976"/>
                  <a:gd name="connsiteX59" fmla="*/ 117738 w 430146"/>
                  <a:gd name="connsiteY59" fmla="*/ 178299 h 434976"/>
                  <a:gd name="connsiteX60" fmla="*/ 103566 w 430146"/>
                  <a:gd name="connsiteY60" fmla="*/ 164126 h 434976"/>
                  <a:gd name="connsiteX61" fmla="*/ 103566 w 430146"/>
                  <a:gd name="connsiteY61" fmla="*/ 115163 h 434976"/>
                  <a:gd name="connsiteX62" fmla="*/ 128283 w 430146"/>
                  <a:gd name="connsiteY62" fmla="*/ 115163 h 434976"/>
                  <a:gd name="connsiteX63" fmla="*/ 161251 w 430146"/>
                  <a:gd name="connsiteY63" fmla="*/ 129335 h 434976"/>
                  <a:gd name="connsiteX64" fmla="*/ 175423 w 430146"/>
                  <a:gd name="connsiteY64" fmla="*/ 96367 h 434976"/>
                  <a:gd name="connsiteX65" fmla="*/ 142455 w 430146"/>
                  <a:gd name="connsiteY65" fmla="*/ 82195 h 434976"/>
                  <a:gd name="connsiteX66" fmla="*/ 128283 w 430146"/>
                  <a:gd name="connsiteY66" fmla="*/ 96367 h 434976"/>
                  <a:gd name="connsiteX67" fmla="*/ 70109 w 430146"/>
                  <a:gd name="connsiteY67" fmla="*/ 96367 h 434976"/>
                  <a:gd name="connsiteX68" fmla="*/ 70109 w 430146"/>
                  <a:gd name="connsiteY68" fmla="*/ 76443 h 434976"/>
                  <a:gd name="connsiteX69" fmla="*/ 161458 w 430146"/>
                  <a:gd name="connsiteY69" fmla="*/ 20807 h 434976"/>
                  <a:gd name="connsiteX70" fmla="*/ 205440 w 430146"/>
                  <a:gd name="connsiteY70" fmla="*/ 47027 h 434976"/>
                  <a:gd name="connsiteX71" fmla="*/ 205440 w 430146"/>
                  <a:gd name="connsiteY71" fmla="*/ 159803 h 434976"/>
                  <a:gd name="connsiteX72" fmla="*/ 152624 w 430146"/>
                  <a:gd name="connsiteY72" fmla="*/ 159803 h 434976"/>
                  <a:gd name="connsiteX73" fmla="*/ 143226 w 430146"/>
                  <a:gd name="connsiteY73" fmla="*/ 169201 h 434976"/>
                  <a:gd name="connsiteX74" fmla="*/ 143226 w 430146"/>
                  <a:gd name="connsiteY74" fmla="*/ 235551 h 434976"/>
                  <a:gd name="connsiteX75" fmla="*/ 129053 w 430146"/>
                  <a:gd name="connsiteY75" fmla="*/ 268519 h 434976"/>
                  <a:gd name="connsiteX76" fmla="*/ 162022 w 430146"/>
                  <a:gd name="connsiteY76" fmla="*/ 282691 h 434976"/>
                  <a:gd name="connsiteX77" fmla="*/ 176194 w 430146"/>
                  <a:gd name="connsiteY77" fmla="*/ 249723 h 434976"/>
                  <a:gd name="connsiteX78" fmla="*/ 162022 w 430146"/>
                  <a:gd name="connsiteY78" fmla="*/ 235551 h 434976"/>
                  <a:gd name="connsiteX79" fmla="*/ 162022 w 430146"/>
                  <a:gd name="connsiteY79" fmla="*/ 178505 h 434976"/>
                  <a:gd name="connsiteX80" fmla="*/ 205440 w 430146"/>
                  <a:gd name="connsiteY80" fmla="*/ 178505 h 434976"/>
                  <a:gd name="connsiteX81" fmla="*/ 205440 w 430146"/>
                  <a:gd name="connsiteY81" fmla="*/ 217883 h 434976"/>
                  <a:gd name="connsiteX82" fmla="*/ 205440 w 430146"/>
                  <a:gd name="connsiteY82" fmla="*/ 217883 h 434976"/>
                  <a:gd name="connsiteX83" fmla="*/ 153845 w 430146"/>
                  <a:gd name="connsiteY83" fmla="*/ 350207 h 434976"/>
                  <a:gd name="connsiteX84" fmla="*/ 159592 w 430146"/>
                  <a:gd name="connsiteY84" fmla="*/ 342890 h 434976"/>
                  <a:gd name="connsiteX85" fmla="*/ 166908 w 430146"/>
                  <a:gd name="connsiteY85" fmla="*/ 348637 h 434976"/>
                  <a:gd name="connsiteX86" fmla="*/ 166908 w 430146"/>
                  <a:gd name="connsiteY86" fmla="*/ 350207 h 434976"/>
                  <a:gd name="connsiteX87" fmla="*/ 161162 w 430146"/>
                  <a:gd name="connsiteY87" fmla="*/ 357523 h 434976"/>
                  <a:gd name="connsiteX88" fmla="*/ 153845 w 430146"/>
                  <a:gd name="connsiteY88" fmla="*/ 351777 h 434976"/>
                  <a:gd name="connsiteX89" fmla="*/ 153845 w 430146"/>
                  <a:gd name="connsiteY89" fmla="*/ 350207 h 434976"/>
                  <a:gd name="connsiteX90" fmla="*/ 100371 w 430146"/>
                  <a:gd name="connsiteY90" fmla="*/ 187621 h 434976"/>
                  <a:gd name="connsiteX91" fmla="*/ 93887 w 430146"/>
                  <a:gd name="connsiteY91" fmla="*/ 194293 h 434976"/>
                  <a:gd name="connsiteX92" fmla="*/ 87215 w 430146"/>
                  <a:gd name="connsiteY92" fmla="*/ 187809 h 434976"/>
                  <a:gd name="connsiteX93" fmla="*/ 93699 w 430146"/>
                  <a:gd name="connsiteY93" fmla="*/ 181137 h 434976"/>
                  <a:gd name="connsiteX94" fmla="*/ 93792 w 430146"/>
                  <a:gd name="connsiteY94" fmla="*/ 181137 h 434976"/>
                  <a:gd name="connsiteX95" fmla="*/ 100371 w 430146"/>
                  <a:gd name="connsiteY95" fmla="*/ 187621 h 434976"/>
                  <a:gd name="connsiteX96" fmla="*/ 144917 w 430146"/>
                  <a:gd name="connsiteY96" fmla="*/ 105765 h 434976"/>
                  <a:gd name="connsiteX97" fmla="*/ 150664 w 430146"/>
                  <a:gd name="connsiteY97" fmla="*/ 98448 h 434976"/>
                  <a:gd name="connsiteX98" fmla="*/ 157980 w 430146"/>
                  <a:gd name="connsiteY98" fmla="*/ 104195 h 434976"/>
                  <a:gd name="connsiteX99" fmla="*/ 157980 w 430146"/>
                  <a:gd name="connsiteY99" fmla="*/ 105765 h 434976"/>
                  <a:gd name="connsiteX100" fmla="*/ 152234 w 430146"/>
                  <a:gd name="connsiteY100" fmla="*/ 113081 h 434976"/>
                  <a:gd name="connsiteX101" fmla="*/ 144917 w 430146"/>
                  <a:gd name="connsiteY101" fmla="*/ 107335 h 434976"/>
                  <a:gd name="connsiteX102" fmla="*/ 144917 w 430146"/>
                  <a:gd name="connsiteY102" fmla="*/ 105765 h 434976"/>
                  <a:gd name="connsiteX103" fmla="*/ 159202 w 430146"/>
                  <a:gd name="connsiteY103" fmla="*/ 259046 h 434976"/>
                  <a:gd name="connsiteX104" fmla="*/ 152624 w 430146"/>
                  <a:gd name="connsiteY104" fmla="*/ 265625 h 434976"/>
                  <a:gd name="connsiteX105" fmla="*/ 146045 w 430146"/>
                  <a:gd name="connsiteY105" fmla="*/ 259046 h 434976"/>
                  <a:gd name="connsiteX106" fmla="*/ 152624 w 430146"/>
                  <a:gd name="connsiteY106" fmla="*/ 252468 h 434976"/>
                  <a:gd name="connsiteX107" fmla="*/ 159202 w 430146"/>
                  <a:gd name="connsiteY107" fmla="*/ 259046 h 434976"/>
                  <a:gd name="connsiteX108" fmla="*/ 364267 w 430146"/>
                  <a:gd name="connsiteY108" fmla="*/ 288932 h 434976"/>
                  <a:gd name="connsiteX109" fmla="*/ 359568 w 430146"/>
                  <a:gd name="connsiteY109" fmla="*/ 297108 h 434976"/>
                  <a:gd name="connsiteX110" fmla="*/ 359568 w 430146"/>
                  <a:gd name="connsiteY110" fmla="*/ 358383 h 434976"/>
                  <a:gd name="connsiteX111" fmla="*/ 279121 w 430146"/>
                  <a:gd name="connsiteY111" fmla="*/ 407441 h 434976"/>
                  <a:gd name="connsiteX112" fmla="*/ 279121 w 430146"/>
                  <a:gd name="connsiteY112" fmla="*/ 340339 h 434976"/>
                  <a:gd name="connsiteX113" fmla="*/ 297071 w 430146"/>
                  <a:gd name="connsiteY113" fmla="*/ 340339 h 434976"/>
                  <a:gd name="connsiteX114" fmla="*/ 330039 w 430146"/>
                  <a:gd name="connsiteY114" fmla="*/ 354511 h 434976"/>
                  <a:gd name="connsiteX115" fmla="*/ 344211 w 430146"/>
                  <a:gd name="connsiteY115" fmla="*/ 321543 h 434976"/>
                  <a:gd name="connsiteX116" fmla="*/ 311243 w 430146"/>
                  <a:gd name="connsiteY116" fmla="*/ 307371 h 434976"/>
                  <a:gd name="connsiteX117" fmla="*/ 297071 w 430146"/>
                  <a:gd name="connsiteY117" fmla="*/ 321543 h 434976"/>
                  <a:gd name="connsiteX118" fmla="*/ 269723 w 430146"/>
                  <a:gd name="connsiteY118" fmla="*/ 321543 h 434976"/>
                  <a:gd name="connsiteX119" fmla="*/ 260325 w 430146"/>
                  <a:gd name="connsiteY119" fmla="*/ 330941 h 434976"/>
                  <a:gd name="connsiteX120" fmla="*/ 260325 w 430146"/>
                  <a:gd name="connsiteY120" fmla="*/ 409414 h 434976"/>
                  <a:gd name="connsiteX121" fmla="*/ 224236 w 430146"/>
                  <a:gd name="connsiteY121" fmla="*/ 387799 h 434976"/>
                  <a:gd name="connsiteX122" fmla="*/ 224236 w 430146"/>
                  <a:gd name="connsiteY122" fmla="*/ 217883 h 434976"/>
                  <a:gd name="connsiteX123" fmla="*/ 224236 w 430146"/>
                  <a:gd name="connsiteY123" fmla="*/ 217883 h 434976"/>
                  <a:gd name="connsiteX124" fmla="*/ 224236 w 430146"/>
                  <a:gd name="connsiteY124" fmla="*/ 137624 h 434976"/>
                  <a:gd name="connsiteX125" fmla="*/ 253088 w 430146"/>
                  <a:gd name="connsiteY125" fmla="*/ 137624 h 434976"/>
                  <a:gd name="connsiteX126" fmla="*/ 253088 w 430146"/>
                  <a:gd name="connsiteY126" fmla="*/ 159239 h 434976"/>
                  <a:gd name="connsiteX127" fmla="*/ 238916 w 430146"/>
                  <a:gd name="connsiteY127" fmla="*/ 192208 h 434976"/>
                  <a:gd name="connsiteX128" fmla="*/ 271884 w 430146"/>
                  <a:gd name="connsiteY128" fmla="*/ 206380 h 434976"/>
                  <a:gd name="connsiteX129" fmla="*/ 286056 w 430146"/>
                  <a:gd name="connsiteY129" fmla="*/ 173412 h 434976"/>
                  <a:gd name="connsiteX130" fmla="*/ 271884 w 430146"/>
                  <a:gd name="connsiteY130" fmla="*/ 159239 h 434976"/>
                  <a:gd name="connsiteX131" fmla="*/ 271884 w 430146"/>
                  <a:gd name="connsiteY131" fmla="*/ 137624 h 434976"/>
                  <a:gd name="connsiteX132" fmla="*/ 301582 w 430146"/>
                  <a:gd name="connsiteY132" fmla="*/ 137624 h 434976"/>
                  <a:gd name="connsiteX133" fmla="*/ 310980 w 430146"/>
                  <a:gd name="connsiteY133" fmla="*/ 128226 h 434976"/>
                  <a:gd name="connsiteX134" fmla="*/ 310980 w 430146"/>
                  <a:gd name="connsiteY134" fmla="*/ 109430 h 434976"/>
                  <a:gd name="connsiteX135" fmla="*/ 325152 w 430146"/>
                  <a:gd name="connsiteY135" fmla="*/ 76462 h 434976"/>
                  <a:gd name="connsiteX136" fmla="*/ 292184 w 430146"/>
                  <a:gd name="connsiteY136" fmla="*/ 62290 h 434976"/>
                  <a:gd name="connsiteX137" fmla="*/ 278012 w 430146"/>
                  <a:gd name="connsiteY137" fmla="*/ 95258 h 434976"/>
                  <a:gd name="connsiteX138" fmla="*/ 292184 w 430146"/>
                  <a:gd name="connsiteY138" fmla="*/ 109430 h 434976"/>
                  <a:gd name="connsiteX139" fmla="*/ 292184 w 430146"/>
                  <a:gd name="connsiteY139" fmla="*/ 118828 h 434976"/>
                  <a:gd name="connsiteX140" fmla="*/ 224236 w 430146"/>
                  <a:gd name="connsiteY140" fmla="*/ 118828 h 434976"/>
                  <a:gd name="connsiteX141" fmla="*/ 224236 w 430146"/>
                  <a:gd name="connsiteY141" fmla="*/ 47027 h 434976"/>
                  <a:gd name="connsiteX142" fmla="*/ 268219 w 430146"/>
                  <a:gd name="connsiteY142" fmla="*/ 20713 h 434976"/>
                  <a:gd name="connsiteX143" fmla="*/ 359568 w 430146"/>
                  <a:gd name="connsiteY143" fmla="*/ 76443 h 434976"/>
                  <a:gd name="connsiteX144" fmla="*/ 359568 w 430146"/>
                  <a:gd name="connsiteY144" fmla="*/ 137812 h 434976"/>
                  <a:gd name="connsiteX145" fmla="*/ 364267 w 430146"/>
                  <a:gd name="connsiteY145" fmla="*/ 145988 h 434976"/>
                  <a:gd name="connsiteX146" fmla="*/ 411257 w 430146"/>
                  <a:gd name="connsiteY146" fmla="*/ 172397 h 434976"/>
                  <a:gd name="connsiteX147" fmla="*/ 411257 w 430146"/>
                  <a:gd name="connsiteY147" fmla="*/ 204068 h 434976"/>
                  <a:gd name="connsiteX148" fmla="*/ 321036 w 430146"/>
                  <a:gd name="connsiteY148" fmla="*/ 204068 h 434976"/>
                  <a:gd name="connsiteX149" fmla="*/ 311638 w 430146"/>
                  <a:gd name="connsiteY149" fmla="*/ 213466 h 434976"/>
                  <a:gd name="connsiteX150" fmla="*/ 311638 w 430146"/>
                  <a:gd name="connsiteY150" fmla="*/ 260456 h 434976"/>
                  <a:gd name="connsiteX151" fmla="*/ 288519 w 430146"/>
                  <a:gd name="connsiteY151" fmla="*/ 260456 h 434976"/>
                  <a:gd name="connsiteX152" fmla="*/ 265024 w 430146"/>
                  <a:gd name="connsiteY152" fmla="*/ 244479 h 434976"/>
                  <a:gd name="connsiteX153" fmla="*/ 239574 w 430146"/>
                  <a:gd name="connsiteY153" fmla="*/ 269779 h 434976"/>
                  <a:gd name="connsiteX154" fmla="*/ 264874 w 430146"/>
                  <a:gd name="connsiteY154" fmla="*/ 295228 h 434976"/>
                  <a:gd name="connsiteX155" fmla="*/ 288519 w 430146"/>
                  <a:gd name="connsiteY155" fmla="*/ 279252 h 434976"/>
                  <a:gd name="connsiteX156" fmla="*/ 320660 w 430146"/>
                  <a:gd name="connsiteY156" fmla="*/ 279252 h 434976"/>
                  <a:gd name="connsiteX157" fmla="*/ 330058 w 430146"/>
                  <a:gd name="connsiteY157" fmla="*/ 269854 h 434976"/>
                  <a:gd name="connsiteX158" fmla="*/ 330058 w 430146"/>
                  <a:gd name="connsiteY158" fmla="*/ 222864 h 434976"/>
                  <a:gd name="connsiteX159" fmla="*/ 410881 w 430146"/>
                  <a:gd name="connsiteY159" fmla="*/ 222864 h 434976"/>
                  <a:gd name="connsiteX160" fmla="*/ 410881 w 430146"/>
                  <a:gd name="connsiteY160" fmla="*/ 262524 h 434976"/>
                  <a:gd name="connsiteX161" fmla="*/ 313987 w 430146"/>
                  <a:gd name="connsiteY161" fmla="*/ 330941 h 434976"/>
                  <a:gd name="connsiteX162" fmla="*/ 320566 w 430146"/>
                  <a:gd name="connsiteY162" fmla="*/ 324362 h 434976"/>
                  <a:gd name="connsiteX163" fmla="*/ 327144 w 430146"/>
                  <a:gd name="connsiteY163" fmla="*/ 330941 h 434976"/>
                  <a:gd name="connsiteX164" fmla="*/ 320566 w 430146"/>
                  <a:gd name="connsiteY164" fmla="*/ 337520 h 434976"/>
                  <a:gd name="connsiteX165" fmla="*/ 313987 w 430146"/>
                  <a:gd name="connsiteY165" fmla="*/ 330941 h 434976"/>
                  <a:gd name="connsiteX166" fmla="*/ 269065 w 430146"/>
                  <a:gd name="connsiteY166" fmla="*/ 182828 h 434976"/>
                  <a:gd name="connsiteX167" fmla="*/ 262486 w 430146"/>
                  <a:gd name="connsiteY167" fmla="*/ 189407 h 434976"/>
                  <a:gd name="connsiteX168" fmla="*/ 255908 w 430146"/>
                  <a:gd name="connsiteY168" fmla="*/ 182828 h 434976"/>
                  <a:gd name="connsiteX169" fmla="*/ 262486 w 430146"/>
                  <a:gd name="connsiteY169" fmla="*/ 176250 h 434976"/>
                  <a:gd name="connsiteX170" fmla="*/ 269065 w 430146"/>
                  <a:gd name="connsiteY170" fmla="*/ 182828 h 434976"/>
                  <a:gd name="connsiteX171" fmla="*/ 295003 w 430146"/>
                  <a:gd name="connsiteY171" fmla="*/ 85841 h 434976"/>
                  <a:gd name="connsiteX172" fmla="*/ 301582 w 430146"/>
                  <a:gd name="connsiteY172" fmla="*/ 79263 h 434976"/>
                  <a:gd name="connsiteX173" fmla="*/ 308160 w 430146"/>
                  <a:gd name="connsiteY173" fmla="*/ 85841 h 434976"/>
                  <a:gd name="connsiteX174" fmla="*/ 301582 w 430146"/>
                  <a:gd name="connsiteY174" fmla="*/ 92420 h 434976"/>
                  <a:gd name="connsiteX175" fmla="*/ 295003 w 430146"/>
                  <a:gd name="connsiteY175" fmla="*/ 85841 h 434976"/>
                  <a:gd name="connsiteX176" fmla="*/ 271226 w 430146"/>
                  <a:gd name="connsiteY176" fmla="*/ 270136 h 434976"/>
                  <a:gd name="connsiteX177" fmla="*/ 264648 w 430146"/>
                  <a:gd name="connsiteY177" fmla="*/ 276715 h 434976"/>
                  <a:gd name="connsiteX178" fmla="*/ 258069 w 430146"/>
                  <a:gd name="connsiteY178" fmla="*/ 270136 h 434976"/>
                  <a:gd name="connsiteX179" fmla="*/ 264648 w 430146"/>
                  <a:gd name="connsiteY179" fmla="*/ 263557 h 434976"/>
                  <a:gd name="connsiteX180" fmla="*/ 271226 w 430146"/>
                  <a:gd name="connsiteY180" fmla="*/ 270136 h 4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430146" h="434976">
                    <a:moveTo>
                      <a:pt x="429677" y="166852"/>
                    </a:moveTo>
                    <a:cubicBezTo>
                      <a:pt x="429671" y="163461"/>
                      <a:pt x="427839" y="160337"/>
                      <a:pt x="424884" y="158676"/>
                    </a:cubicBezTo>
                    <a:lnTo>
                      <a:pt x="377894" y="132267"/>
                    </a:lnTo>
                    <a:lnTo>
                      <a:pt x="377894" y="71086"/>
                    </a:lnTo>
                    <a:cubicBezTo>
                      <a:pt x="377880" y="67821"/>
                      <a:pt x="376172" y="64796"/>
                      <a:pt x="373383" y="63098"/>
                    </a:cubicBezTo>
                    <a:lnTo>
                      <a:pt x="273106" y="1729"/>
                    </a:lnTo>
                    <a:cubicBezTo>
                      <a:pt x="270198" y="50"/>
                      <a:pt x="266616" y="50"/>
                      <a:pt x="263708" y="1729"/>
                    </a:cubicBezTo>
                    <a:lnTo>
                      <a:pt x="214838" y="30769"/>
                    </a:lnTo>
                    <a:lnTo>
                      <a:pt x="166251" y="1259"/>
                    </a:lnTo>
                    <a:cubicBezTo>
                      <a:pt x="163343" y="-420"/>
                      <a:pt x="159760" y="-420"/>
                      <a:pt x="156853" y="1259"/>
                    </a:cubicBezTo>
                    <a:lnTo>
                      <a:pt x="55824" y="63098"/>
                    </a:lnTo>
                    <a:cubicBezTo>
                      <a:pt x="53035" y="64796"/>
                      <a:pt x="51327" y="67821"/>
                      <a:pt x="51313" y="71086"/>
                    </a:cubicBezTo>
                    <a:lnTo>
                      <a:pt x="51313" y="132267"/>
                    </a:lnTo>
                    <a:lnTo>
                      <a:pt x="4793" y="158676"/>
                    </a:lnTo>
                    <a:cubicBezTo>
                      <a:pt x="1837" y="160337"/>
                      <a:pt x="6" y="163461"/>
                      <a:pt x="0" y="166852"/>
                    </a:cubicBezTo>
                    <a:lnTo>
                      <a:pt x="0" y="267974"/>
                    </a:lnTo>
                    <a:cubicBezTo>
                      <a:pt x="6" y="271365"/>
                      <a:pt x="1837" y="274489"/>
                      <a:pt x="4793" y="276151"/>
                    </a:cubicBezTo>
                    <a:lnTo>
                      <a:pt x="51313" y="302559"/>
                    </a:lnTo>
                    <a:lnTo>
                      <a:pt x="51313" y="363740"/>
                    </a:lnTo>
                    <a:cubicBezTo>
                      <a:pt x="51327" y="367006"/>
                      <a:pt x="53035" y="370030"/>
                      <a:pt x="55824" y="371728"/>
                    </a:cubicBezTo>
                    <a:lnTo>
                      <a:pt x="156477" y="433567"/>
                    </a:lnTo>
                    <a:cubicBezTo>
                      <a:pt x="157945" y="434477"/>
                      <a:pt x="159636" y="434965"/>
                      <a:pt x="161364" y="434977"/>
                    </a:cubicBezTo>
                    <a:cubicBezTo>
                      <a:pt x="163078" y="434962"/>
                      <a:pt x="164760" y="434509"/>
                      <a:pt x="166251" y="433661"/>
                    </a:cubicBezTo>
                    <a:lnTo>
                      <a:pt x="214838" y="404057"/>
                    </a:lnTo>
                    <a:lnTo>
                      <a:pt x="263426" y="433567"/>
                    </a:lnTo>
                    <a:cubicBezTo>
                      <a:pt x="264916" y="434415"/>
                      <a:pt x="266598" y="434868"/>
                      <a:pt x="268313" y="434883"/>
                    </a:cubicBezTo>
                    <a:cubicBezTo>
                      <a:pt x="270041" y="434871"/>
                      <a:pt x="271731" y="434383"/>
                      <a:pt x="273200" y="433473"/>
                    </a:cubicBezTo>
                    <a:lnTo>
                      <a:pt x="373852" y="372104"/>
                    </a:lnTo>
                    <a:cubicBezTo>
                      <a:pt x="376642" y="370406"/>
                      <a:pt x="378350" y="367382"/>
                      <a:pt x="378363" y="364116"/>
                    </a:cubicBezTo>
                    <a:lnTo>
                      <a:pt x="378364" y="303029"/>
                    </a:lnTo>
                    <a:lnTo>
                      <a:pt x="425354" y="276527"/>
                    </a:lnTo>
                    <a:cubicBezTo>
                      <a:pt x="428309" y="274865"/>
                      <a:pt x="430141" y="271741"/>
                      <a:pt x="430146" y="268350"/>
                    </a:cubicBezTo>
                    <a:lnTo>
                      <a:pt x="430146" y="166852"/>
                    </a:lnTo>
                    <a:close/>
                    <a:moveTo>
                      <a:pt x="205440" y="387799"/>
                    </a:moveTo>
                    <a:lnTo>
                      <a:pt x="161458" y="414113"/>
                    </a:lnTo>
                    <a:lnTo>
                      <a:pt x="70109" y="358383"/>
                    </a:lnTo>
                    <a:lnTo>
                      <a:pt x="70109" y="297108"/>
                    </a:lnTo>
                    <a:cubicBezTo>
                      <a:pt x="70122" y="293737"/>
                      <a:pt x="68329" y="290617"/>
                      <a:pt x="65410" y="288932"/>
                    </a:cubicBezTo>
                    <a:lnTo>
                      <a:pt x="48682" y="279534"/>
                    </a:lnTo>
                    <a:lnTo>
                      <a:pt x="96611" y="279534"/>
                    </a:lnTo>
                    <a:lnTo>
                      <a:pt x="96611" y="350583"/>
                    </a:lnTo>
                    <a:cubicBezTo>
                      <a:pt x="96611" y="355773"/>
                      <a:pt x="100819" y="359981"/>
                      <a:pt x="106009" y="359981"/>
                    </a:cubicBezTo>
                    <a:lnTo>
                      <a:pt x="136835" y="359981"/>
                    </a:lnTo>
                    <a:cubicBezTo>
                      <a:pt x="142025" y="372998"/>
                      <a:pt x="156786" y="379343"/>
                      <a:pt x="169803" y="374153"/>
                    </a:cubicBezTo>
                    <a:cubicBezTo>
                      <a:pt x="182820" y="368962"/>
                      <a:pt x="189165" y="354202"/>
                      <a:pt x="183975" y="341185"/>
                    </a:cubicBezTo>
                    <a:cubicBezTo>
                      <a:pt x="178785" y="328167"/>
                      <a:pt x="164024" y="321822"/>
                      <a:pt x="151007" y="327013"/>
                    </a:cubicBezTo>
                    <a:cubicBezTo>
                      <a:pt x="144538" y="329592"/>
                      <a:pt x="139414" y="334716"/>
                      <a:pt x="136835" y="341185"/>
                    </a:cubicBezTo>
                    <a:lnTo>
                      <a:pt x="115407" y="341185"/>
                    </a:lnTo>
                    <a:lnTo>
                      <a:pt x="115407" y="270136"/>
                    </a:lnTo>
                    <a:cubicBezTo>
                      <a:pt x="115407" y="264946"/>
                      <a:pt x="111200" y="260738"/>
                      <a:pt x="106009" y="260738"/>
                    </a:cubicBezTo>
                    <a:lnTo>
                      <a:pt x="18796" y="260738"/>
                    </a:lnTo>
                    <a:lnTo>
                      <a:pt x="18796" y="172303"/>
                    </a:lnTo>
                    <a:lnTo>
                      <a:pt x="65786" y="145894"/>
                    </a:lnTo>
                    <a:cubicBezTo>
                      <a:pt x="68705" y="144209"/>
                      <a:pt x="70498" y="141089"/>
                      <a:pt x="70485" y="137718"/>
                    </a:cubicBezTo>
                    <a:lnTo>
                      <a:pt x="70485" y="115163"/>
                    </a:lnTo>
                    <a:lnTo>
                      <a:pt x="84770" y="115163"/>
                    </a:lnTo>
                    <a:lnTo>
                      <a:pt x="84770" y="164126"/>
                    </a:lnTo>
                    <a:cubicBezTo>
                      <a:pt x="71753" y="169317"/>
                      <a:pt x="65408" y="184077"/>
                      <a:pt x="70598" y="197095"/>
                    </a:cubicBezTo>
                    <a:cubicBezTo>
                      <a:pt x="75788" y="210112"/>
                      <a:pt x="90549" y="216457"/>
                      <a:pt x="103566" y="211267"/>
                    </a:cubicBezTo>
                    <a:cubicBezTo>
                      <a:pt x="116583" y="206076"/>
                      <a:pt x="122928" y="191316"/>
                      <a:pt x="117738" y="178299"/>
                    </a:cubicBezTo>
                    <a:cubicBezTo>
                      <a:pt x="115159" y="171830"/>
                      <a:pt x="110035" y="166706"/>
                      <a:pt x="103566" y="164126"/>
                    </a:cubicBezTo>
                    <a:lnTo>
                      <a:pt x="103566" y="115163"/>
                    </a:lnTo>
                    <a:lnTo>
                      <a:pt x="128283" y="115163"/>
                    </a:lnTo>
                    <a:cubicBezTo>
                      <a:pt x="133473" y="128180"/>
                      <a:pt x="148233" y="134525"/>
                      <a:pt x="161251" y="129335"/>
                    </a:cubicBezTo>
                    <a:cubicBezTo>
                      <a:pt x="174268" y="124145"/>
                      <a:pt x="180613" y="109384"/>
                      <a:pt x="175423" y="96367"/>
                    </a:cubicBezTo>
                    <a:cubicBezTo>
                      <a:pt x="170232" y="83349"/>
                      <a:pt x="155472" y="77004"/>
                      <a:pt x="142455" y="82195"/>
                    </a:cubicBezTo>
                    <a:cubicBezTo>
                      <a:pt x="135986" y="84774"/>
                      <a:pt x="130862" y="89898"/>
                      <a:pt x="128283" y="96367"/>
                    </a:cubicBezTo>
                    <a:lnTo>
                      <a:pt x="70109" y="96367"/>
                    </a:lnTo>
                    <a:lnTo>
                      <a:pt x="70109" y="76443"/>
                    </a:lnTo>
                    <a:lnTo>
                      <a:pt x="161458" y="20807"/>
                    </a:lnTo>
                    <a:lnTo>
                      <a:pt x="205440" y="47027"/>
                    </a:lnTo>
                    <a:lnTo>
                      <a:pt x="205440" y="159803"/>
                    </a:lnTo>
                    <a:lnTo>
                      <a:pt x="152624" y="159803"/>
                    </a:lnTo>
                    <a:cubicBezTo>
                      <a:pt x="147433" y="159803"/>
                      <a:pt x="143226" y="164011"/>
                      <a:pt x="143226" y="169201"/>
                    </a:cubicBezTo>
                    <a:lnTo>
                      <a:pt x="143226" y="235551"/>
                    </a:lnTo>
                    <a:cubicBezTo>
                      <a:pt x="130208" y="240742"/>
                      <a:pt x="123863" y="255502"/>
                      <a:pt x="129053" y="268519"/>
                    </a:cubicBezTo>
                    <a:cubicBezTo>
                      <a:pt x="134244" y="281537"/>
                      <a:pt x="149004" y="287882"/>
                      <a:pt x="162022" y="282691"/>
                    </a:cubicBezTo>
                    <a:cubicBezTo>
                      <a:pt x="175039" y="277501"/>
                      <a:pt x="181384" y="262741"/>
                      <a:pt x="176194" y="249723"/>
                    </a:cubicBezTo>
                    <a:cubicBezTo>
                      <a:pt x="173614" y="243255"/>
                      <a:pt x="168490" y="238130"/>
                      <a:pt x="162022" y="235551"/>
                    </a:cubicBezTo>
                    <a:lnTo>
                      <a:pt x="162022" y="178505"/>
                    </a:lnTo>
                    <a:lnTo>
                      <a:pt x="205440" y="178505"/>
                    </a:lnTo>
                    <a:lnTo>
                      <a:pt x="205440" y="217883"/>
                    </a:lnTo>
                    <a:lnTo>
                      <a:pt x="205440" y="217883"/>
                    </a:lnTo>
                    <a:close/>
                    <a:moveTo>
                      <a:pt x="153845" y="350207"/>
                    </a:moveTo>
                    <a:cubicBezTo>
                      <a:pt x="153412" y="346600"/>
                      <a:pt x="155985" y="343324"/>
                      <a:pt x="159592" y="342890"/>
                    </a:cubicBezTo>
                    <a:cubicBezTo>
                      <a:pt x="163199" y="342457"/>
                      <a:pt x="166475" y="345030"/>
                      <a:pt x="166908" y="348637"/>
                    </a:cubicBezTo>
                    <a:cubicBezTo>
                      <a:pt x="166971" y="349158"/>
                      <a:pt x="166971" y="349685"/>
                      <a:pt x="166908" y="350207"/>
                    </a:cubicBezTo>
                    <a:cubicBezTo>
                      <a:pt x="167342" y="353814"/>
                      <a:pt x="164769" y="357090"/>
                      <a:pt x="161162" y="357523"/>
                    </a:cubicBezTo>
                    <a:cubicBezTo>
                      <a:pt x="157554" y="357957"/>
                      <a:pt x="154279" y="355384"/>
                      <a:pt x="153845" y="351777"/>
                    </a:cubicBezTo>
                    <a:cubicBezTo>
                      <a:pt x="153783" y="351255"/>
                      <a:pt x="153783" y="350728"/>
                      <a:pt x="153845" y="350207"/>
                    </a:cubicBezTo>
                    <a:close/>
                    <a:moveTo>
                      <a:pt x="100371" y="187621"/>
                    </a:moveTo>
                    <a:cubicBezTo>
                      <a:pt x="100423" y="191254"/>
                      <a:pt x="97520" y="194241"/>
                      <a:pt x="93887" y="194293"/>
                    </a:cubicBezTo>
                    <a:cubicBezTo>
                      <a:pt x="90254" y="194345"/>
                      <a:pt x="87267" y="191442"/>
                      <a:pt x="87215" y="187809"/>
                    </a:cubicBezTo>
                    <a:cubicBezTo>
                      <a:pt x="87163" y="184177"/>
                      <a:pt x="90066" y="181189"/>
                      <a:pt x="93699" y="181137"/>
                    </a:cubicBezTo>
                    <a:cubicBezTo>
                      <a:pt x="93730" y="181137"/>
                      <a:pt x="93761" y="181137"/>
                      <a:pt x="93792" y="181137"/>
                    </a:cubicBezTo>
                    <a:cubicBezTo>
                      <a:pt x="97389" y="181136"/>
                      <a:pt x="100319" y="184025"/>
                      <a:pt x="100371" y="187621"/>
                    </a:cubicBezTo>
                    <a:close/>
                    <a:moveTo>
                      <a:pt x="144917" y="105765"/>
                    </a:moveTo>
                    <a:cubicBezTo>
                      <a:pt x="144484" y="102158"/>
                      <a:pt x="147057" y="98882"/>
                      <a:pt x="150664" y="98448"/>
                    </a:cubicBezTo>
                    <a:cubicBezTo>
                      <a:pt x="154271" y="98015"/>
                      <a:pt x="157547" y="100588"/>
                      <a:pt x="157980" y="104195"/>
                    </a:cubicBezTo>
                    <a:cubicBezTo>
                      <a:pt x="158043" y="104716"/>
                      <a:pt x="158043" y="105243"/>
                      <a:pt x="157980" y="105765"/>
                    </a:cubicBezTo>
                    <a:cubicBezTo>
                      <a:pt x="158414" y="109372"/>
                      <a:pt x="155841" y="112648"/>
                      <a:pt x="152234" y="113081"/>
                    </a:cubicBezTo>
                    <a:cubicBezTo>
                      <a:pt x="148626" y="113515"/>
                      <a:pt x="145351" y="110942"/>
                      <a:pt x="144917" y="107335"/>
                    </a:cubicBezTo>
                    <a:cubicBezTo>
                      <a:pt x="144855" y="106813"/>
                      <a:pt x="144855" y="106286"/>
                      <a:pt x="144917" y="105765"/>
                    </a:cubicBezTo>
                    <a:close/>
                    <a:moveTo>
                      <a:pt x="159202" y="259046"/>
                    </a:moveTo>
                    <a:cubicBezTo>
                      <a:pt x="159202" y="262680"/>
                      <a:pt x="156257" y="265625"/>
                      <a:pt x="152624" y="265625"/>
                    </a:cubicBezTo>
                    <a:cubicBezTo>
                      <a:pt x="148990" y="265625"/>
                      <a:pt x="146045" y="262680"/>
                      <a:pt x="146045" y="259046"/>
                    </a:cubicBezTo>
                    <a:cubicBezTo>
                      <a:pt x="146045" y="255413"/>
                      <a:pt x="148990" y="252468"/>
                      <a:pt x="152624" y="252468"/>
                    </a:cubicBezTo>
                    <a:cubicBezTo>
                      <a:pt x="156257" y="252468"/>
                      <a:pt x="159202" y="255413"/>
                      <a:pt x="159202" y="259046"/>
                    </a:cubicBezTo>
                    <a:close/>
                    <a:moveTo>
                      <a:pt x="364267" y="288932"/>
                    </a:moveTo>
                    <a:cubicBezTo>
                      <a:pt x="361347" y="290617"/>
                      <a:pt x="359554" y="293737"/>
                      <a:pt x="359568" y="297108"/>
                    </a:cubicBezTo>
                    <a:lnTo>
                      <a:pt x="359568" y="358383"/>
                    </a:lnTo>
                    <a:lnTo>
                      <a:pt x="279121" y="407441"/>
                    </a:lnTo>
                    <a:lnTo>
                      <a:pt x="279121" y="340339"/>
                    </a:lnTo>
                    <a:lnTo>
                      <a:pt x="297071" y="340339"/>
                    </a:lnTo>
                    <a:cubicBezTo>
                      <a:pt x="302261" y="353356"/>
                      <a:pt x="317021" y="359701"/>
                      <a:pt x="330039" y="354511"/>
                    </a:cubicBezTo>
                    <a:cubicBezTo>
                      <a:pt x="343056" y="349321"/>
                      <a:pt x="349401" y="334560"/>
                      <a:pt x="344211" y="321543"/>
                    </a:cubicBezTo>
                    <a:cubicBezTo>
                      <a:pt x="339021" y="308526"/>
                      <a:pt x="324260" y="302181"/>
                      <a:pt x="311243" y="307371"/>
                    </a:cubicBezTo>
                    <a:cubicBezTo>
                      <a:pt x="304774" y="309950"/>
                      <a:pt x="299650" y="315074"/>
                      <a:pt x="297071" y="321543"/>
                    </a:cubicBezTo>
                    <a:lnTo>
                      <a:pt x="269723" y="321543"/>
                    </a:lnTo>
                    <a:cubicBezTo>
                      <a:pt x="264532" y="321543"/>
                      <a:pt x="260325" y="325751"/>
                      <a:pt x="260325" y="330941"/>
                    </a:cubicBezTo>
                    <a:lnTo>
                      <a:pt x="260325" y="409414"/>
                    </a:lnTo>
                    <a:lnTo>
                      <a:pt x="224236" y="387799"/>
                    </a:lnTo>
                    <a:lnTo>
                      <a:pt x="224236" y="217883"/>
                    </a:lnTo>
                    <a:lnTo>
                      <a:pt x="224236" y="217883"/>
                    </a:lnTo>
                    <a:lnTo>
                      <a:pt x="224236" y="137624"/>
                    </a:lnTo>
                    <a:lnTo>
                      <a:pt x="253088" y="137624"/>
                    </a:lnTo>
                    <a:lnTo>
                      <a:pt x="253088" y="159239"/>
                    </a:lnTo>
                    <a:cubicBezTo>
                      <a:pt x="240071" y="164430"/>
                      <a:pt x="233726" y="179190"/>
                      <a:pt x="238916" y="192208"/>
                    </a:cubicBezTo>
                    <a:cubicBezTo>
                      <a:pt x="244106" y="205225"/>
                      <a:pt x="258867" y="211570"/>
                      <a:pt x="271884" y="206380"/>
                    </a:cubicBezTo>
                    <a:cubicBezTo>
                      <a:pt x="284902" y="201189"/>
                      <a:pt x="291247" y="186429"/>
                      <a:pt x="286056" y="173412"/>
                    </a:cubicBezTo>
                    <a:cubicBezTo>
                      <a:pt x="283477" y="166943"/>
                      <a:pt x="278353" y="161819"/>
                      <a:pt x="271884" y="159239"/>
                    </a:cubicBezTo>
                    <a:lnTo>
                      <a:pt x="271884" y="137624"/>
                    </a:lnTo>
                    <a:lnTo>
                      <a:pt x="301582" y="137624"/>
                    </a:lnTo>
                    <a:cubicBezTo>
                      <a:pt x="306772" y="137624"/>
                      <a:pt x="310980" y="133416"/>
                      <a:pt x="310980" y="128226"/>
                    </a:cubicBezTo>
                    <a:lnTo>
                      <a:pt x="310980" y="109430"/>
                    </a:lnTo>
                    <a:cubicBezTo>
                      <a:pt x="323997" y="104240"/>
                      <a:pt x="330342" y="89479"/>
                      <a:pt x="325152" y="76462"/>
                    </a:cubicBezTo>
                    <a:cubicBezTo>
                      <a:pt x="319962" y="63445"/>
                      <a:pt x="305201" y="57100"/>
                      <a:pt x="292184" y="62290"/>
                    </a:cubicBezTo>
                    <a:cubicBezTo>
                      <a:pt x="279166" y="67480"/>
                      <a:pt x="272821" y="82241"/>
                      <a:pt x="278012" y="95258"/>
                    </a:cubicBezTo>
                    <a:cubicBezTo>
                      <a:pt x="280591" y="101727"/>
                      <a:pt x="285715" y="106851"/>
                      <a:pt x="292184" y="109430"/>
                    </a:cubicBezTo>
                    <a:lnTo>
                      <a:pt x="292184" y="118828"/>
                    </a:lnTo>
                    <a:lnTo>
                      <a:pt x="224236" y="118828"/>
                    </a:lnTo>
                    <a:lnTo>
                      <a:pt x="224236" y="47027"/>
                    </a:lnTo>
                    <a:lnTo>
                      <a:pt x="268219" y="20713"/>
                    </a:lnTo>
                    <a:lnTo>
                      <a:pt x="359568" y="76443"/>
                    </a:lnTo>
                    <a:lnTo>
                      <a:pt x="359568" y="137812"/>
                    </a:lnTo>
                    <a:cubicBezTo>
                      <a:pt x="359554" y="141183"/>
                      <a:pt x="361347" y="144303"/>
                      <a:pt x="364267" y="145988"/>
                    </a:cubicBezTo>
                    <a:lnTo>
                      <a:pt x="411257" y="172397"/>
                    </a:lnTo>
                    <a:lnTo>
                      <a:pt x="411257" y="204068"/>
                    </a:lnTo>
                    <a:lnTo>
                      <a:pt x="321036" y="204068"/>
                    </a:lnTo>
                    <a:cubicBezTo>
                      <a:pt x="315845" y="204068"/>
                      <a:pt x="311638" y="208276"/>
                      <a:pt x="311638" y="213466"/>
                    </a:cubicBezTo>
                    <a:lnTo>
                      <a:pt x="311638" y="260456"/>
                    </a:lnTo>
                    <a:lnTo>
                      <a:pt x="288519" y="260456"/>
                    </a:lnTo>
                    <a:cubicBezTo>
                      <a:pt x="284747" y="250782"/>
                      <a:pt x="275406" y="244431"/>
                      <a:pt x="265024" y="244479"/>
                    </a:cubicBezTo>
                    <a:cubicBezTo>
                      <a:pt x="251010" y="244438"/>
                      <a:pt x="239616" y="255765"/>
                      <a:pt x="239574" y="269779"/>
                    </a:cubicBezTo>
                    <a:cubicBezTo>
                      <a:pt x="239533" y="283793"/>
                      <a:pt x="250860" y="295187"/>
                      <a:pt x="264874" y="295228"/>
                    </a:cubicBezTo>
                    <a:cubicBezTo>
                      <a:pt x="275287" y="295259"/>
                      <a:pt x="284662" y="288925"/>
                      <a:pt x="288519" y="279252"/>
                    </a:cubicBezTo>
                    <a:lnTo>
                      <a:pt x="320660" y="279252"/>
                    </a:lnTo>
                    <a:cubicBezTo>
                      <a:pt x="325850" y="279252"/>
                      <a:pt x="330058" y="275044"/>
                      <a:pt x="330058" y="269854"/>
                    </a:cubicBezTo>
                    <a:lnTo>
                      <a:pt x="330058" y="222864"/>
                    </a:lnTo>
                    <a:lnTo>
                      <a:pt x="410881" y="222864"/>
                    </a:lnTo>
                    <a:lnTo>
                      <a:pt x="410881" y="262524"/>
                    </a:lnTo>
                    <a:close/>
                    <a:moveTo>
                      <a:pt x="313987" y="330941"/>
                    </a:moveTo>
                    <a:cubicBezTo>
                      <a:pt x="313987" y="327308"/>
                      <a:pt x="316933" y="324362"/>
                      <a:pt x="320566" y="324362"/>
                    </a:cubicBezTo>
                    <a:cubicBezTo>
                      <a:pt x="324199" y="324362"/>
                      <a:pt x="327144" y="327308"/>
                      <a:pt x="327144" y="330941"/>
                    </a:cubicBezTo>
                    <a:cubicBezTo>
                      <a:pt x="327144" y="334574"/>
                      <a:pt x="324199" y="337520"/>
                      <a:pt x="320566" y="337520"/>
                    </a:cubicBezTo>
                    <a:cubicBezTo>
                      <a:pt x="316933" y="337520"/>
                      <a:pt x="313987" y="334574"/>
                      <a:pt x="313987" y="330941"/>
                    </a:cubicBezTo>
                    <a:close/>
                    <a:moveTo>
                      <a:pt x="269065" y="182828"/>
                    </a:moveTo>
                    <a:cubicBezTo>
                      <a:pt x="269065" y="186462"/>
                      <a:pt x="266119" y="189407"/>
                      <a:pt x="262486" y="189407"/>
                    </a:cubicBezTo>
                    <a:cubicBezTo>
                      <a:pt x="258853" y="189407"/>
                      <a:pt x="255908" y="186462"/>
                      <a:pt x="255908" y="182828"/>
                    </a:cubicBezTo>
                    <a:cubicBezTo>
                      <a:pt x="255908" y="179195"/>
                      <a:pt x="258853" y="176250"/>
                      <a:pt x="262486" y="176250"/>
                    </a:cubicBezTo>
                    <a:cubicBezTo>
                      <a:pt x="266119" y="176250"/>
                      <a:pt x="269065" y="179195"/>
                      <a:pt x="269065" y="182828"/>
                    </a:cubicBezTo>
                    <a:close/>
                    <a:moveTo>
                      <a:pt x="295003" y="85841"/>
                    </a:moveTo>
                    <a:cubicBezTo>
                      <a:pt x="295003" y="82208"/>
                      <a:pt x="297949" y="79263"/>
                      <a:pt x="301582" y="79263"/>
                    </a:cubicBezTo>
                    <a:cubicBezTo>
                      <a:pt x="305215" y="79263"/>
                      <a:pt x="308160" y="82208"/>
                      <a:pt x="308160" y="85841"/>
                    </a:cubicBezTo>
                    <a:cubicBezTo>
                      <a:pt x="308160" y="89474"/>
                      <a:pt x="305215" y="92420"/>
                      <a:pt x="301582" y="92420"/>
                    </a:cubicBezTo>
                    <a:cubicBezTo>
                      <a:pt x="297949" y="92420"/>
                      <a:pt x="295003" y="89474"/>
                      <a:pt x="295003" y="85841"/>
                    </a:cubicBezTo>
                    <a:close/>
                    <a:moveTo>
                      <a:pt x="271226" y="270136"/>
                    </a:moveTo>
                    <a:cubicBezTo>
                      <a:pt x="271226" y="273769"/>
                      <a:pt x="268281" y="276715"/>
                      <a:pt x="264648" y="276715"/>
                    </a:cubicBezTo>
                    <a:cubicBezTo>
                      <a:pt x="261014" y="276715"/>
                      <a:pt x="258069" y="273769"/>
                      <a:pt x="258069" y="270136"/>
                    </a:cubicBezTo>
                    <a:cubicBezTo>
                      <a:pt x="258069" y="266503"/>
                      <a:pt x="261014" y="263557"/>
                      <a:pt x="264648" y="263557"/>
                    </a:cubicBezTo>
                    <a:cubicBezTo>
                      <a:pt x="268281" y="263557"/>
                      <a:pt x="271226" y="266503"/>
                      <a:pt x="271226" y="270136"/>
                    </a:cubicBezTo>
                    <a:close/>
                  </a:path>
                </a:pathLst>
              </a:custGeom>
              <a:solidFill>
                <a:schemeClr val="tx1"/>
              </a:solidFill>
              <a:ln w="9335"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TextBox 57">
                <a:extLst>
                  <a:ext uri="{FF2B5EF4-FFF2-40B4-BE49-F238E27FC236}">
                    <a16:creationId xmlns:a16="http://schemas.microsoft.com/office/drawing/2014/main" id="{C7CD598E-E0C0-446F-9106-A5BAD7BF043E}"/>
                  </a:ext>
                </a:extLst>
              </p:cNvPr>
              <p:cNvSpPr txBox="1"/>
              <p:nvPr/>
            </p:nvSpPr>
            <p:spPr>
              <a:xfrm>
                <a:off x="7490386" y="2116818"/>
                <a:ext cx="92085" cy="55250"/>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00" b="0" i="0" u="none" strike="noStrike" kern="1200" cap="none" spc="0" normalizeH="0" baseline="0" noProof="0" dirty="0">
                    <a:ln>
                      <a:noFill/>
                    </a:ln>
                    <a:solidFill>
                      <a:srgbClr val="FFFFFF"/>
                    </a:solidFill>
                    <a:effectLst/>
                    <a:uLnTx/>
                    <a:uFillTx/>
                    <a:latin typeface="Amazon Ember"/>
                    <a:ea typeface="+mn-ea"/>
                    <a:cs typeface="+mn-cs"/>
                  </a:rPr>
                  <a:t>GPU</a:t>
                </a:r>
              </a:p>
            </p:txBody>
          </p:sp>
        </p:grpSp>
        <p:sp>
          <p:nvSpPr>
            <p:cNvPr id="52" name="Rectangle 51">
              <a:extLst>
                <a:ext uri="{FF2B5EF4-FFF2-40B4-BE49-F238E27FC236}">
                  <a16:creationId xmlns:a16="http://schemas.microsoft.com/office/drawing/2014/main" id="{05CE3C63-5A6E-476E-A7F3-F6D5701F5D75}"/>
                </a:ext>
              </a:extLst>
            </p:cNvPr>
            <p:cNvSpPr/>
            <p:nvPr/>
          </p:nvSpPr>
          <p:spPr>
            <a:xfrm>
              <a:off x="6820218" y="1867953"/>
              <a:ext cx="1015681" cy="90382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Managed Spot Training</a:t>
              </a:r>
            </a:p>
          </p:txBody>
        </p:sp>
        <p:cxnSp>
          <p:nvCxnSpPr>
            <p:cNvPr id="7169" name="Connector: Elbow 7168">
              <a:extLst>
                <a:ext uri="{FF2B5EF4-FFF2-40B4-BE49-F238E27FC236}">
                  <a16:creationId xmlns:a16="http://schemas.microsoft.com/office/drawing/2014/main" id="{EBC5965F-4D96-44C6-AD6C-615B39E60E96}"/>
                </a:ext>
              </a:extLst>
            </p:cNvPr>
            <p:cNvCxnSpPr>
              <a:stCxn id="30" idx="3"/>
              <a:endCxn id="5" idx="2"/>
            </p:cNvCxnSpPr>
            <p:nvPr/>
          </p:nvCxnSpPr>
          <p:spPr>
            <a:xfrm flipV="1">
              <a:off x="5227144" y="2513757"/>
              <a:ext cx="3055699" cy="1604304"/>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3055342-057B-4318-BE1D-E637EC8051C4}"/>
                </a:ext>
              </a:extLst>
            </p:cNvPr>
            <p:cNvSpPr txBox="1"/>
            <p:nvPr/>
          </p:nvSpPr>
          <p:spPr>
            <a:xfrm>
              <a:off x="8136170" y="3955406"/>
              <a:ext cx="29335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a:t>
              </a:r>
            </a:p>
          </p:txBody>
        </p:sp>
        <p:cxnSp>
          <p:nvCxnSpPr>
            <p:cNvPr id="7172" name="Connector: Elbow 7171">
              <a:extLst>
                <a:ext uri="{FF2B5EF4-FFF2-40B4-BE49-F238E27FC236}">
                  <a16:creationId xmlns:a16="http://schemas.microsoft.com/office/drawing/2014/main" id="{BF2CAEF9-E135-416C-A5CE-0AEFBCF0E231}"/>
                </a:ext>
              </a:extLst>
            </p:cNvPr>
            <p:cNvCxnSpPr>
              <a:stCxn id="30" idx="3"/>
              <a:endCxn id="13" idx="2"/>
            </p:cNvCxnSpPr>
            <p:nvPr/>
          </p:nvCxnSpPr>
          <p:spPr>
            <a:xfrm flipV="1">
              <a:off x="5227144" y="2685233"/>
              <a:ext cx="1988899" cy="1432828"/>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919AA485-4A54-49F9-B108-CD2DE62E5C7E}"/>
                </a:ext>
              </a:extLst>
            </p:cNvPr>
            <p:cNvSpPr txBox="1"/>
            <p:nvPr/>
          </p:nvSpPr>
          <p:spPr>
            <a:xfrm>
              <a:off x="6828988" y="3822056"/>
              <a:ext cx="761427"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Launches, training at scale</a:t>
              </a:r>
            </a:p>
          </p:txBody>
        </p:sp>
        <p:cxnSp>
          <p:nvCxnSpPr>
            <p:cNvPr id="7174" name="Connector: Elbow 7173">
              <a:extLst>
                <a:ext uri="{FF2B5EF4-FFF2-40B4-BE49-F238E27FC236}">
                  <a16:creationId xmlns:a16="http://schemas.microsoft.com/office/drawing/2014/main" id="{F6BA80B6-F435-4346-90E5-1BFC7634212B}"/>
                </a:ext>
              </a:extLst>
            </p:cNvPr>
            <p:cNvCxnSpPr>
              <a:stCxn id="30" idx="3"/>
              <a:endCxn id="15" idx="2"/>
            </p:cNvCxnSpPr>
            <p:nvPr/>
          </p:nvCxnSpPr>
          <p:spPr>
            <a:xfrm flipV="1">
              <a:off x="5227144" y="2436813"/>
              <a:ext cx="1104495" cy="1681248"/>
            </a:xfrm>
            <a:prstGeom prst="bentConnector2">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9D1FF14-1F02-49B6-AB4C-D48892AF0779}"/>
                </a:ext>
              </a:extLst>
            </p:cNvPr>
            <p:cNvSpPr txBox="1"/>
            <p:nvPr/>
          </p:nvSpPr>
          <p:spPr>
            <a:xfrm>
              <a:off x="5960192" y="3796656"/>
              <a:ext cx="761427"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Data science discovery</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Interactive model building</a:t>
              </a:r>
            </a:p>
          </p:txBody>
        </p:sp>
        <p:grpSp>
          <p:nvGrpSpPr>
            <p:cNvPr id="75" name="Group 74">
              <a:extLst>
                <a:ext uri="{FF2B5EF4-FFF2-40B4-BE49-F238E27FC236}">
                  <a16:creationId xmlns:a16="http://schemas.microsoft.com/office/drawing/2014/main" id="{C5FBC1F6-492C-4020-968C-7B5A21249272}"/>
                </a:ext>
              </a:extLst>
            </p:cNvPr>
            <p:cNvGrpSpPr/>
            <p:nvPr/>
          </p:nvGrpSpPr>
          <p:grpSpPr>
            <a:xfrm>
              <a:off x="5483030" y="1629520"/>
              <a:ext cx="309086" cy="226903"/>
              <a:chOff x="508000" y="3884116"/>
              <a:chExt cx="871004" cy="639412"/>
            </a:xfrm>
          </p:grpSpPr>
          <p:cxnSp>
            <p:nvCxnSpPr>
              <p:cNvPr id="76" name="Straight Arrow Connector 75">
                <a:extLst>
                  <a:ext uri="{FF2B5EF4-FFF2-40B4-BE49-F238E27FC236}">
                    <a16:creationId xmlns:a16="http://schemas.microsoft.com/office/drawing/2014/main" id="{24FD2C29-5913-4F78-AE31-6EB93E16090C}"/>
                  </a:ext>
                </a:extLst>
              </p:cNvPr>
              <p:cNvCxnSpPr>
                <a:cxnSpLocks/>
              </p:cNvCxnSpPr>
              <p:nvPr/>
            </p:nvCxnSpPr>
            <p:spPr>
              <a:xfrm>
                <a:off x="508000" y="4126213"/>
                <a:ext cx="871004" cy="0"/>
              </a:xfrm>
              <a:prstGeom prst="straightConnector1">
                <a:avLst/>
              </a:prstGeom>
              <a:ln w="12700" cap="rnd">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a:extLst>
                  <a:ext uri="{FF2B5EF4-FFF2-40B4-BE49-F238E27FC236}">
                    <a16:creationId xmlns:a16="http://schemas.microsoft.com/office/drawing/2014/main" id="{7D684003-5EDB-476F-99AC-CA21CBA358F6}"/>
                  </a:ext>
                </a:extLst>
              </p:cNvPr>
              <p:cNvCxnSpPr>
                <a:cxnSpLocks/>
              </p:cNvCxnSpPr>
              <p:nvPr/>
            </p:nvCxnSpPr>
            <p:spPr>
              <a:xfrm flipH="1">
                <a:off x="508000" y="4253213"/>
                <a:ext cx="871004" cy="0"/>
              </a:xfrm>
              <a:prstGeom prst="straightConnector1">
                <a:avLst/>
              </a:prstGeom>
              <a:ln w="12700" cap="rnd">
                <a:solidFill>
                  <a:schemeClr val="tx1"/>
                </a:solidFill>
                <a:tailEnd type="arrow" w="med" len="sm"/>
              </a:ln>
              <a:effectLst/>
            </p:spPr>
            <p:style>
              <a:lnRef idx="2">
                <a:schemeClr val="accent1"/>
              </a:lnRef>
              <a:fillRef idx="0">
                <a:schemeClr val="accent1"/>
              </a:fillRef>
              <a:effectRef idx="1">
                <a:schemeClr val="accent1"/>
              </a:effectRef>
              <a:fontRef idx="minor">
                <a:schemeClr val="tx1"/>
              </a:fontRef>
            </p:style>
          </p:cxnSp>
          <p:sp>
            <p:nvSpPr>
              <p:cNvPr id="78" name="Freeform 5">
                <a:extLst>
                  <a:ext uri="{FF2B5EF4-FFF2-40B4-BE49-F238E27FC236}">
                    <a16:creationId xmlns:a16="http://schemas.microsoft.com/office/drawing/2014/main" id="{E9720A50-CCC5-4B7B-B5C1-22FF6BF3BED6}"/>
                  </a:ext>
                </a:extLst>
              </p:cNvPr>
              <p:cNvSpPr>
                <a:spLocks/>
              </p:cNvSpPr>
              <p:nvPr/>
            </p:nvSpPr>
            <p:spPr bwMode="auto">
              <a:xfrm>
                <a:off x="703003" y="3884116"/>
                <a:ext cx="480998" cy="639412"/>
              </a:xfrm>
              <a:custGeom>
                <a:avLst/>
                <a:gdLst>
                  <a:gd name="T0" fmla="*/ 119 w 120"/>
                  <a:gd name="T1" fmla="*/ 8 h 161"/>
                  <a:gd name="T2" fmla="*/ 118 w 120"/>
                  <a:gd name="T3" fmla="*/ 9 h 161"/>
                  <a:gd name="T4" fmla="*/ 109 w 120"/>
                  <a:gd name="T5" fmla="*/ 14 h 161"/>
                  <a:gd name="T6" fmla="*/ 91 w 120"/>
                  <a:gd name="T7" fmla="*/ 19 h 161"/>
                  <a:gd name="T8" fmla="*/ 76 w 120"/>
                  <a:gd name="T9" fmla="*/ 15 h 161"/>
                  <a:gd name="T10" fmla="*/ 63 w 120"/>
                  <a:gd name="T11" fmla="*/ 1 h 161"/>
                  <a:gd name="T12" fmla="*/ 61 w 120"/>
                  <a:gd name="T13" fmla="*/ 0 h 161"/>
                  <a:gd name="T14" fmla="*/ 60 w 120"/>
                  <a:gd name="T15" fmla="*/ 1 h 161"/>
                  <a:gd name="T16" fmla="*/ 46 w 120"/>
                  <a:gd name="T17" fmla="*/ 15 h 161"/>
                  <a:gd name="T18" fmla="*/ 32 w 120"/>
                  <a:gd name="T19" fmla="*/ 19 h 161"/>
                  <a:gd name="T20" fmla="*/ 12 w 120"/>
                  <a:gd name="T21" fmla="*/ 14 h 161"/>
                  <a:gd name="T22" fmla="*/ 5 w 120"/>
                  <a:gd name="T23" fmla="*/ 9 h 161"/>
                  <a:gd name="T24" fmla="*/ 3 w 120"/>
                  <a:gd name="T25" fmla="*/ 8 h 161"/>
                  <a:gd name="T26" fmla="*/ 1 w 120"/>
                  <a:gd name="T27" fmla="*/ 13 h 161"/>
                  <a:gd name="T28" fmla="*/ 1 w 120"/>
                  <a:gd name="T29" fmla="*/ 20 h 161"/>
                  <a:gd name="T30" fmla="*/ 1 w 120"/>
                  <a:gd name="T31" fmla="*/ 34 h 161"/>
                  <a:gd name="T32" fmla="*/ 1 w 120"/>
                  <a:gd name="T33" fmla="*/ 59 h 161"/>
                  <a:gd name="T34" fmla="*/ 1 w 120"/>
                  <a:gd name="T35" fmla="*/ 94 h 161"/>
                  <a:gd name="T36" fmla="*/ 1 w 120"/>
                  <a:gd name="T37" fmla="*/ 114 h 161"/>
                  <a:gd name="T38" fmla="*/ 1 w 120"/>
                  <a:gd name="T39" fmla="*/ 124 h 161"/>
                  <a:gd name="T40" fmla="*/ 1 w 120"/>
                  <a:gd name="T41" fmla="*/ 128 h 161"/>
                  <a:gd name="T42" fmla="*/ 1 w 120"/>
                  <a:gd name="T43" fmla="*/ 128 h 161"/>
                  <a:gd name="T44" fmla="*/ 2 w 120"/>
                  <a:gd name="T45" fmla="*/ 129 h 161"/>
                  <a:gd name="T46" fmla="*/ 61 w 120"/>
                  <a:gd name="T47" fmla="*/ 160 h 161"/>
                  <a:gd name="T48" fmla="*/ 62 w 120"/>
                  <a:gd name="T49" fmla="*/ 160 h 161"/>
                  <a:gd name="T50" fmla="*/ 119 w 120"/>
                  <a:gd name="T51" fmla="*/ 129 h 161"/>
                  <a:gd name="T52" fmla="*/ 120 w 120"/>
                  <a:gd name="T53" fmla="*/ 128 h 161"/>
                  <a:gd name="T54" fmla="*/ 120 w 120"/>
                  <a:gd name="T55" fmla="*/ 9 h 161"/>
                  <a:gd name="T56" fmla="*/ 119 w 120"/>
                  <a:gd name="T57" fmla="*/ 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0" h="161">
                    <a:moveTo>
                      <a:pt x="119" y="8"/>
                    </a:moveTo>
                    <a:cubicBezTo>
                      <a:pt x="119" y="8"/>
                      <a:pt x="118" y="8"/>
                      <a:pt x="118" y="9"/>
                    </a:cubicBezTo>
                    <a:cubicBezTo>
                      <a:pt x="117" y="9"/>
                      <a:pt x="114" y="11"/>
                      <a:pt x="109" y="14"/>
                    </a:cubicBezTo>
                    <a:cubicBezTo>
                      <a:pt x="104" y="16"/>
                      <a:pt x="98" y="19"/>
                      <a:pt x="91" y="19"/>
                    </a:cubicBezTo>
                    <a:cubicBezTo>
                      <a:pt x="86" y="19"/>
                      <a:pt x="81" y="18"/>
                      <a:pt x="76" y="15"/>
                    </a:cubicBezTo>
                    <a:cubicBezTo>
                      <a:pt x="72" y="12"/>
                      <a:pt x="67" y="8"/>
                      <a:pt x="63" y="1"/>
                    </a:cubicBezTo>
                    <a:cubicBezTo>
                      <a:pt x="62" y="1"/>
                      <a:pt x="62" y="0"/>
                      <a:pt x="61" y="0"/>
                    </a:cubicBezTo>
                    <a:cubicBezTo>
                      <a:pt x="61" y="0"/>
                      <a:pt x="60" y="1"/>
                      <a:pt x="60" y="1"/>
                    </a:cubicBezTo>
                    <a:cubicBezTo>
                      <a:pt x="56" y="8"/>
                      <a:pt x="51" y="12"/>
                      <a:pt x="46" y="15"/>
                    </a:cubicBezTo>
                    <a:cubicBezTo>
                      <a:pt x="41" y="18"/>
                      <a:pt x="36" y="19"/>
                      <a:pt x="32" y="19"/>
                    </a:cubicBezTo>
                    <a:cubicBezTo>
                      <a:pt x="24" y="19"/>
                      <a:pt x="17" y="16"/>
                      <a:pt x="12" y="14"/>
                    </a:cubicBezTo>
                    <a:cubicBezTo>
                      <a:pt x="10" y="12"/>
                      <a:pt x="7" y="11"/>
                      <a:pt x="5" y="9"/>
                    </a:cubicBezTo>
                    <a:cubicBezTo>
                      <a:pt x="4" y="9"/>
                      <a:pt x="4" y="8"/>
                      <a:pt x="3" y="8"/>
                    </a:cubicBezTo>
                    <a:cubicBezTo>
                      <a:pt x="0" y="8"/>
                      <a:pt x="1" y="11"/>
                      <a:pt x="1" y="13"/>
                    </a:cubicBezTo>
                    <a:cubicBezTo>
                      <a:pt x="1" y="15"/>
                      <a:pt x="1" y="18"/>
                      <a:pt x="1" y="20"/>
                    </a:cubicBezTo>
                    <a:cubicBezTo>
                      <a:pt x="1" y="25"/>
                      <a:pt x="1" y="30"/>
                      <a:pt x="1" y="34"/>
                    </a:cubicBezTo>
                    <a:cubicBezTo>
                      <a:pt x="1" y="42"/>
                      <a:pt x="1" y="50"/>
                      <a:pt x="1" y="59"/>
                    </a:cubicBezTo>
                    <a:cubicBezTo>
                      <a:pt x="1" y="70"/>
                      <a:pt x="1" y="82"/>
                      <a:pt x="1" y="94"/>
                    </a:cubicBezTo>
                    <a:cubicBezTo>
                      <a:pt x="1" y="101"/>
                      <a:pt x="1" y="108"/>
                      <a:pt x="1" y="114"/>
                    </a:cubicBezTo>
                    <a:cubicBezTo>
                      <a:pt x="1" y="118"/>
                      <a:pt x="1" y="121"/>
                      <a:pt x="1" y="124"/>
                    </a:cubicBezTo>
                    <a:cubicBezTo>
                      <a:pt x="1" y="125"/>
                      <a:pt x="1" y="126"/>
                      <a:pt x="1" y="128"/>
                    </a:cubicBezTo>
                    <a:cubicBezTo>
                      <a:pt x="1" y="128"/>
                      <a:pt x="1" y="128"/>
                      <a:pt x="1" y="128"/>
                    </a:cubicBezTo>
                    <a:cubicBezTo>
                      <a:pt x="1" y="129"/>
                      <a:pt x="1" y="129"/>
                      <a:pt x="2" y="129"/>
                    </a:cubicBezTo>
                    <a:cubicBezTo>
                      <a:pt x="61" y="160"/>
                      <a:pt x="61" y="160"/>
                      <a:pt x="61" y="160"/>
                    </a:cubicBezTo>
                    <a:cubicBezTo>
                      <a:pt x="61" y="161"/>
                      <a:pt x="62" y="161"/>
                      <a:pt x="62" y="160"/>
                    </a:cubicBezTo>
                    <a:cubicBezTo>
                      <a:pt x="119" y="129"/>
                      <a:pt x="119" y="129"/>
                      <a:pt x="119" y="129"/>
                    </a:cubicBezTo>
                    <a:cubicBezTo>
                      <a:pt x="120" y="129"/>
                      <a:pt x="120" y="129"/>
                      <a:pt x="120" y="128"/>
                    </a:cubicBezTo>
                    <a:cubicBezTo>
                      <a:pt x="120" y="9"/>
                      <a:pt x="120" y="9"/>
                      <a:pt x="120" y="9"/>
                    </a:cubicBezTo>
                    <a:cubicBezTo>
                      <a:pt x="120" y="9"/>
                      <a:pt x="120" y="9"/>
                      <a:pt x="119" y="8"/>
                    </a:cubicBezTo>
                    <a:close/>
                  </a:path>
                </a:pathLst>
              </a:custGeom>
              <a:solidFill>
                <a:schemeClr val="bg1"/>
              </a:solidFill>
              <a:ln w="12700" cap="rnd">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80" name="TextBox 79">
              <a:extLst>
                <a:ext uri="{FF2B5EF4-FFF2-40B4-BE49-F238E27FC236}">
                  <a16:creationId xmlns:a16="http://schemas.microsoft.com/office/drawing/2014/main" id="{CA88D6FB-23E6-4E6F-8535-D7BF7B3F7E45}"/>
                </a:ext>
              </a:extLst>
            </p:cNvPr>
            <p:cNvSpPr txBox="1"/>
            <p:nvPr/>
          </p:nvSpPr>
          <p:spPr>
            <a:xfrm>
              <a:off x="5330389" y="1901925"/>
              <a:ext cx="596317" cy="153888"/>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 Notebook</a:t>
              </a:r>
              <a:br>
                <a:rPr kumimoji="0" lang="en-US" sz="500" b="0" i="0" u="none" strike="noStrike" kern="1200" cap="none" spc="0" normalizeH="0" baseline="0" noProof="0" dirty="0">
                  <a:ln>
                    <a:noFill/>
                  </a:ln>
                  <a:solidFill>
                    <a:srgbClr val="FFFFFF"/>
                  </a:solidFill>
                  <a:effectLst/>
                  <a:uLnTx/>
                  <a:uFillTx/>
                  <a:latin typeface="Amazon Ember"/>
                  <a:ea typeface="+mn-ea"/>
                  <a:cs typeface="+mn-cs"/>
                </a:rPr>
              </a:br>
              <a:r>
                <a:rPr kumimoji="0" lang="en-US" sz="500" b="0" i="0" u="none" strike="noStrike" kern="1200" cap="none" spc="0" normalizeH="0" baseline="0" noProof="0" dirty="0">
                  <a:ln>
                    <a:noFill/>
                  </a:ln>
                  <a:solidFill>
                    <a:srgbClr val="FFFFFF"/>
                  </a:solidFill>
                  <a:effectLst/>
                  <a:uLnTx/>
                  <a:uFillTx/>
                  <a:latin typeface="Amazon Ember"/>
                  <a:ea typeface="+mn-ea"/>
                  <a:cs typeface="+mn-cs"/>
                </a:rPr>
                <a:t>Environment</a:t>
              </a:r>
            </a:p>
          </p:txBody>
        </p:sp>
        <p:cxnSp>
          <p:nvCxnSpPr>
            <p:cNvPr id="7178" name="Connector: Elbow 7177">
              <a:extLst>
                <a:ext uri="{FF2B5EF4-FFF2-40B4-BE49-F238E27FC236}">
                  <a16:creationId xmlns:a16="http://schemas.microsoft.com/office/drawing/2014/main" id="{BEC2564F-65BB-4B78-85EB-C36ED75019BD}"/>
                </a:ext>
              </a:extLst>
            </p:cNvPr>
            <p:cNvCxnSpPr>
              <a:endCxn id="14" idx="0"/>
            </p:cNvCxnSpPr>
            <p:nvPr/>
          </p:nvCxnSpPr>
          <p:spPr>
            <a:xfrm>
              <a:off x="5861050" y="1715431"/>
              <a:ext cx="470589" cy="230629"/>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0" name="Connector: Elbow 7179">
              <a:extLst>
                <a:ext uri="{FF2B5EF4-FFF2-40B4-BE49-F238E27FC236}">
                  <a16:creationId xmlns:a16="http://schemas.microsoft.com/office/drawing/2014/main" id="{B036CF33-56AC-4180-9548-FC5F7E9BF1DA}"/>
                </a:ext>
              </a:extLst>
            </p:cNvPr>
            <p:cNvCxnSpPr>
              <a:stCxn id="80" idx="2"/>
              <a:endCxn id="30" idx="3"/>
            </p:cNvCxnSpPr>
            <p:nvPr/>
          </p:nvCxnSpPr>
          <p:spPr>
            <a:xfrm rot="5400000">
              <a:off x="4396722" y="2886235"/>
              <a:ext cx="2062248" cy="401404"/>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2" name="Connector: Elbow 7181">
              <a:extLst>
                <a:ext uri="{FF2B5EF4-FFF2-40B4-BE49-F238E27FC236}">
                  <a16:creationId xmlns:a16="http://schemas.microsoft.com/office/drawing/2014/main" id="{6B8CD8DE-BCC4-4ACE-A75A-B7A21418E8E6}"/>
                </a:ext>
              </a:extLst>
            </p:cNvPr>
            <p:cNvCxnSpPr>
              <a:stCxn id="80" idx="2"/>
              <a:endCxn id="18" idx="3"/>
            </p:cNvCxnSpPr>
            <p:nvPr/>
          </p:nvCxnSpPr>
          <p:spPr>
            <a:xfrm rot="5400000">
              <a:off x="5286285" y="2027130"/>
              <a:ext cx="313581" cy="370947"/>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84" name="Connector: Elbow 7183">
              <a:extLst>
                <a:ext uri="{FF2B5EF4-FFF2-40B4-BE49-F238E27FC236}">
                  <a16:creationId xmlns:a16="http://schemas.microsoft.com/office/drawing/2014/main" id="{F46E3720-C5CA-48FD-9F78-B1A14D9BFEF3}"/>
                </a:ext>
              </a:extLst>
            </p:cNvPr>
            <p:cNvCxnSpPr>
              <a:stCxn id="80" idx="2"/>
              <a:endCxn id="20" idx="3"/>
            </p:cNvCxnSpPr>
            <p:nvPr/>
          </p:nvCxnSpPr>
          <p:spPr>
            <a:xfrm rot="5400000">
              <a:off x="4966326" y="2292587"/>
              <a:ext cx="898996" cy="425449"/>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91" name="TextBox 90">
              <a:extLst>
                <a:ext uri="{FF2B5EF4-FFF2-40B4-BE49-F238E27FC236}">
                  <a16:creationId xmlns:a16="http://schemas.microsoft.com/office/drawing/2014/main" id="{E8F4BCC5-24A3-45E0-98D5-995F320C59BB}"/>
                </a:ext>
              </a:extLst>
            </p:cNvPr>
            <p:cNvSpPr txBox="1"/>
            <p:nvPr/>
          </p:nvSpPr>
          <p:spPr>
            <a:xfrm>
              <a:off x="5371563" y="3790306"/>
              <a:ext cx="528991"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Launches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(Start, Stop, open)</a:t>
              </a:r>
            </a:p>
          </p:txBody>
        </p:sp>
        <p:sp>
          <p:nvSpPr>
            <p:cNvPr id="92" name="TextBox 91">
              <a:extLst>
                <a:ext uri="{FF2B5EF4-FFF2-40B4-BE49-F238E27FC236}">
                  <a16:creationId xmlns:a16="http://schemas.microsoft.com/office/drawing/2014/main" id="{82FC1577-B0DC-4581-8864-ACBD5924A597}"/>
                </a:ext>
              </a:extLst>
            </p:cNvPr>
            <p:cNvSpPr txBox="1"/>
            <p:nvPr/>
          </p:nvSpPr>
          <p:spPr>
            <a:xfrm>
              <a:off x="5366137" y="2916337"/>
              <a:ext cx="19236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Grants</a:t>
              </a:r>
            </a:p>
          </p:txBody>
        </p:sp>
        <p:sp>
          <p:nvSpPr>
            <p:cNvPr id="93" name="TextBox 92">
              <a:extLst>
                <a:ext uri="{FF2B5EF4-FFF2-40B4-BE49-F238E27FC236}">
                  <a16:creationId xmlns:a16="http://schemas.microsoft.com/office/drawing/2014/main" id="{8E792B7E-1D80-4516-B167-346F3783B394}"/>
                </a:ext>
              </a:extLst>
            </p:cNvPr>
            <p:cNvSpPr txBox="1"/>
            <p:nvPr/>
          </p:nvSpPr>
          <p:spPr>
            <a:xfrm>
              <a:off x="5440595" y="2336156"/>
              <a:ext cx="293350"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Provisions</a:t>
              </a:r>
            </a:p>
          </p:txBody>
        </p:sp>
        <p:cxnSp>
          <p:nvCxnSpPr>
            <p:cNvPr id="7188" name="Straight Arrow Connector 7187">
              <a:extLst>
                <a:ext uri="{FF2B5EF4-FFF2-40B4-BE49-F238E27FC236}">
                  <a16:creationId xmlns:a16="http://schemas.microsoft.com/office/drawing/2014/main" id="{0055706E-0B86-4107-B420-3643F7FFDF17}"/>
                </a:ext>
              </a:extLst>
            </p:cNvPr>
            <p:cNvCxnSpPr>
              <a:cxnSpLocks/>
            </p:cNvCxnSpPr>
            <p:nvPr/>
          </p:nvCxnSpPr>
          <p:spPr>
            <a:xfrm flipH="1">
              <a:off x="5053013" y="3509962"/>
              <a:ext cx="1588" cy="209550"/>
            </a:xfrm>
            <a:prstGeom prst="straightConnector1">
              <a:avLst/>
            </a:prstGeom>
            <a:ln w="6350">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pic>
          <p:nvPicPr>
            <p:cNvPr id="7191" name="Graphic 7190">
              <a:extLst>
                <a:ext uri="{FF2B5EF4-FFF2-40B4-BE49-F238E27FC236}">
                  <a16:creationId xmlns:a16="http://schemas.microsoft.com/office/drawing/2014/main" id="{92E4B7B9-AD4E-4886-A828-B2F0CC260F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97028" y="911958"/>
              <a:ext cx="263039" cy="263039"/>
            </a:xfrm>
            <a:prstGeom prst="rect">
              <a:avLst/>
            </a:prstGeom>
          </p:spPr>
        </p:pic>
        <p:sp>
          <p:nvSpPr>
            <p:cNvPr id="103" name="TextBox 102">
              <a:extLst>
                <a:ext uri="{FF2B5EF4-FFF2-40B4-BE49-F238E27FC236}">
                  <a16:creationId xmlns:a16="http://schemas.microsoft.com/office/drawing/2014/main" id="{3F5DBDE3-D0D6-4BCE-B392-26B51CCF0A9C}"/>
                </a:ext>
              </a:extLst>
            </p:cNvPr>
            <p:cNvSpPr txBox="1"/>
            <p:nvPr/>
          </p:nvSpPr>
          <p:spPr>
            <a:xfrm>
              <a:off x="5360546" y="1213504"/>
              <a:ext cx="538609"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TR Content Owner</a:t>
              </a:r>
            </a:p>
          </p:txBody>
        </p:sp>
        <p:cxnSp>
          <p:nvCxnSpPr>
            <p:cNvPr id="7198" name="Straight Arrow Connector 7197">
              <a:extLst>
                <a:ext uri="{FF2B5EF4-FFF2-40B4-BE49-F238E27FC236}">
                  <a16:creationId xmlns:a16="http://schemas.microsoft.com/office/drawing/2014/main" id="{A7448A53-8A63-487A-ADBE-6BC6ECD08173}"/>
                </a:ext>
              </a:extLst>
            </p:cNvPr>
            <p:cNvCxnSpPr>
              <a:cxnSpLocks/>
            </p:cNvCxnSpPr>
            <p:nvPr/>
          </p:nvCxnSpPr>
          <p:spPr>
            <a:xfrm>
              <a:off x="5640675" y="1330325"/>
              <a:ext cx="0" cy="257175"/>
            </a:xfrm>
            <a:prstGeom prst="straightConnector1">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0" name="TextBox 109">
              <a:extLst>
                <a:ext uri="{FF2B5EF4-FFF2-40B4-BE49-F238E27FC236}">
                  <a16:creationId xmlns:a16="http://schemas.microsoft.com/office/drawing/2014/main" id="{BC0A527D-A357-4480-82E7-F7B1039C1E20}"/>
                </a:ext>
              </a:extLst>
            </p:cNvPr>
            <p:cNvSpPr txBox="1"/>
            <p:nvPr/>
          </p:nvSpPr>
          <p:spPr>
            <a:xfrm>
              <a:off x="5254808" y="1351906"/>
              <a:ext cx="798296" cy="76944"/>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Grants access to TR content</a:t>
              </a:r>
            </a:p>
          </p:txBody>
        </p:sp>
        <p:pic>
          <p:nvPicPr>
            <p:cNvPr id="111" name="Graphic 110">
              <a:extLst>
                <a:ext uri="{FF2B5EF4-FFF2-40B4-BE49-F238E27FC236}">
                  <a16:creationId xmlns:a16="http://schemas.microsoft.com/office/drawing/2014/main" id="{24AEA935-065D-4A9F-AB83-A209BE25F4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34953" y="1301819"/>
              <a:ext cx="263039" cy="263039"/>
            </a:xfrm>
            <a:prstGeom prst="rect">
              <a:avLst/>
            </a:prstGeom>
          </p:spPr>
        </p:pic>
        <p:sp>
          <p:nvSpPr>
            <p:cNvPr id="112" name="TextBox 111">
              <a:extLst>
                <a:ext uri="{FF2B5EF4-FFF2-40B4-BE49-F238E27FC236}">
                  <a16:creationId xmlns:a16="http://schemas.microsoft.com/office/drawing/2014/main" id="{00D11134-37D2-4E44-9236-1F6881F18825}"/>
                </a:ext>
              </a:extLst>
            </p:cNvPr>
            <p:cNvSpPr txBox="1"/>
            <p:nvPr/>
          </p:nvSpPr>
          <p:spPr>
            <a:xfrm>
              <a:off x="4245145" y="1603365"/>
              <a:ext cx="245260" cy="76944"/>
            </a:xfrm>
            <a:prstGeom prst="rect">
              <a:avLst/>
            </a:prstGeom>
            <a:no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Scientist</a:t>
              </a:r>
            </a:p>
          </p:txBody>
        </p:sp>
        <p:cxnSp>
          <p:nvCxnSpPr>
            <p:cNvPr id="7202" name="Connector: Elbow 7201">
              <a:extLst>
                <a:ext uri="{FF2B5EF4-FFF2-40B4-BE49-F238E27FC236}">
                  <a16:creationId xmlns:a16="http://schemas.microsoft.com/office/drawing/2014/main" id="{D16BC4A8-7AA2-461A-907F-B1947EDB9B5D}"/>
                </a:ext>
              </a:extLst>
            </p:cNvPr>
            <p:cNvCxnSpPr>
              <a:stCxn id="112" idx="2"/>
              <a:endCxn id="30" idx="1"/>
            </p:cNvCxnSpPr>
            <p:nvPr/>
          </p:nvCxnSpPr>
          <p:spPr>
            <a:xfrm rot="16200000" flipH="1">
              <a:off x="3391032" y="2657052"/>
              <a:ext cx="2437752" cy="484266"/>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04" name="Connector: Elbow 7203">
              <a:extLst>
                <a:ext uri="{FF2B5EF4-FFF2-40B4-BE49-F238E27FC236}">
                  <a16:creationId xmlns:a16="http://schemas.microsoft.com/office/drawing/2014/main" id="{C9274BDD-BDE9-45DE-90B1-1CAF3F96753E}"/>
                </a:ext>
              </a:extLst>
            </p:cNvPr>
            <p:cNvCxnSpPr>
              <a:stCxn id="112" idx="2"/>
            </p:cNvCxnSpPr>
            <p:nvPr/>
          </p:nvCxnSpPr>
          <p:spPr>
            <a:xfrm rot="16200000" flipH="1">
              <a:off x="4894204" y="1153879"/>
              <a:ext cx="73959" cy="1126817"/>
            </a:xfrm>
            <a:prstGeom prst="bentConnector2">
              <a:avLst/>
            </a:prstGeom>
            <a:ln w="63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13" name="TextBox 112">
              <a:extLst>
                <a:ext uri="{FF2B5EF4-FFF2-40B4-BE49-F238E27FC236}">
                  <a16:creationId xmlns:a16="http://schemas.microsoft.com/office/drawing/2014/main" id="{05DB0119-2325-4015-BF4F-AAA6FDC8E83E}"/>
                </a:ext>
              </a:extLst>
            </p:cNvPr>
            <p:cNvSpPr txBox="1"/>
            <p:nvPr/>
          </p:nvSpPr>
          <p:spPr>
            <a:xfrm>
              <a:off x="4486790" y="1677255"/>
              <a:ext cx="902490" cy="153888"/>
            </a:xfrm>
            <a:prstGeom prst="rect">
              <a:avLst/>
            </a:prstGeom>
            <a:solidFill>
              <a:srgbClr val="1C232F"/>
            </a:solidFill>
          </p:spPr>
          <p:txBody>
            <a:bodyPr wrap="non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Creates workspace and services</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Amazon Ember"/>
                  <a:ea typeface="+mn-ea"/>
                  <a:cs typeface="+mn-cs"/>
                </a:rPr>
                <a:t>Requests access to TR data</a:t>
              </a:r>
            </a:p>
          </p:txBody>
        </p:sp>
        <p:grpSp>
          <p:nvGrpSpPr>
            <p:cNvPr id="7218" name="Group 7217">
              <a:extLst>
                <a:ext uri="{FF2B5EF4-FFF2-40B4-BE49-F238E27FC236}">
                  <a16:creationId xmlns:a16="http://schemas.microsoft.com/office/drawing/2014/main" id="{159CD3D5-08F0-42DA-9272-88CE7A98731B}"/>
                </a:ext>
              </a:extLst>
            </p:cNvPr>
            <p:cNvGrpSpPr/>
            <p:nvPr/>
          </p:nvGrpSpPr>
          <p:grpSpPr>
            <a:xfrm>
              <a:off x="6820219" y="1867953"/>
              <a:ext cx="158508" cy="158508"/>
              <a:chOff x="6820219" y="1867953"/>
              <a:chExt cx="158508" cy="158508"/>
            </a:xfrm>
          </p:grpSpPr>
          <p:sp>
            <p:nvSpPr>
              <p:cNvPr id="7206" name="Freeform: Shape 7205">
                <a:extLst>
                  <a:ext uri="{FF2B5EF4-FFF2-40B4-BE49-F238E27FC236}">
                    <a16:creationId xmlns:a16="http://schemas.microsoft.com/office/drawing/2014/main" id="{B595CE8E-EBAF-45B7-A184-A6377841B0D5}"/>
                  </a:ext>
                </a:extLst>
              </p:cNvPr>
              <p:cNvSpPr/>
              <p:nvPr/>
            </p:nvSpPr>
            <p:spPr>
              <a:xfrm>
                <a:off x="6820219" y="1867953"/>
                <a:ext cx="158508" cy="158508"/>
              </a:xfrm>
              <a:custGeom>
                <a:avLst/>
                <a:gdLst>
                  <a:gd name="connsiteX0" fmla="*/ 0 w 158508"/>
                  <a:gd name="connsiteY0" fmla="*/ 0 h 158508"/>
                  <a:gd name="connsiteX1" fmla="*/ 158508 w 158508"/>
                  <a:gd name="connsiteY1" fmla="*/ 0 h 158508"/>
                  <a:gd name="connsiteX2" fmla="*/ 158508 w 158508"/>
                  <a:gd name="connsiteY2" fmla="*/ 158508 h 158508"/>
                  <a:gd name="connsiteX3" fmla="*/ 0 w 158508"/>
                  <a:gd name="connsiteY3" fmla="*/ 158508 h 158508"/>
                </a:gdLst>
                <a:ahLst/>
                <a:cxnLst>
                  <a:cxn ang="0">
                    <a:pos x="connsiteX0" y="connsiteY0"/>
                  </a:cxn>
                  <a:cxn ang="0">
                    <a:pos x="connsiteX1" y="connsiteY1"/>
                  </a:cxn>
                  <a:cxn ang="0">
                    <a:pos x="connsiteX2" y="connsiteY2"/>
                  </a:cxn>
                  <a:cxn ang="0">
                    <a:pos x="connsiteX3" y="connsiteY3"/>
                  </a:cxn>
                </a:cxnLst>
                <a:rect l="l" t="t" r="r" b="b"/>
                <a:pathLst>
                  <a:path w="158508" h="158508">
                    <a:moveTo>
                      <a:pt x="0" y="0"/>
                    </a:moveTo>
                    <a:lnTo>
                      <a:pt x="158508" y="0"/>
                    </a:lnTo>
                    <a:lnTo>
                      <a:pt x="158508" y="158508"/>
                    </a:lnTo>
                    <a:lnTo>
                      <a:pt x="0" y="158508"/>
                    </a:lnTo>
                    <a:close/>
                  </a:path>
                </a:pathLst>
              </a:custGeom>
              <a:solidFill>
                <a:schemeClr val="tx1"/>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7" name="Freeform: Shape 7206">
                <a:extLst>
                  <a:ext uri="{FF2B5EF4-FFF2-40B4-BE49-F238E27FC236}">
                    <a16:creationId xmlns:a16="http://schemas.microsoft.com/office/drawing/2014/main" id="{C2E62FEC-D73D-4795-BB89-BD74FFCCECE2}"/>
                  </a:ext>
                </a:extLst>
              </p:cNvPr>
              <p:cNvSpPr/>
              <p:nvPr/>
            </p:nvSpPr>
            <p:spPr>
              <a:xfrm>
                <a:off x="6883621" y="1931356"/>
                <a:ext cx="31703" cy="31701"/>
              </a:xfrm>
              <a:custGeom>
                <a:avLst/>
                <a:gdLst>
                  <a:gd name="connsiteX0" fmla="*/ 31702 w 31703"/>
                  <a:gd name="connsiteY0" fmla="*/ 26584 h 31701"/>
                  <a:gd name="connsiteX1" fmla="*/ 31702 w 31703"/>
                  <a:gd name="connsiteY1" fmla="*/ 5299 h 31701"/>
                  <a:gd name="connsiteX2" fmla="*/ 26586 w 31703"/>
                  <a:gd name="connsiteY2" fmla="*/ 1 h 31701"/>
                  <a:gd name="connsiteX3" fmla="*/ 26494 w 31703"/>
                  <a:gd name="connsiteY3" fmla="*/ 0 h 31701"/>
                  <a:gd name="connsiteX4" fmla="*/ 5209 w 31703"/>
                  <a:gd name="connsiteY4" fmla="*/ 0 h 31701"/>
                  <a:gd name="connsiteX5" fmla="*/ 0 w 31703"/>
                  <a:gd name="connsiteY5" fmla="*/ 5207 h 31701"/>
                  <a:gd name="connsiteX6" fmla="*/ 1 w 31703"/>
                  <a:gd name="connsiteY6" fmla="*/ 5299 h 31701"/>
                  <a:gd name="connsiteX7" fmla="*/ 1 w 31703"/>
                  <a:gd name="connsiteY7" fmla="*/ 26584 h 31701"/>
                  <a:gd name="connsiteX8" fmla="*/ 5209 w 31703"/>
                  <a:gd name="connsiteY8" fmla="*/ 31702 h 31701"/>
                  <a:gd name="connsiteX9" fmla="*/ 26494 w 31703"/>
                  <a:gd name="connsiteY9" fmla="*/ 31702 h 31701"/>
                  <a:gd name="connsiteX10" fmla="*/ 31702 w 31703"/>
                  <a:gd name="connsiteY10" fmla="*/ 26584 h 31701"/>
                  <a:gd name="connsiteX11" fmla="*/ 4530 w 31703"/>
                  <a:gd name="connsiteY11" fmla="*/ 26584 h 31701"/>
                  <a:gd name="connsiteX12" fmla="*/ 4530 w 31703"/>
                  <a:gd name="connsiteY12" fmla="*/ 5299 h 31701"/>
                  <a:gd name="connsiteX13" fmla="*/ 5209 w 31703"/>
                  <a:gd name="connsiteY13" fmla="*/ 4619 h 31701"/>
                  <a:gd name="connsiteX14" fmla="*/ 26494 w 31703"/>
                  <a:gd name="connsiteY14" fmla="*/ 4619 h 31701"/>
                  <a:gd name="connsiteX15" fmla="*/ 27174 w 31703"/>
                  <a:gd name="connsiteY15" fmla="*/ 5299 h 31701"/>
                  <a:gd name="connsiteX16" fmla="*/ 27174 w 31703"/>
                  <a:gd name="connsiteY16" fmla="*/ 26584 h 31701"/>
                  <a:gd name="connsiteX17" fmla="*/ 26494 w 31703"/>
                  <a:gd name="connsiteY17" fmla="*/ 27263 h 31701"/>
                  <a:gd name="connsiteX18" fmla="*/ 5209 w 31703"/>
                  <a:gd name="connsiteY18" fmla="*/ 27263 h 31701"/>
                  <a:gd name="connsiteX19" fmla="*/ 4530 w 31703"/>
                  <a:gd name="connsiteY19" fmla="*/ 26584 h 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703" h="31701">
                    <a:moveTo>
                      <a:pt x="31702" y="26584"/>
                    </a:moveTo>
                    <a:lnTo>
                      <a:pt x="31702" y="5299"/>
                    </a:lnTo>
                    <a:cubicBezTo>
                      <a:pt x="31752" y="2423"/>
                      <a:pt x="29462" y="51"/>
                      <a:pt x="26586" y="1"/>
                    </a:cubicBezTo>
                    <a:cubicBezTo>
                      <a:pt x="26555" y="0"/>
                      <a:pt x="26525" y="0"/>
                      <a:pt x="26494" y="0"/>
                    </a:cubicBezTo>
                    <a:lnTo>
                      <a:pt x="5209" y="0"/>
                    </a:lnTo>
                    <a:cubicBezTo>
                      <a:pt x="2333" y="0"/>
                      <a:pt x="0" y="2331"/>
                      <a:pt x="0" y="5207"/>
                    </a:cubicBezTo>
                    <a:cubicBezTo>
                      <a:pt x="0" y="5238"/>
                      <a:pt x="0" y="5268"/>
                      <a:pt x="1" y="5299"/>
                    </a:cubicBezTo>
                    <a:lnTo>
                      <a:pt x="1" y="26584"/>
                    </a:lnTo>
                    <a:cubicBezTo>
                      <a:pt x="74" y="29415"/>
                      <a:pt x="2377" y="31678"/>
                      <a:pt x="5209" y="31702"/>
                    </a:cubicBezTo>
                    <a:lnTo>
                      <a:pt x="26494" y="31702"/>
                    </a:lnTo>
                    <a:cubicBezTo>
                      <a:pt x="29326" y="31678"/>
                      <a:pt x="31629" y="29415"/>
                      <a:pt x="31702" y="26584"/>
                    </a:cubicBezTo>
                    <a:close/>
                    <a:moveTo>
                      <a:pt x="4530" y="26584"/>
                    </a:moveTo>
                    <a:lnTo>
                      <a:pt x="4530" y="5299"/>
                    </a:lnTo>
                    <a:cubicBezTo>
                      <a:pt x="4530" y="4924"/>
                      <a:pt x="4834" y="4619"/>
                      <a:pt x="5209" y="4619"/>
                    </a:cubicBezTo>
                    <a:lnTo>
                      <a:pt x="26494" y="4619"/>
                    </a:lnTo>
                    <a:cubicBezTo>
                      <a:pt x="26869" y="4619"/>
                      <a:pt x="27174" y="4924"/>
                      <a:pt x="27174" y="5299"/>
                    </a:cubicBezTo>
                    <a:lnTo>
                      <a:pt x="27174" y="26584"/>
                    </a:lnTo>
                    <a:cubicBezTo>
                      <a:pt x="27174" y="26959"/>
                      <a:pt x="26869" y="27263"/>
                      <a:pt x="26494" y="27263"/>
                    </a:cubicBezTo>
                    <a:lnTo>
                      <a:pt x="5209" y="27263"/>
                    </a:lnTo>
                    <a:cubicBezTo>
                      <a:pt x="4834" y="27263"/>
                      <a:pt x="4530" y="26959"/>
                      <a:pt x="4530" y="2658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8" name="Freeform: Shape 7207">
                <a:extLst>
                  <a:ext uri="{FF2B5EF4-FFF2-40B4-BE49-F238E27FC236}">
                    <a16:creationId xmlns:a16="http://schemas.microsoft.com/office/drawing/2014/main" id="{00582DAB-8F48-45A7-B57F-171A8473C22A}"/>
                  </a:ext>
                </a:extLst>
              </p:cNvPr>
              <p:cNvSpPr/>
              <p:nvPr/>
            </p:nvSpPr>
            <p:spPr>
              <a:xfrm>
                <a:off x="6870035" y="1944942"/>
                <a:ext cx="31701" cy="31701"/>
              </a:xfrm>
              <a:custGeom>
                <a:avLst/>
                <a:gdLst>
                  <a:gd name="connsiteX0" fmla="*/ 11322 w 31701"/>
                  <a:gd name="connsiteY0" fmla="*/ 4529 h 31701"/>
                  <a:gd name="connsiteX1" fmla="*/ 11322 w 31701"/>
                  <a:gd name="connsiteY1" fmla="*/ 0 h 31701"/>
                  <a:gd name="connsiteX2" fmla="*/ 3306 w 31701"/>
                  <a:gd name="connsiteY2" fmla="*/ 0 h 31701"/>
                  <a:gd name="connsiteX3" fmla="*/ 0 w 31701"/>
                  <a:gd name="connsiteY3" fmla="*/ 3306 h 31701"/>
                  <a:gd name="connsiteX4" fmla="*/ 0 w 31701"/>
                  <a:gd name="connsiteY4" fmla="*/ 28350 h 31701"/>
                  <a:gd name="connsiteX5" fmla="*/ 3306 w 31701"/>
                  <a:gd name="connsiteY5" fmla="*/ 31702 h 31701"/>
                  <a:gd name="connsiteX6" fmla="*/ 28396 w 31701"/>
                  <a:gd name="connsiteY6" fmla="*/ 31702 h 31701"/>
                  <a:gd name="connsiteX7" fmla="*/ 31702 w 31701"/>
                  <a:gd name="connsiteY7" fmla="*/ 28350 h 31701"/>
                  <a:gd name="connsiteX8" fmla="*/ 31702 w 31701"/>
                  <a:gd name="connsiteY8" fmla="*/ 20470 h 31701"/>
                  <a:gd name="connsiteX9" fmla="*/ 27173 w 31701"/>
                  <a:gd name="connsiteY9" fmla="*/ 20470 h 31701"/>
                  <a:gd name="connsiteX10" fmla="*/ 27173 w 31701"/>
                  <a:gd name="connsiteY10" fmla="*/ 27173 h 31701"/>
                  <a:gd name="connsiteX11" fmla="*/ 4529 w 31701"/>
                  <a:gd name="connsiteY11" fmla="*/ 27173 h 31701"/>
                  <a:gd name="connsiteX12" fmla="*/ 4529 w 31701"/>
                  <a:gd name="connsiteY12" fmla="*/ 4529 h 3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1" h="31701">
                    <a:moveTo>
                      <a:pt x="11322" y="4529"/>
                    </a:moveTo>
                    <a:lnTo>
                      <a:pt x="11322" y="0"/>
                    </a:lnTo>
                    <a:lnTo>
                      <a:pt x="3306" y="0"/>
                    </a:lnTo>
                    <a:cubicBezTo>
                      <a:pt x="1480" y="0"/>
                      <a:pt x="0" y="1480"/>
                      <a:pt x="0" y="3306"/>
                    </a:cubicBezTo>
                    <a:lnTo>
                      <a:pt x="0" y="28350"/>
                    </a:lnTo>
                    <a:cubicBezTo>
                      <a:pt x="0" y="30184"/>
                      <a:pt x="1473" y="31677"/>
                      <a:pt x="3306" y="31702"/>
                    </a:cubicBezTo>
                    <a:lnTo>
                      <a:pt x="28396" y="31702"/>
                    </a:lnTo>
                    <a:cubicBezTo>
                      <a:pt x="30229" y="31677"/>
                      <a:pt x="31702" y="30184"/>
                      <a:pt x="31702" y="28350"/>
                    </a:cubicBezTo>
                    <a:lnTo>
                      <a:pt x="31702" y="20470"/>
                    </a:lnTo>
                    <a:lnTo>
                      <a:pt x="27173" y="20470"/>
                    </a:lnTo>
                    <a:lnTo>
                      <a:pt x="27173" y="27173"/>
                    </a:lnTo>
                    <a:lnTo>
                      <a:pt x="4529" y="27173"/>
                    </a:lnTo>
                    <a:lnTo>
                      <a:pt x="4529"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09" name="Freeform: Shape 7208">
                <a:extLst>
                  <a:ext uri="{FF2B5EF4-FFF2-40B4-BE49-F238E27FC236}">
                    <a16:creationId xmlns:a16="http://schemas.microsoft.com/office/drawing/2014/main" id="{A0E46437-0BB9-4047-AFF5-708841D66512}"/>
                  </a:ext>
                </a:extLst>
              </p:cNvPr>
              <p:cNvSpPr/>
              <p:nvPr/>
            </p:nvSpPr>
            <p:spPr>
              <a:xfrm>
                <a:off x="6897208" y="1917860"/>
                <a:ext cx="31701" cy="31611"/>
              </a:xfrm>
              <a:custGeom>
                <a:avLst/>
                <a:gdLst>
                  <a:gd name="connsiteX0" fmla="*/ 20380 w 31701"/>
                  <a:gd name="connsiteY0" fmla="*/ 27082 h 31611"/>
                  <a:gd name="connsiteX1" fmla="*/ 20380 w 31701"/>
                  <a:gd name="connsiteY1" fmla="*/ 31611 h 31611"/>
                  <a:gd name="connsiteX2" fmla="*/ 28396 w 31701"/>
                  <a:gd name="connsiteY2" fmla="*/ 31611 h 31611"/>
                  <a:gd name="connsiteX3" fmla="*/ 31702 w 31701"/>
                  <a:gd name="connsiteY3" fmla="*/ 28260 h 31611"/>
                  <a:gd name="connsiteX4" fmla="*/ 31702 w 31701"/>
                  <a:gd name="connsiteY4" fmla="*/ 3306 h 31611"/>
                  <a:gd name="connsiteX5" fmla="*/ 28396 w 31701"/>
                  <a:gd name="connsiteY5" fmla="*/ 0 h 31611"/>
                  <a:gd name="connsiteX6" fmla="*/ 3306 w 31701"/>
                  <a:gd name="connsiteY6" fmla="*/ 0 h 31611"/>
                  <a:gd name="connsiteX7" fmla="*/ 0 w 31701"/>
                  <a:gd name="connsiteY7" fmla="*/ 3306 h 31611"/>
                  <a:gd name="connsiteX8" fmla="*/ 0 w 31701"/>
                  <a:gd name="connsiteY8" fmla="*/ 11231 h 31611"/>
                  <a:gd name="connsiteX9" fmla="*/ 4529 w 31701"/>
                  <a:gd name="connsiteY9" fmla="*/ 11231 h 31611"/>
                  <a:gd name="connsiteX10" fmla="*/ 4529 w 31701"/>
                  <a:gd name="connsiteY10" fmla="*/ 4438 h 31611"/>
                  <a:gd name="connsiteX11" fmla="*/ 27173 w 31701"/>
                  <a:gd name="connsiteY11" fmla="*/ 4438 h 31611"/>
                  <a:gd name="connsiteX12" fmla="*/ 27173 w 31701"/>
                  <a:gd name="connsiteY12" fmla="*/ 27082 h 31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01" h="31611">
                    <a:moveTo>
                      <a:pt x="20380" y="27082"/>
                    </a:moveTo>
                    <a:lnTo>
                      <a:pt x="20380" y="31611"/>
                    </a:lnTo>
                    <a:lnTo>
                      <a:pt x="28396" y="31611"/>
                    </a:lnTo>
                    <a:cubicBezTo>
                      <a:pt x="30229" y="31586"/>
                      <a:pt x="31702" y="30093"/>
                      <a:pt x="31702" y="28260"/>
                    </a:cubicBezTo>
                    <a:lnTo>
                      <a:pt x="31702" y="3306"/>
                    </a:lnTo>
                    <a:cubicBezTo>
                      <a:pt x="31702" y="1480"/>
                      <a:pt x="30221" y="0"/>
                      <a:pt x="28396" y="0"/>
                    </a:cubicBezTo>
                    <a:lnTo>
                      <a:pt x="3306" y="0"/>
                    </a:lnTo>
                    <a:cubicBezTo>
                      <a:pt x="1480" y="0"/>
                      <a:pt x="0" y="1480"/>
                      <a:pt x="0" y="3306"/>
                    </a:cubicBezTo>
                    <a:lnTo>
                      <a:pt x="0" y="11231"/>
                    </a:lnTo>
                    <a:lnTo>
                      <a:pt x="4529" y="11231"/>
                    </a:lnTo>
                    <a:lnTo>
                      <a:pt x="4529" y="4438"/>
                    </a:lnTo>
                    <a:lnTo>
                      <a:pt x="27173" y="4438"/>
                    </a:lnTo>
                    <a:lnTo>
                      <a:pt x="27173" y="27082"/>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0" name="Freeform: Shape 7209">
                <a:extLst>
                  <a:ext uri="{FF2B5EF4-FFF2-40B4-BE49-F238E27FC236}">
                    <a16:creationId xmlns:a16="http://schemas.microsoft.com/office/drawing/2014/main" id="{4B84646F-A23A-4D82-A12E-BB71ABBC099E}"/>
                  </a:ext>
                </a:extLst>
              </p:cNvPr>
              <p:cNvSpPr/>
              <p:nvPr/>
            </p:nvSpPr>
            <p:spPr>
              <a:xfrm rot="18900000">
                <a:off x="6864358" y="1893611"/>
                <a:ext cx="4528" cy="41619"/>
              </a:xfrm>
              <a:custGeom>
                <a:avLst/>
                <a:gdLst>
                  <a:gd name="connsiteX0" fmla="*/ 0 w 4528"/>
                  <a:gd name="connsiteY0" fmla="*/ 0 h 41619"/>
                  <a:gd name="connsiteX1" fmla="*/ 4529 w 4528"/>
                  <a:gd name="connsiteY1" fmla="*/ 0 h 41619"/>
                  <a:gd name="connsiteX2" fmla="*/ 4529 w 4528"/>
                  <a:gd name="connsiteY2" fmla="*/ 41620 h 41619"/>
                  <a:gd name="connsiteX3" fmla="*/ 0 w 4528"/>
                  <a:gd name="connsiteY3" fmla="*/ 41620 h 41619"/>
                </a:gdLst>
                <a:ahLst/>
                <a:cxnLst>
                  <a:cxn ang="0">
                    <a:pos x="connsiteX0" y="connsiteY0"/>
                  </a:cxn>
                  <a:cxn ang="0">
                    <a:pos x="connsiteX1" y="connsiteY1"/>
                  </a:cxn>
                  <a:cxn ang="0">
                    <a:pos x="connsiteX2" y="connsiteY2"/>
                  </a:cxn>
                  <a:cxn ang="0">
                    <a:pos x="connsiteX3" y="connsiteY3"/>
                  </a:cxn>
                </a:cxnLst>
                <a:rect l="l" t="t" r="r" b="b"/>
                <a:pathLst>
                  <a:path w="4528" h="41619">
                    <a:moveTo>
                      <a:pt x="0" y="0"/>
                    </a:moveTo>
                    <a:lnTo>
                      <a:pt x="4529" y="0"/>
                    </a:lnTo>
                    <a:lnTo>
                      <a:pt x="4529" y="41620"/>
                    </a:lnTo>
                    <a:lnTo>
                      <a:pt x="0" y="41620"/>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1" name="Freeform: Shape 7210">
                <a:extLst>
                  <a:ext uri="{FF2B5EF4-FFF2-40B4-BE49-F238E27FC236}">
                    <a16:creationId xmlns:a16="http://schemas.microsoft.com/office/drawing/2014/main" id="{25EB156B-CC28-41DF-B2B7-AED540FFD4A0}"/>
                  </a:ext>
                </a:extLst>
              </p:cNvPr>
              <p:cNvSpPr/>
              <p:nvPr/>
            </p:nvSpPr>
            <p:spPr>
              <a:xfrm rot="18900000">
                <a:off x="6930053" y="1959278"/>
                <a:ext cx="4528" cy="41619"/>
              </a:xfrm>
              <a:custGeom>
                <a:avLst/>
                <a:gdLst>
                  <a:gd name="connsiteX0" fmla="*/ 0 w 4528"/>
                  <a:gd name="connsiteY0" fmla="*/ 0 h 41619"/>
                  <a:gd name="connsiteX1" fmla="*/ 4529 w 4528"/>
                  <a:gd name="connsiteY1" fmla="*/ 0 h 41619"/>
                  <a:gd name="connsiteX2" fmla="*/ 4529 w 4528"/>
                  <a:gd name="connsiteY2" fmla="*/ 41620 h 41619"/>
                  <a:gd name="connsiteX3" fmla="*/ 0 w 4528"/>
                  <a:gd name="connsiteY3" fmla="*/ 41620 h 41619"/>
                </a:gdLst>
                <a:ahLst/>
                <a:cxnLst>
                  <a:cxn ang="0">
                    <a:pos x="connsiteX0" y="connsiteY0"/>
                  </a:cxn>
                  <a:cxn ang="0">
                    <a:pos x="connsiteX1" y="connsiteY1"/>
                  </a:cxn>
                  <a:cxn ang="0">
                    <a:pos x="connsiteX2" y="connsiteY2"/>
                  </a:cxn>
                  <a:cxn ang="0">
                    <a:pos x="connsiteX3" y="connsiteY3"/>
                  </a:cxn>
                </a:cxnLst>
                <a:rect l="l" t="t" r="r" b="b"/>
                <a:pathLst>
                  <a:path w="4528" h="41619">
                    <a:moveTo>
                      <a:pt x="0" y="0"/>
                    </a:moveTo>
                    <a:lnTo>
                      <a:pt x="4529" y="0"/>
                    </a:lnTo>
                    <a:lnTo>
                      <a:pt x="4529" y="41620"/>
                    </a:lnTo>
                    <a:lnTo>
                      <a:pt x="0" y="41620"/>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2" name="Freeform: Shape 7211">
                <a:extLst>
                  <a:ext uri="{FF2B5EF4-FFF2-40B4-BE49-F238E27FC236}">
                    <a16:creationId xmlns:a16="http://schemas.microsoft.com/office/drawing/2014/main" id="{B567D762-2855-465C-8589-06FF017C71E1}"/>
                  </a:ext>
                </a:extLst>
              </p:cNvPr>
              <p:cNvSpPr/>
              <p:nvPr/>
            </p:nvSpPr>
            <p:spPr>
              <a:xfrm rot="18900000">
                <a:off x="6848666" y="1984637"/>
                <a:ext cx="22417" cy="4528"/>
              </a:xfrm>
              <a:custGeom>
                <a:avLst/>
                <a:gdLst>
                  <a:gd name="connsiteX0" fmla="*/ 0 w 22417"/>
                  <a:gd name="connsiteY0" fmla="*/ 0 h 4528"/>
                  <a:gd name="connsiteX1" fmla="*/ 22418 w 22417"/>
                  <a:gd name="connsiteY1" fmla="*/ 0 h 4528"/>
                  <a:gd name="connsiteX2" fmla="*/ 22418 w 22417"/>
                  <a:gd name="connsiteY2" fmla="*/ 4529 h 4528"/>
                  <a:gd name="connsiteX3" fmla="*/ 0 w 22417"/>
                  <a:gd name="connsiteY3" fmla="*/ 4529 h 4528"/>
                </a:gdLst>
                <a:ahLst/>
                <a:cxnLst>
                  <a:cxn ang="0">
                    <a:pos x="connsiteX0" y="connsiteY0"/>
                  </a:cxn>
                  <a:cxn ang="0">
                    <a:pos x="connsiteX1" y="connsiteY1"/>
                  </a:cxn>
                  <a:cxn ang="0">
                    <a:pos x="connsiteX2" y="connsiteY2"/>
                  </a:cxn>
                  <a:cxn ang="0">
                    <a:pos x="connsiteX3" y="connsiteY3"/>
                  </a:cxn>
                </a:cxnLst>
                <a:rect l="l" t="t" r="r" b="b"/>
                <a:pathLst>
                  <a:path w="22417" h="4528">
                    <a:moveTo>
                      <a:pt x="0" y="0"/>
                    </a:moveTo>
                    <a:lnTo>
                      <a:pt x="22418" y="0"/>
                    </a:lnTo>
                    <a:lnTo>
                      <a:pt x="22418" y="4529"/>
                    </a:lnTo>
                    <a:lnTo>
                      <a:pt x="0"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3" name="Freeform: Shape 7212">
                <a:extLst>
                  <a:ext uri="{FF2B5EF4-FFF2-40B4-BE49-F238E27FC236}">
                    <a16:creationId xmlns:a16="http://schemas.microsoft.com/office/drawing/2014/main" id="{4C06DB65-2474-41EE-8715-5E645A2AC13D}"/>
                  </a:ext>
                </a:extLst>
              </p:cNvPr>
              <p:cNvSpPr/>
              <p:nvPr/>
            </p:nvSpPr>
            <p:spPr>
              <a:xfrm rot="18900000">
                <a:off x="6927920" y="1905389"/>
                <a:ext cx="22417" cy="4528"/>
              </a:xfrm>
              <a:custGeom>
                <a:avLst/>
                <a:gdLst>
                  <a:gd name="connsiteX0" fmla="*/ 0 w 22417"/>
                  <a:gd name="connsiteY0" fmla="*/ 0 h 4528"/>
                  <a:gd name="connsiteX1" fmla="*/ 22418 w 22417"/>
                  <a:gd name="connsiteY1" fmla="*/ 0 h 4528"/>
                  <a:gd name="connsiteX2" fmla="*/ 22418 w 22417"/>
                  <a:gd name="connsiteY2" fmla="*/ 4529 h 4528"/>
                  <a:gd name="connsiteX3" fmla="*/ 0 w 22417"/>
                  <a:gd name="connsiteY3" fmla="*/ 4529 h 4528"/>
                </a:gdLst>
                <a:ahLst/>
                <a:cxnLst>
                  <a:cxn ang="0">
                    <a:pos x="connsiteX0" y="connsiteY0"/>
                  </a:cxn>
                  <a:cxn ang="0">
                    <a:pos x="connsiteX1" y="connsiteY1"/>
                  </a:cxn>
                  <a:cxn ang="0">
                    <a:pos x="connsiteX2" y="connsiteY2"/>
                  </a:cxn>
                  <a:cxn ang="0">
                    <a:pos x="connsiteX3" y="connsiteY3"/>
                  </a:cxn>
                </a:cxnLst>
                <a:rect l="l" t="t" r="r" b="b"/>
                <a:pathLst>
                  <a:path w="22417" h="4528">
                    <a:moveTo>
                      <a:pt x="0" y="0"/>
                    </a:moveTo>
                    <a:lnTo>
                      <a:pt x="22418" y="0"/>
                    </a:lnTo>
                    <a:lnTo>
                      <a:pt x="22418" y="4529"/>
                    </a:lnTo>
                    <a:lnTo>
                      <a:pt x="0" y="452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4" name="Freeform: Shape 7213">
                <a:extLst>
                  <a:ext uri="{FF2B5EF4-FFF2-40B4-BE49-F238E27FC236}">
                    <a16:creationId xmlns:a16="http://schemas.microsoft.com/office/drawing/2014/main" id="{308D42ED-3280-4C77-8024-F965BDECDCC5}"/>
                  </a:ext>
                </a:extLst>
              </p:cNvPr>
              <p:cNvSpPr/>
              <p:nvPr/>
            </p:nvSpPr>
            <p:spPr>
              <a:xfrm>
                <a:off x="6937967" y="1916682"/>
                <a:ext cx="18115" cy="61002"/>
              </a:xfrm>
              <a:custGeom>
                <a:avLst/>
                <a:gdLst>
                  <a:gd name="connsiteX0" fmla="*/ 18115 w 18115"/>
                  <a:gd name="connsiteY0" fmla="*/ 28260 h 61002"/>
                  <a:gd name="connsiteX1" fmla="*/ 13586 w 18115"/>
                  <a:gd name="connsiteY1" fmla="*/ 28260 h 61002"/>
                  <a:gd name="connsiteX2" fmla="*/ 3849 w 18115"/>
                  <a:gd name="connsiteY2" fmla="*/ 0 h 61002"/>
                  <a:gd name="connsiteX3" fmla="*/ 136 w 18115"/>
                  <a:gd name="connsiteY3" fmla="*/ 2672 h 61002"/>
                  <a:gd name="connsiteX4" fmla="*/ 9058 w 18115"/>
                  <a:gd name="connsiteY4" fmla="*/ 28260 h 61002"/>
                  <a:gd name="connsiteX5" fmla="*/ 4529 w 18115"/>
                  <a:gd name="connsiteY5" fmla="*/ 28260 h 61002"/>
                  <a:gd name="connsiteX6" fmla="*/ 4529 w 18115"/>
                  <a:gd name="connsiteY6" fmla="*/ 32789 h 61002"/>
                  <a:gd name="connsiteX7" fmla="*/ 9058 w 18115"/>
                  <a:gd name="connsiteY7" fmla="*/ 32789 h 61002"/>
                  <a:gd name="connsiteX8" fmla="*/ 0 w 18115"/>
                  <a:gd name="connsiteY8" fmla="*/ 58331 h 61002"/>
                  <a:gd name="connsiteX9" fmla="*/ 3714 w 18115"/>
                  <a:gd name="connsiteY9" fmla="*/ 61003 h 61002"/>
                  <a:gd name="connsiteX10" fmla="*/ 13586 w 18115"/>
                  <a:gd name="connsiteY10" fmla="*/ 32789 h 61002"/>
                  <a:gd name="connsiteX11" fmla="*/ 18115 w 18115"/>
                  <a:gd name="connsiteY11" fmla="*/ 32789 h 61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115" h="61002">
                    <a:moveTo>
                      <a:pt x="18115" y="28260"/>
                    </a:moveTo>
                    <a:lnTo>
                      <a:pt x="13586" y="28260"/>
                    </a:lnTo>
                    <a:cubicBezTo>
                      <a:pt x="13180" y="18089"/>
                      <a:pt x="9794" y="8262"/>
                      <a:pt x="3849" y="0"/>
                    </a:cubicBezTo>
                    <a:lnTo>
                      <a:pt x="136" y="2672"/>
                    </a:lnTo>
                    <a:cubicBezTo>
                      <a:pt x="5579" y="10129"/>
                      <a:pt x="8684" y="19035"/>
                      <a:pt x="9058" y="28260"/>
                    </a:cubicBezTo>
                    <a:lnTo>
                      <a:pt x="4529" y="28260"/>
                    </a:lnTo>
                    <a:lnTo>
                      <a:pt x="4529" y="32789"/>
                    </a:lnTo>
                    <a:lnTo>
                      <a:pt x="9058" y="32789"/>
                    </a:lnTo>
                    <a:cubicBezTo>
                      <a:pt x="8646" y="42014"/>
                      <a:pt x="5493" y="50907"/>
                      <a:pt x="0" y="58331"/>
                    </a:cubicBezTo>
                    <a:lnTo>
                      <a:pt x="3714" y="61003"/>
                    </a:lnTo>
                    <a:cubicBezTo>
                      <a:pt x="9700" y="52770"/>
                      <a:pt x="13134" y="42958"/>
                      <a:pt x="13586" y="32789"/>
                    </a:cubicBezTo>
                    <a:lnTo>
                      <a:pt x="18115" y="32789"/>
                    </a:ln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5" name="Freeform: Shape 7214">
                <a:extLst>
                  <a:ext uri="{FF2B5EF4-FFF2-40B4-BE49-F238E27FC236}">
                    <a16:creationId xmlns:a16="http://schemas.microsoft.com/office/drawing/2014/main" id="{68661625-F54C-4AAA-ABD1-9C775F81635D}"/>
                  </a:ext>
                </a:extLst>
              </p:cNvPr>
              <p:cNvSpPr/>
              <p:nvPr/>
            </p:nvSpPr>
            <p:spPr>
              <a:xfrm>
                <a:off x="6868994" y="1890597"/>
                <a:ext cx="60957" cy="18115"/>
              </a:xfrm>
              <a:custGeom>
                <a:avLst/>
                <a:gdLst>
                  <a:gd name="connsiteX0" fmla="*/ 2627 w 60957"/>
                  <a:gd name="connsiteY0" fmla="*/ 18115 h 18115"/>
                  <a:gd name="connsiteX1" fmla="*/ 28214 w 60957"/>
                  <a:gd name="connsiteY1" fmla="*/ 9058 h 18115"/>
                  <a:gd name="connsiteX2" fmla="*/ 28214 w 60957"/>
                  <a:gd name="connsiteY2" fmla="*/ 13586 h 18115"/>
                  <a:gd name="connsiteX3" fmla="*/ 32743 w 60957"/>
                  <a:gd name="connsiteY3" fmla="*/ 13586 h 18115"/>
                  <a:gd name="connsiteX4" fmla="*/ 32743 w 60957"/>
                  <a:gd name="connsiteY4" fmla="*/ 9058 h 18115"/>
                  <a:gd name="connsiteX5" fmla="*/ 58331 w 60957"/>
                  <a:gd name="connsiteY5" fmla="*/ 18115 h 18115"/>
                  <a:gd name="connsiteX6" fmla="*/ 60958 w 60957"/>
                  <a:gd name="connsiteY6" fmla="*/ 14447 h 18115"/>
                  <a:gd name="connsiteX7" fmla="*/ 32743 w 60957"/>
                  <a:gd name="connsiteY7" fmla="*/ 4529 h 18115"/>
                  <a:gd name="connsiteX8" fmla="*/ 32743 w 60957"/>
                  <a:gd name="connsiteY8" fmla="*/ 0 h 18115"/>
                  <a:gd name="connsiteX9" fmla="*/ 28214 w 60957"/>
                  <a:gd name="connsiteY9" fmla="*/ 0 h 18115"/>
                  <a:gd name="connsiteX10" fmla="*/ 28214 w 60957"/>
                  <a:gd name="connsiteY10" fmla="*/ 4529 h 18115"/>
                  <a:gd name="connsiteX11" fmla="*/ 0 w 60957"/>
                  <a:gd name="connsiteY11" fmla="*/ 14266 h 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57" h="18115">
                    <a:moveTo>
                      <a:pt x="2627" y="18115"/>
                    </a:moveTo>
                    <a:cubicBezTo>
                      <a:pt x="10080" y="12646"/>
                      <a:pt x="18980" y="9495"/>
                      <a:pt x="28214" y="9058"/>
                    </a:cubicBezTo>
                    <a:lnTo>
                      <a:pt x="28214" y="13586"/>
                    </a:lnTo>
                    <a:lnTo>
                      <a:pt x="32743" y="13586"/>
                    </a:lnTo>
                    <a:lnTo>
                      <a:pt x="32743" y="9058"/>
                    </a:lnTo>
                    <a:cubicBezTo>
                      <a:pt x="41978" y="9495"/>
                      <a:pt x="50878" y="12646"/>
                      <a:pt x="58331" y="18115"/>
                    </a:cubicBezTo>
                    <a:lnTo>
                      <a:pt x="60958" y="14447"/>
                    </a:lnTo>
                    <a:cubicBezTo>
                      <a:pt x="52742" y="8420"/>
                      <a:pt x="42923" y="4968"/>
                      <a:pt x="32743" y="4529"/>
                    </a:cubicBezTo>
                    <a:lnTo>
                      <a:pt x="32743" y="0"/>
                    </a:lnTo>
                    <a:lnTo>
                      <a:pt x="28214" y="0"/>
                    </a:lnTo>
                    <a:lnTo>
                      <a:pt x="28214" y="4529"/>
                    </a:lnTo>
                    <a:cubicBezTo>
                      <a:pt x="18054" y="4915"/>
                      <a:pt x="8236" y="8303"/>
                      <a:pt x="0" y="14266"/>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6" name="Freeform: Shape 7215">
                <a:extLst>
                  <a:ext uri="{FF2B5EF4-FFF2-40B4-BE49-F238E27FC236}">
                    <a16:creationId xmlns:a16="http://schemas.microsoft.com/office/drawing/2014/main" id="{FF0012AD-D9ED-464A-BD22-EA760C338E4B}"/>
                  </a:ext>
                </a:extLst>
              </p:cNvPr>
              <p:cNvSpPr/>
              <p:nvPr/>
            </p:nvSpPr>
            <p:spPr>
              <a:xfrm>
                <a:off x="6868994" y="1985701"/>
                <a:ext cx="60957" cy="18115"/>
              </a:xfrm>
              <a:custGeom>
                <a:avLst/>
                <a:gdLst>
                  <a:gd name="connsiteX0" fmla="*/ 58331 w 60957"/>
                  <a:gd name="connsiteY0" fmla="*/ 0 h 18115"/>
                  <a:gd name="connsiteX1" fmla="*/ 32743 w 60957"/>
                  <a:gd name="connsiteY1" fmla="*/ 9058 h 18115"/>
                  <a:gd name="connsiteX2" fmla="*/ 32743 w 60957"/>
                  <a:gd name="connsiteY2" fmla="*/ 4529 h 18115"/>
                  <a:gd name="connsiteX3" fmla="*/ 28214 w 60957"/>
                  <a:gd name="connsiteY3" fmla="*/ 4529 h 18115"/>
                  <a:gd name="connsiteX4" fmla="*/ 28214 w 60957"/>
                  <a:gd name="connsiteY4" fmla="*/ 9058 h 18115"/>
                  <a:gd name="connsiteX5" fmla="*/ 2627 w 60957"/>
                  <a:gd name="connsiteY5" fmla="*/ 0 h 18115"/>
                  <a:gd name="connsiteX6" fmla="*/ 0 w 60957"/>
                  <a:gd name="connsiteY6" fmla="*/ 3668 h 18115"/>
                  <a:gd name="connsiteX7" fmla="*/ 28214 w 60957"/>
                  <a:gd name="connsiteY7" fmla="*/ 13586 h 18115"/>
                  <a:gd name="connsiteX8" fmla="*/ 28214 w 60957"/>
                  <a:gd name="connsiteY8" fmla="*/ 18115 h 18115"/>
                  <a:gd name="connsiteX9" fmla="*/ 32743 w 60957"/>
                  <a:gd name="connsiteY9" fmla="*/ 18115 h 18115"/>
                  <a:gd name="connsiteX10" fmla="*/ 32743 w 60957"/>
                  <a:gd name="connsiteY10" fmla="*/ 13586 h 18115"/>
                  <a:gd name="connsiteX11" fmla="*/ 60958 w 60957"/>
                  <a:gd name="connsiteY11" fmla="*/ 3804 h 1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57" h="18115">
                    <a:moveTo>
                      <a:pt x="58331" y="0"/>
                    </a:moveTo>
                    <a:cubicBezTo>
                      <a:pt x="50867" y="5448"/>
                      <a:pt x="41973" y="8596"/>
                      <a:pt x="32743" y="9058"/>
                    </a:cubicBezTo>
                    <a:lnTo>
                      <a:pt x="32743" y="4529"/>
                    </a:lnTo>
                    <a:lnTo>
                      <a:pt x="28214" y="4529"/>
                    </a:lnTo>
                    <a:lnTo>
                      <a:pt x="28214" y="9058"/>
                    </a:lnTo>
                    <a:cubicBezTo>
                      <a:pt x="18985" y="8596"/>
                      <a:pt x="10091" y="5448"/>
                      <a:pt x="2627" y="0"/>
                    </a:cubicBezTo>
                    <a:lnTo>
                      <a:pt x="0" y="3668"/>
                    </a:lnTo>
                    <a:cubicBezTo>
                      <a:pt x="8219" y="9688"/>
                      <a:pt x="18037" y="13139"/>
                      <a:pt x="28214" y="13586"/>
                    </a:cubicBezTo>
                    <a:lnTo>
                      <a:pt x="28214" y="18115"/>
                    </a:lnTo>
                    <a:lnTo>
                      <a:pt x="32743" y="18115"/>
                    </a:lnTo>
                    <a:lnTo>
                      <a:pt x="32743" y="13586"/>
                    </a:lnTo>
                    <a:cubicBezTo>
                      <a:pt x="42907" y="13179"/>
                      <a:pt x="52723" y="9775"/>
                      <a:pt x="60958" y="380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7217" name="Freeform: Shape 7216">
                <a:extLst>
                  <a:ext uri="{FF2B5EF4-FFF2-40B4-BE49-F238E27FC236}">
                    <a16:creationId xmlns:a16="http://schemas.microsoft.com/office/drawing/2014/main" id="{E961F506-F4DD-4A5B-8E55-5C28EA7FEEC2}"/>
                  </a:ext>
                </a:extLst>
              </p:cNvPr>
              <p:cNvSpPr/>
              <p:nvPr/>
            </p:nvSpPr>
            <p:spPr>
              <a:xfrm>
                <a:off x="6842863" y="1916682"/>
                <a:ext cx="18115" cy="61093"/>
              </a:xfrm>
              <a:custGeom>
                <a:avLst/>
                <a:gdLst>
                  <a:gd name="connsiteX0" fmla="*/ 14356 w 18115"/>
                  <a:gd name="connsiteY0" fmla="*/ 61094 h 61093"/>
                  <a:gd name="connsiteX1" fmla="*/ 18115 w 18115"/>
                  <a:gd name="connsiteY1" fmla="*/ 58422 h 61093"/>
                  <a:gd name="connsiteX2" fmla="*/ 9058 w 18115"/>
                  <a:gd name="connsiteY2" fmla="*/ 32789 h 61093"/>
                  <a:gd name="connsiteX3" fmla="*/ 13586 w 18115"/>
                  <a:gd name="connsiteY3" fmla="*/ 32789 h 61093"/>
                  <a:gd name="connsiteX4" fmla="*/ 13586 w 18115"/>
                  <a:gd name="connsiteY4" fmla="*/ 28260 h 61093"/>
                  <a:gd name="connsiteX5" fmla="*/ 9058 w 18115"/>
                  <a:gd name="connsiteY5" fmla="*/ 28260 h 61093"/>
                  <a:gd name="connsiteX6" fmla="*/ 18115 w 18115"/>
                  <a:gd name="connsiteY6" fmla="*/ 2672 h 61093"/>
                  <a:gd name="connsiteX7" fmla="*/ 14402 w 18115"/>
                  <a:gd name="connsiteY7" fmla="*/ 0 h 61093"/>
                  <a:gd name="connsiteX8" fmla="*/ 4529 w 18115"/>
                  <a:gd name="connsiteY8" fmla="*/ 28260 h 61093"/>
                  <a:gd name="connsiteX9" fmla="*/ 0 w 18115"/>
                  <a:gd name="connsiteY9" fmla="*/ 28260 h 61093"/>
                  <a:gd name="connsiteX10" fmla="*/ 0 w 18115"/>
                  <a:gd name="connsiteY10" fmla="*/ 32789 h 61093"/>
                  <a:gd name="connsiteX11" fmla="*/ 4529 w 18115"/>
                  <a:gd name="connsiteY11" fmla="*/ 32789 h 61093"/>
                  <a:gd name="connsiteX12" fmla="*/ 14356 w 18115"/>
                  <a:gd name="connsiteY12" fmla="*/ 61094 h 6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15" h="61093">
                    <a:moveTo>
                      <a:pt x="14356" y="61094"/>
                    </a:moveTo>
                    <a:lnTo>
                      <a:pt x="18115" y="58422"/>
                    </a:lnTo>
                    <a:cubicBezTo>
                      <a:pt x="12606" y="50973"/>
                      <a:pt x="9451" y="42045"/>
                      <a:pt x="9058" y="32789"/>
                    </a:cubicBezTo>
                    <a:lnTo>
                      <a:pt x="13586" y="32789"/>
                    </a:lnTo>
                    <a:lnTo>
                      <a:pt x="13586" y="28260"/>
                    </a:lnTo>
                    <a:lnTo>
                      <a:pt x="9058" y="28260"/>
                    </a:lnTo>
                    <a:cubicBezTo>
                      <a:pt x="9471" y="19021"/>
                      <a:pt x="12624" y="10114"/>
                      <a:pt x="18115" y="2672"/>
                    </a:cubicBezTo>
                    <a:lnTo>
                      <a:pt x="14402" y="0"/>
                    </a:lnTo>
                    <a:cubicBezTo>
                      <a:pt x="8409" y="8247"/>
                      <a:pt x="4975" y="18075"/>
                      <a:pt x="4529" y="28260"/>
                    </a:cubicBezTo>
                    <a:lnTo>
                      <a:pt x="0" y="28260"/>
                    </a:lnTo>
                    <a:lnTo>
                      <a:pt x="0" y="32789"/>
                    </a:lnTo>
                    <a:lnTo>
                      <a:pt x="4529" y="32789"/>
                    </a:lnTo>
                    <a:cubicBezTo>
                      <a:pt x="4951" y="42984"/>
                      <a:pt x="8369" y="52830"/>
                      <a:pt x="14356" y="61094"/>
                    </a:cubicBezTo>
                    <a:close/>
                  </a:path>
                </a:pathLst>
              </a:custGeom>
              <a:solidFill>
                <a:schemeClr val="bg2"/>
              </a:solidFill>
              <a:ln w="4354"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grpSp>
    </p:spTree>
    <p:extLst>
      <p:ext uri="{BB962C8B-B14F-4D97-AF65-F5344CB8AC3E}">
        <p14:creationId xmlns:p14="http://schemas.microsoft.com/office/powerpoint/2010/main" val="34613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C07B1-2712-44CB-BFDA-BD6E5B337AD7}"/>
              </a:ext>
            </a:extLst>
          </p:cNvPr>
          <p:cNvSpPr/>
          <p:nvPr/>
        </p:nvSpPr>
        <p:spPr>
          <a:xfrm>
            <a:off x="5499100" y="1193346"/>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pic>
        <p:nvPicPr>
          <p:cNvPr id="1036" name="Picture 12" descr="File:Gartner logo.sv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1307" y="2372147"/>
            <a:ext cx="1720487" cy="399207"/>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AD6FEFAB-F7EC-4281-82C8-B616FDBD7EB6}"/>
              </a:ext>
            </a:extLst>
          </p:cNvPr>
          <p:cNvSpPr txBox="1">
            <a:spLocks/>
          </p:cNvSpPr>
          <p:nvPr/>
        </p:nvSpPr>
        <p:spPr>
          <a:xfrm>
            <a:off x="466959" y="2564693"/>
            <a:ext cx="4426318" cy="155119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600" dirty="0" err="1"/>
              <a:t>SageMaker</a:t>
            </a:r>
            <a:r>
              <a:rPr lang="en-US" sz="1600" dirty="0"/>
              <a:t> has an overall score of 84/100, the highest rating among its peer group</a:t>
            </a:r>
            <a:r>
              <a:rPr lang="en-US" sz="1600" dirty="0">
                <a:solidFill>
                  <a:srgbClr val="FFFFFF"/>
                </a:solidFill>
              </a:rPr>
              <a:t>—according to Gartner, </a:t>
            </a:r>
            <a:r>
              <a:rPr lang="en-US" sz="1600" dirty="0" err="1">
                <a:solidFill>
                  <a:srgbClr val="FFFFFF"/>
                </a:solidFill>
              </a:rPr>
              <a:t>SageMaker</a:t>
            </a:r>
            <a:r>
              <a:rPr lang="en-US" sz="1600" dirty="0">
                <a:solidFill>
                  <a:srgbClr val="FFFFFF"/>
                </a:solidFill>
              </a:rPr>
              <a:t> met 87% of Gartner’s required criteria, 73% of preferred, and 85%</a:t>
            </a:r>
            <a:br>
              <a:rPr lang="en-US" sz="1600" dirty="0">
                <a:solidFill>
                  <a:srgbClr val="FFFFFF"/>
                </a:solidFill>
              </a:rPr>
            </a:br>
            <a:r>
              <a:rPr lang="en-US" sz="1600" dirty="0">
                <a:solidFill>
                  <a:srgbClr val="FFFFFF"/>
                </a:solidFill>
              </a:rPr>
              <a:t>of optional—Gartner subscribers can click</a:t>
            </a:r>
            <a:br>
              <a:rPr lang="en-US" sz="1600" dirty="0">
                <a:solidFill>
                  <a:srgbClr val="FFFFFF"/>
                </a:solidFill>
              </a:rPr>
            </a:br>
            <a:r>
              <a:rPr lang="en-US" sz="1600" dirty="0">
                <a:solidFill>
                  <a:srgbClr val="FFFFFF"/>
                </a:solidFill>
                <a:hlinkClick r:id="rId4"/>
              </a:rPr>
              <a:t>here</a:t>
            </a:r>
            <a:r>
              <a:rPr lang="en-US" sz="1600" dirty="0">
                <a:solidFill>
                  <a:srgbClr val="FFFFFF"/>
                </a:solidFill>
              </a:rPr>
              <a:t> to learn more</a:t>
            </a:r>
          </a:p>
        </p:txBody>
      </p:sp>
      <p:sp>
        <p:nvSpPr>
          <p:cNvPr id="9" name="Text Placeholder 1">
            <a:extLst>
              <a:ext uri="{FF2B5EF4-FFF2-40B4-BE49-F238E27FC236}">
                <a16:creationId xmlns:a16="http://schemas.microsoft.com/office/drawing/2014/main" id="{39D00952-17D7-4A59-B4CF-EFAB34775721}"/>
              </a:ext>
            </a:extLst>
          </p:cNvPr>
          <p:cNvSpPr txBox="1">
            <a:spLocks/>
          </p:cNvSpPr>
          <p:nvPr/>
        </p:nvSpPr>
        <p:spPr>
          <a:xfrm>
            <a:off x="466959" y="1193346"/>
            <a:ext cx="4426318" cy="116339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2800" dirty="0">
                <a:solidFill>
                  <a:srgbClr val="FFCC00"/>
                </a:solidFill>
              </a:rPr>
              <a:t>Gartner Solution Scorecard for Amazon </a:t>
            </a:r>
            <a:r>
              <a:rPr lang="en-US" sz="2800" dirty="0" err="1">
                <a:solidFill>
                  <a:srgbClr val="FFCC00"/>
                </a:solidFill>
              </a:rPr>
              <a:t>SageMaker</a:t>
            </a:r>
            <a:r>
              <a:rPr lang="en-US" sz="2800" dirty="0">
                <a:solidFill>
                  <a:srgbClr val="FFCC00"/>
                </a:solidFill>
              </a:rPr>
              <a:t>, July 2020</a:t>
            </a:r>
          </a:p>
        </p:txBody>
      </p:sp>
    </p:spTree>
    <p:extLst>
      <p:ext uri="{BB962C8B-B14F-4D97-AF65-F5344CB8AC3E}">
        <p14:creationId xmlns:p14="http://schemas.microsoft.com/office/powerpoint/2010/main" val="707943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8.33333E-7 -0.04507 L -8.33333E-7 3.58025E-6 " pathEditMode="relative" rAng="0" ptsTypes="AA">
                                      <p:cBhvr>
                                        <p:cTn id="9" dur="600" fill="hold"/>
                                        <p:tgtEl>
                                          <p:spTgt spid="8"/>
                                        </p:tgtEl>
                                        <p:attrNameLst>
                                          <p:attrName>ppt_x</p:attrName>
                                          <p:attrName>ppt_y</p:attrName>
                                        </p:attrNameLst>
                                      </p:cBhvr>
                                      <p:rCtr x="0" y="2253"/>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02453 3.7037E-7 L 2.74306E-6 3.7037E-7 " pathEditMode="relative" rAng="0" ptsTypes="AA">
                                      <p:cBhvr>
                                        <p:cTn id="14" dur="600" fill="hold"/>
                                        <p:tgtEl>
                                          <p:spTgt spid="9"/>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3A8A-AE9C-E04F-A36A-0E8AFF602C5C}"/>
              </a:ext>
            </a:extLst>
          </p:cNvPr>
          <p:cNvSpPr>
            <a:spLocks noGrp="1"/>
          </p:cNvSpPr>
          <p:nvPr>
            <p:ph type="title"/>
          </p:nvPr>
        </p:nvSpPr>
        <p:spPr/>
        <p:txBody>
          <a:bodyPr/>
          <a:lstStyle/>
          <a:p>
            <a:r>
              <a:rPr lang="en-US" dirty="0"/>
              <a:t> </a:t>
            </a:r>
          </a:p>
        </p:txBody>
      </p:sp>
      <p:sp>
        <p:nvSpPr>
          <p:cNvPr id="27" name="Rectangle 26">
            <a:extLst>
              <a:ext uri="{FF2B5EF4-FFF2-40B4-BE49-F238E27FC236}">
                <a16:creationId xmlns:a16="http://schemas.microsoft.com/office/drawing/2014/main" id="{A3254E6E-A5E1-433B-A732-CDCE1963384A}"/>
              </a:ext>
            </a:extLst>
          </p:cNvPr>
          <p:cNvSpPr/>
          <p:nvPr/>
        </p:nvSpPr>
        <p:spPr>
          <a:xfrm>
            <a:off x="457199" y="2606027"/>
            <a:ext cx="8246070" cy="1565309"/>
          </a:xfrm>
          <a:prstGeom prst="rect">
            <a:avLst/>
          </a:prstGeom>
          <a:ln w="1270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pic>
        <p:nvPicPr>
          <p:cNvPr id="6" name="Picture 5">
            <a:extLst>
              <a:ext uri="{FF2B5EF4-FFF2-40B4-BE49-F238E27FC236}">
                <a16:creationId xmlns:a16="http://schemas.microsoft.com/office/drawing/2014/main" id="{7413E083-279E-431B-95B1-2D53996933C8}"/>
              </a:ext>
            </a:extLst>
          </p:cNvPr>
          <p:cNvPicPr>
            <a:picLocks noChangeAspect="1"/>
          </p:cNvPicPr>
          <p:nvPr/>
        </p:nvPicPr>
        <p:blipFill rotWithShape="1">
          <a:blip r:embed="rId3"/>
          <a:srcRect l="32654" t="22260" r="32790" b="56866"/>
          <a:stretch/>
        </p:blipFill>
        <p:spPr>
          <a:xfrm>
            <a:off x="123826" y="2526754"/>
            <a:ext cx="664112" cy="494612"/>
          </a:xfrm>
          <a:prstGeom prst="rect">
            <a:avLst/>
          </a:prstGeom>
          <a:solidFill>
            <a:schemeClr val="bg1"/>
          </a:solidFill>
        </p:spPr>
      </p:pic>
      <p:sp>
        <p:nvSpPr>
          <p:cNvPr id="12" name="Rectangle 11">
            <a:extLst>
              <a:ext uri="{FF2B5EF4-FFF2-40B4-BE49-F238E27FC236}">
                <a16:creationId xmlns:a16="http://schemas.microsoft.com/office/drawing/2014/main" id="{972CAC8C-A048-4E2E-8314-8CC10EFE8A92}"/>
              </a:ext>
            </a:extLst>
          </p:cNvPr>
          <p:cNvSpPr/>
          <p:nvPr/>
        </p:nvSpPr>
        <p:spPr>
          <a:xfrm>
            <a:off x="4127863" y="1232253"/>
            <a:ext cx="3855176" cy="990964"/>
          </a:xfrm>
          <a:prstGeom prst="rect">
            <a:avLst/>
          </a:prstGeom>
        </p:spPr>
        <p:txBody>
          <a:bodyPr wrap="square" lIns="0" tIns="0" rIns="182880" bIns="182880" anchor="t" anchorCtr="0">
            <a:noAutofit/>
          </a:bodyPr>
          <a:lstStyle/>
          <a:p>
            <a:pPr>
              <a:spcBef>
                <a:spcPts val="1200"/>
              </a:spcBef>
              <a:defRPr/>
            </a:pPr>
            <a:r>
              <a:rPr lang="en-US" sz="1200" dirty="0">
                <a:solidFill>
                  <a:srgbClr val="FFFFFF"/>
                </a:solidFill>
              </a:rPr>
              <a:t>Lyft, one of the largest transportation networks in the United States and Canada, launched its Level 5 autonomous vehicle (AV) division in 2017 to develop a self-driving system to help millions of riders. </a:t>
            </a:r>
          </a:p>
        </p:txBody>
      </p:sp>
      <p:sp>
        <p:nvSpPr>
          <p:cNvPr id="4" name="Rectangle 3">
            <a:extLst>
              <a:ext uri="{FF2B5EF4-FFF2-40B4-BE49-F238E27FC236}">
                <a16:creationId xmlns:a16="http://schemas.microsoft.com/office/drawing/2014/main" id="{2018CFC5-BBA5-9D49-89AD-47C60CFC6804}"/>
              </a:ext>
            </a:extLst>
          </p:cNvPr>
          <p:cNvSpPr/>
          <p:nvPr/>
        </p:nvSpPr>
        <p:spPr>
          <a:xfrm>
            <a:off x="457200" y="2606041"/>
            <a:ext cx="8229601" cy="1565309"/>
          </a:xfrm>
          <a:prstGeom prst="rect">
            <a:avLst/>
          </a:prstGeom>
        </p:spPr>
        <p:txBody>
          <a:bodyPr wrap="square" lIns="365760" tIns="182880" rIns="365760" bIns="182880" anchor="ctr" anchorCtr="0">
            <a:noAutofit/>
          </a:bodyPr>
          <a:lstStyle/>
          <a:p>
            <a:pPr>
              <a:spcBef>
                <a:spcPts val="1200"/>
              </a:spcBef>
              <a:defRPr/>
            </a:pPr>
            <a:r>
              <a:rPr lang="en-US" sz="1200" dirty="0">
                <a:solidFill>
                  <a:schemeClr val="accent1"/>
                </a:solidFill>
              </a:rPr>
              <a:t>Using Amazon SageMaker distributed training, we reduced our model training time from days to couple of hours. </a:t>
            </a:r>
            <a:r>
              <a:rPr lang="en-US" sz="1200" dirty="0">
                <a:solidFill>
                  <a:srgbClr val="FFFFFF"/>
                </a:solidFill>
              </a:rPr>
              <a:t>By standardizing machine learning workloads on AWS, we streamlined our development cycles and reduced costs, ultimately accelerating our mission to deliver self-driving capabilities to our customers.”</a:t>
            </a:r>
            <a:endParaRPr lang="en-US" sz="1400" dirty="0">
              <a:solidFill>
                <a:srgbClr val="FFFFFF"/>
              </a:solidFill>
            </a:endParaRPr>
          </a:p>
          <a:p>
            <a:pPr algn="r">
              <a:spcBef>
                <a:spcPts val="1200"/>
              </a:spcBef>
              <a:defRPr/>
            </a:pPr>
            <a:r>
              <a:rPr lang="en-US" sz="1000" b="1" dirty="0"/>
              <a:t>Alex Bain,</a:t>
            </a:r>
          </a:p>
          <a:p>
            <a:pPr marL="171446" algn="r">
              <a:tabLst>
                <a:tab pos="171446" algn="l"/>
              </a:tabLst>
              <a:defRPr/>
            </a:pPr>
            <a:r>
              <a:rPr lang="en-US" sz="800" b="1" dirty="0"/>
              <a:t>Lead for ML Systems at Lyft Level 5</a:t>
            </a:r>
            <a:endParaRPr lang="en-US" sz="1050" b="1" dirty="0"/>
          </a:p>
        </p:txBody>
      </p:sp>
      <p:pic>
        <p:nvPicPr>
          <p:cNvPr id="11" name="Graphic 10">
            <a:extLst>
              <a:ext uri="{FF2B5EF4-FFF2-40B4-BE49-F238E27FC236}">
                <a16:creationId xmlns:a16="http://schemas.microsoft.com/office/drawing/2014/main" id="{8EBD319D-0A73-1A4A-B245-E50574ABCF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7938" y="1268904"/>
            <a:ext cx="2876560" cy="571502"/>
          </a:xfrm>
          <a:prstGeom prst="rect">
            <a:avLst/>
          </a:prstGeom>
        </p:spPr>
      </p:pic>
    </p:spTree>
    <p:extLst>
      <p:ext uri="{BB962C8B-B14F-4D97-AF65-F5344CB8AC3E}">
        <p14:creationId xmlns:p14="http://schemas.microsoft.com/office/powerpoint/2010/main" val="429426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D87820-80D7-481A-B01B-E494F84D2A72}"/>
              </a:ext>
            </a:extLst>
          </p:cNvPr>
          <p:cNvPicPr>
            <a:picLocks noChangeAspect="1"/>
          </p:cNvPicPr>
          <p:nvPr/>
        </p:nvPicPr>
        <p:blipFill>
          <a:blip r:embed="rId3"/>
          <a:stretch>
            <a:fillRect/>
          </a:stretch>
        </p:blipFill>
        <p:spPr>
          <a:xfrm>
            <a:off x="2127311" y="293433"/>
            <a:ext cx="1556494" cy="2048256"/>
          </a:xfrm>
          <a:prstGeom prst="rect">
            <a:avLst/>
          </a:prstGeom>
          <a:blipFill>
            <a:blip r:embed="rId4" cstate="hqprint">
              <a:extLst>
                <a:ext uri="{28A0092B-C50C-407E-A947-70E740481C1C}">
                  <a14:useLocalDpi xmlns:a14="http://schemas.microsoft.com/office/drawing/2010/main"/>
                </a:ext>
              </a:extLst>
            </a:blip>
            <a:srcRect/>
            <a:stretch>
              <a:fillRect l="-108801" t="-74968" r="-136581"/>
            </a:stretch>
          </a:blipFill>
          <a:ln>
            <a:noFill/>
          </a:ln>
          <a:effectLst>
            <a:outerShdw blurRad="152400" sx="102000" sy="102000" algn="ctr" rotWithShape="0">
              <a:prstClr val="black">
                <a:alpha val="60000"/>
              </a:prstClr>
            </a:outerShdw>
          </a:effectLst>
        </p:spPr>
      </p:pic>
      <p:pic>
        <p:nvPicPr>
          <p:cNvPr id="3" name="Picture 2">
            <a:extLst>
              <a:ext uri="{FF2B5EF4-FFF2-40B4-BE49-F238E27FC236}">
                <a16:creationId xmlns:a16="http://schemas.microsoft.com/office/drawing/2014/main" id="{D0259A79-1361-4442-9A93-5A5C88016F7A}"/>
              </a:ext>
            </a:extLst>
          </p:cNvPr>
          <p:cNvPicPr>
            <a:picLocks noChangeAspect="1"/>
          </p:cNvPicPr>
          <p:nvPr/>
        </p:nvPicPr>
        <p:blipFill>
          <a:blip r:embed="rId5"/>
          <a:stretch>
            <a:fillRect/>
          </a:stretch>
        </p:blipFill>
        <p:spPr>
          <a:xfrm>
            <a:off x="3794668" y="2454431"/>
            <a:ext cx="1557236" cy="2048256"/>
          </a:xfrm>
          <a:prstGeom prst="rect">
            <a:avLst/>
          </a:prstGeom>
          <a:blipFill>
            <a:blip r:embed="rId4" cstate="hqprint">
              <a:extLst>
                <a:ext uri="{28A0092B-C50C-407E-A947-70E740481C1C}">
                  <a14:useLocalDpi xmlns:a14="http://schemas.microsoft.com/office/drawing/2010/main"/>
                </a:ext>
              </a:extLst>
            </a:blip>
            <a:srcRect/>
            <a:stretch>
              <a:fillRect l="-108801" t="-74968" r="-136581"/>
            </a:stretch>
          </a:blipFill>
          <a:ln>
            <a:noFill/>
          </a:ln>
          <a:effectLst>
            <a:outerShdw blurRad="152400" sx="102000" sy="102000" algn="ctr" rotWithShape="0">
              <a:prstClr val="black">
                <a:alpha val="60000"/>
              </a:prstClr>
            </a:outerShdw>
          </a:effectLst>
        </p:spPr>
      </p:pic>
      <p:sp>
        <p:nvSpPr>
          <p:cNvPr id="40" name="Rectangle 39">
            <a:extLst>
              <a:ext uri="{FF2B5EF4-FFF2-40B4-BE49-F238E27FC236}">
                <a16:creationId xmlns:a16="http://schemas.microsoft.com/office/drawing/2014/main" id="{6E27B9B3-3BD5-4617-B427-01D78EDEF2CC}"/>
              </a:ext>
            </a:extLst>
          </p:cNvPr>
          <p:cNvSpPr>
            <a:spLocks/>
          </p:cNvSpPr>
          <p:nvPr/>
        </p:nvSpPr>
        <p:spPr>
          <a:xfrm>
            <a:off x="3793108" y="293433"/>
            <a:ext cx="1554480" cy="2048256"/>
          </a:xfrm>
          <a:prstGeom prst="rect">
            <a:avLst/>
          </a:prstGeom>
          <a:blipFill>
            <a:blip r:embed="rId6" cstate="hqprint">
              <a:extLst>
                <a:ext uri="{28A0092B-C50C-407E-A947-70E740481C1C}">
                  <a14:useLocalDpi xmlns:a14="http://schemas.microsoft.com/office/drawing/2010/main"/>
                </a:ext>
              </a:extLst>
            </a:blip>
            <a:srcRect/>
            <a:stretch>
              <a:fillRect l="-65751" t="-6824" r="-65364"/>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3" name="Rectangle 42">
            <a:extLst>
              <a:ext uri="{FF2B5EF4-FFF2-40B4-BE49-F238E27FC236}">
                <a16:creationId xmlns:a16="http://schemas.microsoft.com/office/drawing/2014/main" id="{1FFD702D-F8A6-47AC-88C5-9CD3CA11FBD7}"/>
              </a:ext>
            </a:extLst>
          </p:cNvPr>
          <p:cNvSpPr>
            <a:spLocks/>
          </p:cNvSpPr>
          <p:nvPr/>
        </p:nvSpPr>
        <p:spPr>
          <a:xfrm>
            <a:off x="5465378" y="293433"/>
            <a:ext cx="1554480" cy="2048256"/>
          </a:xfrm>
          <a:prstGeom prst="rect">
            <a:avLst/>
          </a:prstGeom>
          <a:blipFill>
            <a:blip r:embed="rId7" cstate="hqprint">
              <a:extLst>
                <a:ext uri="{28A0092B-C50C-407E-A947-70E740481C1C}">
                  <a14:useLocalDpi xmlns:a14="http://schemas.microsoft.com/office/drawing/2010/main"/>
                </a:ext>
              </a:extLst>
            </a:blip>
            <a:srcRect/>
            <a:stretch>
              <a:fillRect l="-76791" t="-13951" r="-9105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46" name="Rectangle 45">
            <a:extLst>
              <a:ext uri="{FF2B5EF4-FFF2-40B4-BE49-F238E27FC236}">
                <a16:creationId xmlns:a16="http://schemas.microsoft.com/office/drawing/2014/main" id="{3B4AB7B7-5DB6-4FF8-9746-BD967FB14CE6}"/>
              </a:ext>
            </a:extLst>
          </p:cNvPr>
          <p:cNvSpPr>
            <a:spLocks/>
          </p:cNvSpPr>
          <p:nvPr/>
        </p:nvSpPr>
        <p:spPr>
          <a:xfrm>
            <a:off x="7137647" y="293433"/>
            <a:ext cx="1554480" cy="2048256"/>
          </a:xfrm>
          <a:prstGeom prst="rect">
            <a:avLst/>
          </a:prstGeom>
          <a:blipFill>
            <a:blip r:embed="rId8" cstate="hqprint">
              <a:extLst>
                <a:ext uri="{28A0092B-C50C-407E-A947-70E740481C1C}">
                  <a14:useLocalDpi xmlns:a14="http://schemas.microsoft.com/office/drawing/2010/main"/>
                </a:ext>
              </a:extLst>
            </a:blip>
            <a:srcRect/>
            <a:stretch>
              <a:fillRect l="-54229" t="-11480" r="-128265" b="-30430"/>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1" name="Rectangle 50">
            <a:extLst>
              <a:ext uri="{FF2B5EF4-FFF2-40B4-BE49-F238E27FC236}">
                <a16:creationId xmlns:a16="http://schemas.microsoft.com/office/drawing/2014/main" id="{3CFD1C36-F0C9-4992-9DA7-964322A23EE6}"/>
              </a:ext>
            </a:extLst>
          </p:cNvPr>
          <p:cNvSpPr>
            <a:spLocks/>
          </p:cNvSpPr>
          <p:nvPr/>
        </p:nvSpPr>
        <p:spPr>
          <a:xfrm>
            <a:off x="457200" y="2454431"/>
            <a:ext cx="1554480" cy="2048256"/>
          </a:xfrm>
          <a:prstGeom prst="rect">
            <a:avLst/>
          </a:prstGeom>
          <a:blipFill>
            <a:blip r:embed="rId9" cstate="hqprint">
              <a:extLst>
                <a:ext uri="{28A0092B-C50C-407E-A947-70E740481C1C}">
                  <a14:useLocalDpi xmlns:a14="http://schemas.microsoft.com/office/drawing/2010/main"/>
                </a:ext>
              </a:extLst>
            </a:blip>
            <a:srcRect/>
            <a:stretch>
              <a:fillRect l="-111494" t="-28346" r="-43933" b="-880"/>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4" name="Rectangle 53">
            <a:extLst>
              <a:ext uri="{FF2B5EF4-FFF2-40B4-BE49-F238E27FC236}">
                <a16:creationId xmlns:a16="http://schemas.microsoft.com/office/drawing/2014/main" id="{38EA1D19-AB80-4B1B-87AE-9EB9B0824840}"/>
              </a:ext>
            </a:extLst>
          </p:cNvPr>
          <p:cNvSpPr>
            <a:spLocks/>
          </p:cNvSpPr>
          <p:nvPr/>
        </p:nvSpPr>
        <p:spPr>
          <a:xfrm>
            <a:off x="2127311" y="2454431"/>
            <a:ext cx="1554480" cy="2048256"/>
          </a:xfrm>
          <a:prstGeom prst="rect">
            <a:avLst/>
          </a:prstGeom>
          <a:blipFill>
            <a:blip r:embed="rId10" cstate="hqprint">
              <a:extLst>
                <a:ext uri="{28A0092B-C50C-407E-A947-70E740481C1C}">
                  <a14:useLocalDpi xmlns:a14="http://schemas.microsoft.com/office/drawing/2010/main"/>
                </a:ext>
              </a:extLst>
            </a:blip>
            <a:srcRect/>
            <a:stretch>
              <a:fillRect l="-113524" t="-37422" r="-57972"/>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0" name="Rectangle 59">
            <a:extLst>
              <a:ext uri="{FF2B5EF4-FFF2-40B4-BE49-F238E27FC236}">
                <a16:creationId xmlns:a16="http://schemas.microsoft.com/office/drawing/2014/main" id="{391606A1-ECF6-4645-AAB5-1389F1FAFFBA}"/>
              </a:ext>
            </a:extLst>
          </p:cNvPr>
          <p:cNvSpPr>
            <a:spLocks/>
          </p:cNvSpPr>
          <p:nvPr/>
        </p:nvSpPr>
        <p:spPr>
          <a:xfrm>
            <a:off x="5467533" y="2454431"/>
            <a:ext cx="1554480" cy="2048256"/>
          </a:xfrm>
          <a:prstGeom prst="rect">
            <a:avLst/>
          </a:prstGeom>
          <a:blipFill>
            <a:blip r:embed="rId4" cstate="hqprint">
              <a:extLst>
                <a:ext uri="{28A0092B-C50C-407E-A947-70E740481C1C}">
                  <a14:useLocalDpi xmlns:a14="http://schemas.microsoft.com/office/drawing/2010/main"/>
                </a:ext>
              </a:extLst>
            </a:blip>
            <a:srcRect/>
            <a:stretch>
              <a:fillRect l="-108801" t="-74968" r="-13658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3" name="Rectangle 62">
            <a:extLst>
              <a:ext uri="{FF2B5EF4-FFF2-40B4-BE49-F238E27FC236}">
                <a16:creationId xmlns:a16="http://schemas.microsoft.com/office/drawing/2014/main" id="{BEA0CABD-8E61-4AA5-8140-22A2C243BA0F}"/>
              </a:ext>
            </a:extLst>
          </p:cNvPr>
          <p:cNvSpPr>
            <a:spLocks/>
          </p:cNvSpPr>
          <p:nvPr/>
        </p:nvSpPr>
        <p:spPr>
          <a:xfrm>
            <a:off x="7137646" y="2454431"/>
            <a:ext cx="1554480" cy="2048256"/>
          </a:xfrm>
          <a:prstGeom prst="rect">
            <a:avLst/>
          </a:prstGeom>
          <a:blipFill>
            <a:blip r:embed="rId11" cstate="hqprint">
              <a:extLst>
                <a:ext uri="{28A0092B-C50C-407E-A947-70E740481C1C}">
                  <a14:useLocalDpi xmlns:a14="http://schemas.microsoft.com/office/drawing/2010/main"/>
                </a:ext>
              </a:extLst>
            </a:blip>
            <a:srcRect/>
            <a:stretch>
              <a:fillRect l="-35205" t="-11038" r="-91235" b="1"/>
            </a:stretch>
          </a:blip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0" name="Rectangle 69">
            <a:extLst>
              <a:ext uri="{FF2B5EF4-FFF2-40B4-BE49-F238E27FC236}">
                <a16:creationId xmlns:a16="http://schemas.microsoft.com/office/drawing/2014/main" id="{96BDE96F-0B8E-491F-B38E-B5EA2D814A37}"/>
              </a:ext>
            </a:extLst>
          </p:cNvPr>
          <p:cNvSpPr/>
          <p:nvPr/>
        </p:nvSpPr>
        <p:spPr>
          <a:xfrm>
            <a:off x="3797424" y="293433"/>
            <a:ext cx="1554480" cy="2048256"/>
          </a:xfrm>
          <a:prstGeom prst="rect">
            <a:avLst/>
          </a:prstGeom>
          <a:solidFill>
            <a:srgbClr val="000000">
              <a:alpha val="35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58" name="Rectangle 57">
            <a:extLst>
              <a:ext uri="{FF2B5EF4-FFF2-40B4-BE49-F238E27FC236}">
                <a16:creationId xmlns:a16="http://schemas.microsoft.com/office/drawing/2014/main" id="{E34DADC8-A341-4AE3-9A0A-7ABEEBFB6A96}"/>
              </a:ext>
            </a:extLst>
          </p:cNvPr>
          <p:cNvSpPr/>
          <p:nvPr/>
        </p:nvSpPr>
        <p:spPr>
          <a:xfrm>
            <a:off x="2127311" y="293433"/>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6" name="Rectangle 75">
            <a:extLst>
              <a:ext uri="{FF2B5EF4-FFF2-40B4-BE49-F238E27FC236}">
                <a16:creationId xmlns:a16="http://schemas.microsoft.com/office/drawing/2014/main" id="{A6E7DF4C-26D1-4CB3-AC1E-0BC4B3BFB64D}"/>
              </a:ext>
            </a:extLst>
          </p:cNvPr>
          <p:cNvSpPr/>
          <p:nvPr/>
        </p:nvSpPr>
        <p:spPr>
          <a:xfrm>
            <a:off x="457200"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78" name="Rectangle 77">
            <a:extLst>
              <a:ext uri="{FF2B5EF4-FFF2-40B4-BE49-F238E27FC236}">
                <a16:creationId xmlns:a16="http://schemas.microsoft.com/office/drawing/2014/main" id="{D488E60C-710C-491A-BF99-9BF3466C58B2}"/>
              </a:ext>
            </a:extLst>
          </p:cNvPr>
          <p:cNvSpPr/>
          <p:nvPr/>
        </p:nvSpPr>
        <p:spPr>
          <a:xfrm>
            <a:off x="2127311"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0" name="Rectangle 79">
            <a:extLst>
              <a:ext uri="{FF2B5EF4-FFF2-40B4-BE49-F238E27FC236}">
                <a16:creationId xmlns:a16="http://schemas.microsoft.com/office/drawing/2014/main" id="{A2E98627-4CD8-4C9D-A604-56A37A97B84E}"/>
              </a:ext>
            </a:extLst>
          </p:cNvPr>
          <p:cNvSpPr/>
          <p:nvPr/>
        </p:nvSpPr>
        <p:spPr>
          <a:xfrm>
            <a:off x="3797424"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2" name="Rectangle 81">
            <a:extLst>
              <a:ext uri="{FF2B5EF4-FFF2-40B4-BE49-F238E27FC236}">
                <a16:creationId xmlns:a16="http://schemas.microsoft.com/office/drawing/2014/main" id="{51C6C74D-35D7-475F-BFE1-DD18FBB548AE}"/>
              </a:ext>
            </a:extLst>
          </p:cNvPr>
          <p:cNvSpPr/>
          <p:nvPr/>
        </p:nvSpPr>
        <p:spPr>
          <a:xfrm>
            <a:off x="5467537"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84" name="Rectangle 83">
            <a:extLst>
              <a:ext uri="{FF2B5EF4-FFF2-40B4-BE49-F238E27FC236}">
                <a16:creationId xmlns:a16="http://schemas.microsoft.com/office/drawing/2014/main" id="{AA4CE3FB-5F70-4B3C-9CA3-A44EE63F38F6}"/>
              </a:ext>
            </a:extLst>
          </p:cNvPr>
          <p:cNvSpPr/>
          <p:nvPr/>
        </p:nvSpPr>
        <p:spPr>
          <a:xfrm>
            <a:off x="7137646" y="2454431"/>
            <a:ext cx="1554480" cy="2048256"/>
          </a:xfrm>
          <a:prstGeom prst="rect">
            <a:avLst/>
          </a:prstGeom>
          <a:solidFill>
            <a:srgbClr val="000000">
              <a:alpha val="50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4" name="Rectangle 63">
            <a:extLst>
              <a:ext uri="{FF2B5EF4-FFF2-40B4-BE49-F238E27FC236}">
                <a16:creationId xmlns:a16="http://schemas.microsoft.com/office/drawing/2014/main" id="{738A2BF1-CC83-4B23-9F4B-8518979FF842}"/>
              </a:ext>
            </a:extLst>
          </p:cNvPr>
          <p:cNvSpPr/>
          <p:nvPr/>
        </p:nvSpPr>
        <p:spPr>
          <a:xfrm>
            <a:off x="5467535" y="293433"/>
            <a:ext cx="1554480" cy="2048256"/>
          </a:xfrm>
          <a:prstGeom prst="rect">
            <a:avLst/>
          </a:prstGeom>
          <a:solidFill>
            <a:srgbClr val="000000">
              <a:alpha val="35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65" name="Rectangle 64">
            <a:extLst>
              <a:ext uri="{FF2B5EF4-FFF2-40B4-BE49-F238E27FC236}">
                <a16:creationId xmlns:a16="http://schemas.microsoft.com/office/drawing/2014/main" id="{AEF45E27-009D-4166-9759-76BE9F4C44C2}"/>
              </a:ext>
            </a:extLst>
          </p:cNvPr>
          <p:cNvSpPr/>
          <p:nvPr/>
        </p:nvSpPr>
        <p:spPr>
          <a:xfrm>
            <a:off x="7137646" y="293433"/>
            <a:ext cx="1554480" cy="2048256"/>
          </a:xfrm>
          <a:prstGeom prst="rect">
            <a:avLst/>
          </a:prstGeom>
          <a:solidFill>
            <a:srgbClr val="000000">
              <a:alpha val="35000"/>
            </a:srgb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2" name="Title 1">
            <a:extLst>
              <a:ext uri="{FF2B5EF4-FFF2-40B4-BE49-F238E27FC236}">
                <a16:creationId xmlns:a16="http://schemas.microsoft.com/office/drawing/2014/main" id="{304C6F5F-4AE7-B84D-8521-39812AF4E1BB}"/>
              </a:ext>
            </a:extLst>
          </p:cNvPr>
          <p:cNvSpPr>
            <a:spLocks noGrp="1"/>
          </p:cNvSpPr>
          <p:nvPr>
            <p:ph type="title"/>
          </p:nvPr>
        </p:nvSpPr>
        <p:spPr/>
        <p:txBody>
          <a:bodyPr/>
          <a:lstStyle/>
          <a:p>
            <a:r>
              <a:rPr lang="en-US" b="1" spc="-30" dirty="0" err="1">
                <a:solidFill>
                  <a:schemeClr val="accent1"/>
                </a:solidFill>
              </a:rPr>
              <a:t>SageMaker</a:t>
            </a:r>
            <a:r>
              <a:rPr lang="en-US" spc="-30" dirty="0"/>
              <a:t> </a:t>
            </a:r>
            <a:br>
              <a:rPr lang="en-US" spc="-30" dirty="0"/>
            </a:br>
            <a:r>
              <a:rPr lang="en-US" sz="1800" spc="-30" dirty="0"/>
              <a:t>C</a:t>
            </a:r>
            <a:r>
              <a:rPr lang="en-US" sz="1800" dirty="0"/>
              <a:t>ommon </a:t>
            </a:r>
            <a:br>
              <a:rPr lang="en-US" sz="1800" dirty="0"/>
            </a:br>
            <a:r>
              <a:rPr lang="en-US" sz="1800" dirty="0"/>
              <a:t>use cases</a:t>
            </a:r>
            <a:endParaRPr lang="en-US" dirty="0"/>
          </a:p>
        </p:txBody>
      </p:sp>
      <p:sp>
        <p:nvSpPr>
          <p:cNvPr id="39" name="TextBox 38">
            <a:extLst>
              <a:ext uri="{FF2B5EF4-FFF2-40B4-BE49-F238E27FC236}">
                <a16:creationId xmlns:a16="http://schemas.microsoft.com/office/drawing/2014/main" id="{EB73AC24-7137-4A54-A27F-4BE2F3185648}"/>
              </a:ext>
            </a:extLst>
          </p:cNvPr>
          <p:cNvSpPr txBox="1"/>
          <p:nvPr/>
        </p:nvSpPr>
        <p:spPr>
          <a:xfrm>
            <a:off x="3797425" y="1400897"/>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Demand Forecasting</a:t>
            </a:r>
          </a:p>
          <a:p>
            <a:pPr>
              <a:spcBef>
                <a:spcPts val="600"/>
              </a:spcBef>
            </a:pPr>
            <a:r>
              <a:rPr lang="en-US" sz="1000" dirty="0"/>
              <a:t>Retail, Consumer Goods, Manufacturing</a:t>
            </a:r>
          </a:p>
        </p:txBody>
      </p:sp>
      <p:sp>
        <p:nvSpPr>
          <p:cNvPr id="50" name="TextBox 49">
            <a:extLst>
              <a:ext uri="{FF2B5EF4-FFF2-40B4-BE49-F238E27FC236}">
                <a16:creationId xmlns:a16="http://schemas.microsoft.com/office/drawing/2014/main" id="{8D8F60DF-D2B4-416A-AEA3-D701811B0BE2}"/>
              </a:ext>
            </a:extLst>
          </p:cNvPr>
          <p:cNvSpPr txBox="1"/>
          <p:nvPr/>
        </p:nvSpPr>
        <p:spPr>
          <a:xfrm>
            <a:off x="457201"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Extract and Analyze Data from Documents</a:t>
            </a:r>
          </a:p>
          <a:p>
            <a:pPr>
              <a:spcBef>
                <a:spcPts val="600"/>
              </a:spcBef>
            </a:pPr>
            <a:r>
              <a:rPr lang="en-US" sz="1000" dirty="0"/>
              <a:t>Healthcare, Legal, Media/Ent, Education</a:t>
            </a:r>
          </a:p>
        </p:txBody>
      </p:sp>
      <p:sp>
        <p:nvSpPr>
          <p:cNvPr id="53" name="TextBox 52">
            <a:extLst>
              <a:ext uri="{FF2B5EF4-FFF2-40B4-BE49-F238E27FC236}">
                <a16:creationId xmlns:a16="http://schemas.microsoft.com/office/drawing/2014/main" id="{AB8127DA-EBB6-4FFE-990D-68C64053EE13}"/>
              </a:ext>
            </a:extLst>
          </p:cNvPr>
          <p:cNvSpPr txBox="1"/>
          <p:nvPr/>
        </p:nvSpPr>
        <p:spPr>
          <a:xfrm>
            <a:off x="2127313"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Computer</a:t>
            </a:r>
            <a:br>
              <a:rPr lang="en-US" sz="1200" b="1" dirty="0">
                <a:solidFill>
                  <a:schemeClr val="accent1"/>
                </a:solidFill>
              </a:rPr>
            </a:br>
            <a:r>
              <a:rPr lang="en-US" sz="1200" b="1" dirty="0">
                <a:solidFill>
                  <a:schemeClr val="accent1"/>
                </a:solidFill>
              </a:rPr>
              <a:t>Vision</a:t>
            </a:r>
          </a:p>
          <a:p>
            <a:pPr>
              <a:spcBef>
                <a:spcPts val="600"/>
              </a:spcBef>
            </a:pPr>
            <a:r>
              <a:rPr lang="en-US" sz="1000" dirty="0"/>
              <a:t>Healthcare, Pharma, Manufacturing</a:t>
            </a:r>
          </a:p>
        </p:txBody>
      </p:sp>
      <p:sp>
        <p:nvSpPr>
          <p:cNvPr id="56" name="TextBox 55">
            <a:extLst>
              <a:ext uri="{FF2B5EF4-FFF2-40B4-BE49-F238E27FC236}">
                <a16:creationId xmlns:a16="http://schemas.microsoft.com/office/drawing/2014/main" id="{C6ABB9F9-CCF3-485D-8145-C0605980179D}"/>
              </a:ext>
            </a:extLst>
          </p:cNvPr>
          <p:cNvSpPr txBox="1"/>
          <p:nvPr/>
        </p:nvSpPr>
        <p:spPr>
          <a:xfrm>
            <a:off x="3797425"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Autonomous Driving</a:t>
            </a:r>
          </a:p>
          <a:p>
            <a:pPr>
              <a:spcBef>
                <a:spcPts val="600"/>
              </a:spcBef>
            </a:pPr>
            <a:r>
              <a:rPr lang="en-US" sz="1000" dirty="0"/>
              <a:t>Automotive, Transportation</a:t>
            </a:r>
          </a:p>
        </p:txBody>
      </p:sp>
      <p:sp>
        <p:nvSpPr>
          <p:cNvPr id="59" name="TextBox 58">
            <a:extLst>
              <a:ext uri="{FF2B5EF4-FFF2-40B4-BE49-F238E27FC236}">
                <a16:creationId xmlns:a16="http://schemas.microsoft.com/office/drawing/2014/main" id="{C11D7A4A-A718-4849-A04F-A15908867D83}"/>
              </a:ext>
            </a:extLst>
          </p:cNvPr>
          <p:cNvSpPr txBox="1"/>
          <p:nvPr/>
        </p:nvSpPr>
        <p:spPr>
          <a:xfrm>
            <a:off x="5467537" y="3555048"/>
            <a:ext cx="1549153" cy="940751"/>
          </a:xfrm>
          <a:prstGeom prst="rect">
            <a:avLst/>
          </a:prstGeom>
        </p:spPr>
        <p:txBody>
          <a:bodyPr vert="horz" lIns="137160" tIns="0" rIns="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Personalized Recommendations</a:t>
            </a:r>
          </a:p>
          <a:p>
            <a:pPr>
              <a:spcBef>
                <a:spcPts val="600"/>
              </a:spcBef>
            </a:pPr>
            <a:r>
              <a:rPr lang="en-US" sz="1000" dirty="0"/>
              <a:t>Media &amp; Entertainment, Retail, Education</a:t>
            </a:r>
          </a:p>
        </p:txBody>
      </p:sp>
      <p:sp>
        <p:nvSpPr>
          <p:cNvPr id="62" name="TextBox 61">
            <a:extLst>
              <a:ext uri="{FF2B5EF4-FFF2-40B4-BE49-F238E27FC236}">
                <a16:creationId xmlns:a16="http://schemas.microsoft.com/office/drawing/2014/main" id="{B08CC84F-51EE-4238-B43B-FFC6DA760D4C}"/>
              </a:ext>
            </a:extLst>
          </p:cNvPr>
          <p:cNvSpPr txBox="1"/>
          <p:nvPr/>
        </p:nvSpPr>
        <p:spPr>
          <a:xfrm>
            <a:off x="7137647" y="3555048"/>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Churn</a:t>
            </a:r>
            <a:br>
              <a:rPr lang="en-US" sz="1200" b="1" dirty="0">
                <a:solidFill>
                  <a:schemeClr val="accent1"/>
                </a:solidFill>
              </a:rPr>
            </a:br>
            <a:r>
              <a:rPr lang="en-US" sz="1200" b="1" dirty="0">
                <a:solidFill>
                  <a:schemeClr val="accent1"/>
                </a:solidFill>
              </a:rPr>
              <a:t>Prediction</a:t>
            </a:r>
          </a:p>
          <a:p>
            <a:pPr>
              <a:spcBef>
                <a:spcPts val="600"/>
              </a:spcBef>
            </a:pPr>
            <a:r>
              <a:rPr lang="en-US" sz="1000" dirty="0"/>
              <a:t>Retail, Education, Software &amp; Internet</a:t>
            </a:r>
          </a:p>
        </p:txBody>
      </p:sp>
      <p:sp>
        <p:nvSpPr>
          <p:cNvPr id="36" name="TextBox 35">
            <a:extLst>
              <a:ext uri="{FF2B5EF4-FFF2-40B4-BE49-F238E27FC236}">
                <a16:creationId xmlns:a16="http://schemas.microsoft.com/office/drawing/2014/main" id="{235FF54D-2943-4D00-A5A2-32AF48FFCC3F}"/>
              </a:ext>
            </a:extLst>
          </p:cNvPr>
          <p:cNvSpPr txBox="1"/>
          <p:nvPr/>
        </p:nvSpPr>
        <p:spPr>
          <a:xfrm>
            <a:off x="2124076" y="1400896"/>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Predictive Maintenance</a:t>
            </a:r>
          </a:p>
          <a:p>
            <a:pPr>
              <a:spcBef>
                <a:spcPts val="600"/>
              </a:spcBef>
            </a:pPr>
            <a:r>
              <a:rPr lang="en-US" sz="1000" dirty="0"/>
              <a:t>Manufacturing,  Automotive, IoT</a:t>
            </a:r>
          </a:p>
        </p:txBody>
      </p:sp>
      <p:sp>
        <p:nvSpPr>
          <p:cNvPr id="42" name="TextBox 41">
            <a:extLst>
              <a:ext uri="{FF2B5EF4-FFF2-40B4-BE49-F238E27FC236}">
                <a16:creationId xmlns:a16="http://schemas.microsoft.com/office/drawing/2014/main" id="{E72DA428-2D81-4A18-98FF-AB680573A667}"/>
              </a:ext>
            </a:extLst>
          </p:cNvPr>
          <p:cNvSpPr txBox="1"/>
          <p:nvPr/>
        </p:nvSpPr>
        <p:spPr>
          <a:xfrm>
            <a:off x="5467536" y="1400897"/>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Fraud</a:t>
            </a:r>
            <a:br>
              <a:rPr lang="en-US" sz="1200" b="1" dirty="0">
                <a:solidFill>
                  <a:schemeClr val="accent1"/>
                </a:solidFill>
              </a:rPr>
            </a:br>
            <a:r>
              <a:rPr lang="en-US" sz="1200" b="1" dirty="0">
                <a:solidFill>
                  <a:schemeClr val="accent1"/>
                </a:solidFill>
              </a:rPr>
              <a:t>Detection</a:t>
            </a:r>
          </a:p>
          <a:p>
            <a:pPr>
              <a:spcBef>
                <a:spcPts val="600"/>
              </a:spcBef>
            </a:pPr>
            <a:r>
              <a:rPr lang="en-US" sz="1000" dirty="0"/>
              <a:t>Financial Services, Online Retail</a:t>
            </a:r>
          </a:p>
        </p:txBody>
      </p:sp>
      <p:sp>
        <p:nvSpPr>
          <p:cNvPr id="45" name="TextBox 44">
            <a:extLst>
              <a:ext uri="{FF2B5EF4-FFF2-40B4-BE49-F238E27FC236}">
                <a16:creationId xmlns:a16="http://schemas.microsoft.com/office/drawing/2014/main" id="{ECE35EB2-4850-4DCC-AF69-534879982C03}"/>
              </a:ext>
            </a:extLst>
          </p:cNvPr>
          <p:cNvSpPr txBox="1"/>
          <p:nvPr/>
        </p:nvSpPr>
        <p:spPr>
          <a:xfrm>
            <a:off x="7137648" y="1400897"/>
            <a:ext cx="1549153" cy="940751"/>
          </a:xfrm>
          <a:prstGeom prst="rect">
            <a:avLst/>
          </a:prstGeom>
        </p:spPr>
        <p:txBody>
          <a:bodyPr vert="horz" lIns="137160" tIns="0" rIns="91440" bIns="137160" rtlCol="0" anchor="b"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200" b="1" dirty="0">
                <a:solidFill>
                  <a:schemeClr val="accent1"/>
                </a:solidFill>
              </a:rPr>
              <a:t>Credit Risk Prediction</a:t>
            </a:r>
          </a:p>
          <a:p>
            <a:pPr>
              <a:spcBef>
                <a:spcPts val="600"/>
              </a:spcBef>
            </a:pPr>
            <a:r>
              <a:rPr lang="en-US" sz="1000" dirty="0"/>
              <a:t>Financial Services, Retail</a:t>
            </a:r>
          </a:p>
        </p:txBody>
      </p:sp>
    </p:spTree>
    <p:extLst>
      <p:ext uri="{BB962C8B-B14F-4D97-AF65-F5344CB8AC3E}">
        <p14:creationId xmlns:p14="http://schemas.microsoft.com/office/powerpoint/2010/main" val="13820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r>
              <a:rPr lang="en-US" dirty="0"/>
              <a:t>The </a:t>
            </a:r>
            <a:r>
              <a:rPr lang="en-US" b="1" dirty="0">
                <a:solidFill>
                  <a:schemeClr val="accent1"/>
                </a:solidFill>
              </a:rPr>
              <a:t>AWS ML stack</a:t>
            </a:r>
            <a:br>
              <a:rPr lang="en-US" dirty="0"/>
            </a:br>
            <a:r>
              <a:rPr lang="en-US" sz="1400" dirty="0"/>
              <a:t>Broadest and most complete set of machine learning capabilities</a:t>
            </a:r>
            <a:endParaRPr lang="en-US" sz="1800" dirty="0"/>
          </a:p>
        </p:txBody>
      </p:sp>
      <p:grpSp>
        <p:nvGrpSpPr>
          <p:cNvPr id="178" name="Group 177">
            <a:extLst>
              <a:ext uri="{FF2B5EF4-FFF2-40B4-BE49-F238E27FC236}">
                <a16:creationId xmlns:a16="http://schemas.microsoft.com/office/drawing/2014/main" id="{CD6451E8-A56A-4DA0-99E0-79D1E1A1A94A}"/>
              </a:ext>
            </a:extLst>
          </p:cNvPr>
          <p:cNvGrpSpPr/>
          <p:nvPr/>
        </p:nvGrpSpPr>
        <p:grpSpPr>
          <a:xfrm>
            <a:off x="457201" y="3464827"/>
            <a:ext cx="8229600" cy="599050"/>
            <a:chOff x="457201" y="3464827"/>
            <a:chExt cx="8229600" cy="599050"/>
          </a:xfrm>
        </p:grpSpPr>
        <p:sp>
          <p:nvSpPr>
            <p:cNvPr id="179" name="Rectangle: Rounded Corners 1">
              <a:extLst>
                <a:ext uri="{FF2B5EF4-FFF2-40B4-BE49-F238E27FC236}">
                  <a16:creationId xmlns:a16="http://schemas.microsoft.com/office/drawing/2014/main" id="{DAD706FC-E610-4AAA-8B5B-1CB44A844FA8}"/>
                </a:ext>
              </a:extLst>
            </p:cNvPr>
            <p:cNvSpPr/>
            <p:nvPr/>
          </p:nvSpPr>
          <p:spPr>
            <a:xfrm>
              <a:off x="457201" y="3464827"/>
              <a:ext cx="8229600" cy="599050"/>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963" eaLnBrk="0" fontAlgn="base" hangingPunct="0">
                <a:spcBef>
                  <a:spcPct val="0"/>
                </a:spcBef>
                <a:spcAft>
                  <a:spcPct val="0"/>
                </a:spcAft>
              </a:pPr>
              <a:endParaRPr lang="ru-RU" sz="1050" dirty="0">
                <a:solidFill>
                  <a:srgbClr val="FFFFFF"/>
                </a:solidFill>
                <a:latin typeface="Amazon Ember"/>
              </a:endParaRPr>
            </a:p>
          </p:txBody>
        </p:sp>
        <p:sp>
          <p:nvSpPr>
            <p:cNvPr id="180" name="Visualize in…">
              <a:extLst>
                <a:ext uri="{FF2B5EF4-FFF2-40B4-BE49-F238E27FC236}">
                  <a16:creationId xmlns:a16="http://schemas.microsoft.com/office/drawing/2014/main" id="{98732851-CE29-4C66-9AC2-AE72477428D6}"/>
                </a:ext>
              </a:extLst>
            </p:cNvPr>
            <p:cNvSpPr txBox="1"/>
            <p:nvPr/>
          </p:nvSpPr>
          <p:spPr>
            <a:xfrm>
              <a:off x="619744" y="3605427"/>
              <a:ext cx="1208016"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1000" b="0" i="0" u="none" strike="noStrike" cap="none" spc="0" normalizeH="0" baseline="0">
                  <a:ln>
                    <a:noFill/>
                  </a:ln>
                  <a:solidFill>
                    <a:schemeClr val="accent3"/>
                  </a:solidFill>
                  <a:effectLst/>
                  <a:uLnTx/>
                  <a:uFillTx/>
                  <a:latin typeface="Amazon Ember Heavy"/>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ML FRAMEWORKS </a:t>
              </a:r>
              <a:b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sz="900"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&amp; INFRASTRUCTURE</a:t>
              </a:r>
            </a:p>
          </p:txBody>
        </p:sp>
        <p:sp>
          <p:nvSpPr>
            <p:cNvPr id="181" name="Visualize in…">
              <a:extLst>
                <a:ext uri="{FF2B5EF4-FFF2-40B4-BE49-F238E27FC236}">
                  <a16:creationId xmlns:a16="http://schemas.microsoft.com/office/drawing/2014/main" id="{EAD3B68B-4E20-4C1B-BE4D-C8ACB3DE67A3}"/>
                </a:ext>
              </a:extLst>
            </p:cNvPr>
            <p:cNvSpPr txBox="1"/>
            <p:nvPr/>
          </p:nvSpPr>
          <p:spPr>
            <a:xfrm>
              <a:off x="2025571" y="3642347"/>
              <a:ext cx="1085687"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TensorFlow, </a:t>
              </a: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PyTorch</a:t>
              </a: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 Apache </a:t>
              </a: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MXNet</a:t>
              </a:r>
              <a:endPar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p:txBody>
        </p:sp>
        <p:sp>
          <p:nvSpPr>
            <p:cNvPr id="182" name="Visualize in…">
              <a:extLst>
                <a:ext uri="{FF2B5EF4-FFF2-40B4-BE49-F238E27FC236}">
                  <a16:creationId xmlns:a16="http://schemas.microsoft.com/office/drawing/2014/main" id="{327CD194-F0F3-4522-991E-DC27AD51F80A}"/>
                </a:ext>
              </a:extLst>
            </p:cNvPr>
            <p:cNvSpPr txBox="1"/>
            <p:nvPr/>
          </p:nvSpPr>
          <p:spPr>
            <a:xfrm>
              <a:off x="3415890" y="3642347"/>
              <a:ext cx="1015896" cy="2431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Deep learning AMIs &amp; containers</a:t>
              </a:r>
            </a:p>
          </p:txBody>
        </p:sp>
        <p:sp>
          <p:nvSpPr>
            <p:cNvPr id="183" name="Visualize in…">
              <a:extLst>
                <a:ext uri="{FF2B5EF4-FFF2-40B4-BE49-F238E27FC236}">
                  <a16:creationId xmlns:a16="http://schemas.microsoft.com/office/drawing/2014/main" id="{E471FC82-6371-49D4-957E-1315F6C6F077}"/>
                </a:ext>
              </a:extLst>
            </p:cNvPr>
            <p:cNvSpPr txBox="1"/>
            <p:nvPr/>
          </p:nvSpPr>
          <p:spPr>
            <a:xfrm>
              <a:off x="4536333"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GPUs </a:t>
              </a:r>
            </a:p>
          </p:txBody>
        </p:sp>
        <p:sp>
          <p:nvSpPr>
            <p:cNvPr id="184" name="Visualize in…">
              <a:extLst>
                <a:ext uri="{FF2B5EF4-FFF2-40B4-BE49-F238E27FC236}">
                  <a16:creationId xmlns:a16="http://schemas.microsoft.com/office/drawing/2014/main" id="{396B35B2-5A5C-40CF-BE79-0F28524838C9}"/>
                </a:ext>
              </a:extLst>
            </p:cNvPr>
            <p:cNvSpPr txBox="1"/>
            <p:nvPr/>
          </p:nvSpPr>
          <p:spPr>
            <a:xfrm>
              <a:off x="5589097"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Inferentia</a:t>
              </a:r>
            </a:p>
          </p:txBody>
        </p:sp>
        <p:sp>
          <p:nvSpPr>
            <p:cNvPr id="185" name="Visualize in…">
              <a:extLst>
                <a:ext uri="{FF2B5EF4-FFF2-40B4-BE49-F238E27FC236}">
                  <a16:creationId xmlns:a16="http://schemas.microsoft.com/office/drawing/2014/main" id="{9059FA69-2DD7-4C8A-A632-ECB176EAE64C}"/>
                </a:ext>
              </a:extLst>
            </p:cNvPr>
            <p:cNvSpPr txBox="1"/>
            <p:nvPr/>
          </p:nvSpPr>
          <p:spPr>
            <a:xfrm>
              <a:off x="6762930" y="3698878"/>
              <a:ext cx="1015896"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Elastic inference</a:t>
              </a:r>
            </a:p>
          </p:txBody>
        </p:sp>
        <p:sp>
          <p:nvSpPr>
            <p:cNvPr id="186" name="Visualize in…">
              <a:extLst>
                <a:ext uri="{FF2B5EF4-FFF2-40B4-BE49-F238E27FC236}">
                  <a16:creationId xmlns:a16="http://schemas.microsoft.com/office/drawing/2014/main" id="{CD41D37C-2548-4007-9DFB-CEA5259F30A3}"/>
                </a:ext>
              </a:extLst>
            </p:cNvPr>
            <p:cNvSpPr txBox="1"/>
            <p:nvPr/>
          </p:nvSpPr>
          <p:spPr>
            <a:xfrm>
              <a:off x="8174449" y="3698878"/>
              <a:ext cx="455023" cy="1354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FPGA</a:t>
              </a:r>
            </a:p>
          </p:txBody>
        </p:sp>
        <p:cxnSp>
          <p:nvCxnSpPr>
            <p:cNvPr id="187" name="Straight Connector 186">
              <a:extLst>
                <a:ext uri="{FF2B5EF4-FFF2-40B4-BE49-F238E27FC236}">
                  <a16:creationId xmlns:a16="http://schemas.microsoft.com/office/drawing/2014/main" id="{C178E097-6509-411A-A33E-1074E06033FE}"/>
                </a:ext>
              </a:extLst>
            </p:cNvPr>
            <p:cNvCxnSpPr>
              <a:cxnSpLocks/>
            </p:cNvCxnSpPr>
            <p:nvPr/>
          </p:nvCxnSpPr>
          <p:spPr>
            <a:xfrm>
              <a:off x="466737" y="3478268"/>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31106014-1611-4402-B82D-5AAE52BB49E2}"/>
              </a:ext>
            </a:extLst>
          </p:cNvPr>
          <p:cNvGrpSpPr/>
          <p:nvPr/>
        </p:nvGrpSpPr>
        <p:grpSpPr>
          <a:xfrm>
            <a:off x="457201" y="1009650"/>
            <a:ext cx="8229600" cy="1288376"/>
            <a:chOff x="457201" y="1009650"/>
            <a:chExt cx="8229600" cy="1288376"/>
          </a:xfrm>
        </p:grpSpPr>
        <p:sp>
          <p:nvSpPr>
            <p:cNvPr id="189" name="Rectangle: Rounded Corners 1">
              <a:extLst>
                <a:ext uri="{FF2B5EF4-FFF2-40B4-BE49-F238E27FC236}">
                  <a16:creationId xmlns:a16="http://schemas.microsoft.com/office/drawing/2014/main" id="{19A2A45D-8485-4FC6-A555-4B5287B4F10D}"/>
                </a:ext>
              </a:extLst>
            </p:cNvPr>
            <p:cNvSpPr/>
            <p:nvPr/>
          </p:nvSpPr>
          <p:spPr>
            <a:xfrm>
              <a:off x="457201" y="1009650"/>
              <a:ext cx="8229600" cy="1288376"/>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96963" eaLnBrk="0" fontAlgn="base" hangingPunct="0">
                <a:spcBef>
                  <a:spcPct val="0"/>
                </a:spcBef>
                <a:spcAft>
                  <a:spcPct val="0"/>
                </a:spcAft>
              </a:pPr>
              <a:endParaRPr lang="ru-RU" sz="1050" dirty="0">
                <a:solidFill>
                  <a:srgbClr val="FFFFFF"/>
                </a:solidFill>
                <a:latin typeface="Amazon Ember"/>
              </a:endParaRPr>
            </a:p>
          </p:txBody>
        </p:sp>
        <p:sp>
          <p:nvSpPr>
            <p:cNvPr id="190" name="Visualize in…">
              <a:extLst>
                <a:ext uri="{FF2B5EF4-FFF2-40B4-BE49-F238E27FC236}">
                  <a16:creationId xmlns:a16="http://schemas.microsoft.com/office/drawing/2014/main" id="{201BFD52-0A89-4EF6-A826-1B19437F677A}"/>
                </a:ext>
              </a:extLst>
            </p:cNvPr>
            <p:cNvSpPr txBox="1"/>
            <p:nvPr/>
          </p:nvSpPr>
          <p:spPr>
            <a:xfrm>
              <a:off x="619744" y="1527999"/>
              <a:ext cx="1015894" cy="1661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650096" rtl="0" eaLnBrk="0" fontAlgn="base"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AI SERVICES</a:t>
              </a:r>
            </a:p>
          </p:txBody>
        </p:sp>
        <p:sp>
          <p:nvSpPr>
            <p:cNvPr id="191" name="Visualize in…">
              <a:extLst>
                <a:ext uri="{FF2B5EF4-FFF2-40B4-BE49-F238E27FC236}">
                  <a16:creationId xmlns:a16="http://schemas.microsoft.com/office/drawing/2014/main" id="{F7724F3A-CFB6-4348-90A9-399287E6656E}"/>
                </a:ext>
              </a:extLst>
            </p:cNvPr>
            <p:cNvSpPr txBox="1"/>
            <p:nvPr/>
          </p:nvSpPr>
          <p:spPr>
            <a:xfrm>
              <a:off x="2025571" y="1107004"/>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Vision</a:t>
              </a:r>
            </a:p>
          </p:txBody>
        </p:sp>
        <p:sp>
          <p:nvSpPr>
            <p:cNvPr id="192" name="Visualize in…">
              <a:extLst>
                <a:ext uri="{FF2B5EF4-FFF2-40B4-BE49-F238E27FC236}">
                  <a16:creationId xmlns:a16="http://schemas.microsoft.com/office/drawing/2014/main" id="{4023CD19-B2A0-41B7-9545-EEAAE3A77491}"/>
                </a:ext>
              </a:extLst>
            </p:cNvPr>
            <p:cNvSpPr txBox="1"/>
            <p:nvPr/>
          </p:nvSpPr>
          <p:spPr>
            <a:xfrm>
              <a:off x="2025571" y="1264022"/>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Rekognition</a:t>
              </a:r>
            </a:p>
          </p:txBody>
        </p:sp>
        <p:sp>
          <p:nvSpPr>
            <p:cNvPr id="193" name="Visualize in…">
              <a:extLst>
                <a:ext uri="{FF2B5EF4-FFF2-40B4-BE49-F238E27FC236}">
                  <a16:creationId xmlns:a16="http://schemas.microsoft.com/office/drawing/2014/main" id="{4FB64431-3884-459E-9C0D-B357B1739D0F}"/>
                </a:ext>
              </a:extLst>
            </p:cNvPr>
            <p:cNvSpPr txBox="1"/>
            <p:nvPr/>
          </p:nvSpPr>
          <p:spPr>
            <a:xfrm>
              <a:off x="2025571" y="1677802"/>
              <a:ext cx="535981"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Speech</a:t>
              </a:r>
            </a:p>
          </p:txBody>
        </p:sp>
        <p:sp>
          <p:nvSpPr>
            <p:cNvPr id="194" name="Visualize in…">
              <a:extLst>
                <a:ext uri="{FF2B5EF4-FFF2-40B4-BE49-F238E27FC236}">
                  <a16:creationId xmlns:a16="http://schemas.microsoft.com/office/drawing/2014/main" id="{DE962DE6-F9F6-4AD2-8A64-1C719BCB2411}"/>
                </a:ext>
              </a:extLst>
            </p:cNvPr>
            <p:cNvSpPr txBox="1"/>
            <p:nvPr/>
          </p:nvSpPr>
          <p:spPr>
            <a:xfrm>
              <a:off x="2025571" y="1834820"/>
              <a:ext cx="523150"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Polly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a:t>
              </a:r>
            </a:p>
          </p:txBody>
        </p:sp>
        <p:sp>
          <p:nvSpPr>
            <p:cNvPr id="195" name="Visualize in…">
              <a:extLst>
                <a:ext uri="{FF2B5EF4-FFF2-40B4-BE49-F238E27FC236}">
                  <a16:creationId xmlns:a16="http://schemas.microsoft.com/office/drawing/2014/main" id="{2402D9EC-CA9E-4EAC-A627-36C71D7932E5}"/>
                </a:ext>
              </a:extLst>
            </p:cNvPr>
            <p:cNvSpPr txBox="1"/>
            <p:nvPr/>
          </p:nvSpPr>
          <p:spPr>
            <a:xfrm>
              <a:off x="3311343" y="1107004"/>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Chatbots</a:t>
              </a:r>
            </a:p>
          </p:txBody>
        </p:sp>
        <p:sp>
          <p:nvSpPr>
            <p:cNvPr id="196" name="Visualize in…">
              <a:extLst>
                <a:ext uri="{FF2B5EF4-FFF2-40B4-BE49-F238E27FC236}">
                  <a16:creationId xmlns:a16="http://schemas.microsoft.com/office/drawing/2014/main" id="{D4E65A53-63A0-4BC3-9F39-ED6E870539DF}"/>
                </a:ext>
              </a:extLst>
            </p:cNvPr>
            <p:cNvSpPr txBox="1"/>
            <p:nvPr/>
          </p:nvSpPr>
          <p:spPr>
            <a:xfrm>
              <a:off x="3311343" y="1264022"/>
              <a:ext cx="635769"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Lex</a:t>
              </a:r>
            </a:p>
          </p:txBody>
        </p:sp>
        <p:sp>
          <p:nvSpPr>
            <p:cNvPr id="197" name="Visualize in…">
              <a:extLst>
                <a:ext uri="{FF2B5EF4-FFF2-40B4-BE49-F238E27FC236}">
                  <a16:creationId xmlns:a16="http://schemas.microsoft.com/office/drawing/2014/main" id="{98C7FA98-0E96-4F2C-B065-1E853609461B}"/>
                </a:ext>
              </a:extLst>
            </p:cNvPr>
            <p:cNvSpPr txBox="1"/>
            <p:nvPr/>
          </p:nvSpPr>
          <p:spPr>
            <a:xfrm>
              <a:off x="4553636" y="1677803"/>
              <a:ext cx="830143"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Contact centers</a:t>
              </a:r>
            </a:p>
          </p:txBody>
        </p:sp>
        <p:sp>
          <p:nvSpPr>
            <p:cNvPr id="198" name="Visualize in…">
              <a:extLst>
                <a:ext uri="{FF2B5EF4-FFF2-40B4-BE49-F238E27FC236}">
                  <a16:creationId xmlns:a16="http://schemas.microsoft.com/office/drawing/2014/main" id="{E43E5B9A-FAC2-4CC9-9EFC-302FB8E04F66}"/>
                </a:ext>
              </a:extLst>
            </p:cNvPr>
            <p:cNvSpPr txBox="1"/>
            <p:nvPr/>
          </p:nvSpPr>
          <p:spPr>
            <a:xfrm>
              <a:off x="4553636" y="1834821"/>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667"/>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Contact Lens</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Connect Voice ID</a:t>
              </a:r>
            </a:p>
          </p:txBody>
        </p:sp>
        <p:sp>
          <p:nvSpPr>
            <p:cNvPr id="199" name="Visualize in…">
              <a:extLst>
                <a:ext uri="{FF2B5EF4-FFF2-40B4-BE49-F238E27FC236}">
                  <a16:creationId xmlns:a16="http://schemas.microsoft.com/office/drawing/2014/main" id="{CA02B899-30B2-4CF5-BC40-F8EE71E0C6DF}"/>
                </a:ext>
              </a:extLst>
            </p:cNvPr>
            <p:cNvSpPr txBox="1"/>
            <p:nvPr/>
          </p:nvSpPr>
          <p:spPr>
            <a:xfrm>
              <a:off x="6035683" y="1677802"/>
              <a:ext cx="760254"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Code + DevOps</a:t>
              </a:r>
            </a:p>
          </p:txBody>
        </p:sp>
        <p:sp>
          <p:nvSpPr>
            <p:cNvPr id="200" name="Visualize in…">
              <a:extLst>
                <a:ext uri="{FF2B5EF4-FFF2-40B4-BE49-F238E27FC236}">
                  <a16:creationId xmlns:a16="http://schemas.microsoft.com/office/drawing/2014/main" id="{F9AAB852-B773-4660-A8C3-B2A74806EF4C}"/>
                </a:ext>
              </a:extLst>
            </p:cNvPr>
            <p:cNvSpPr txBox="1"/>
            <p:nvPr/>
          </p:nvSpPr>
          <p:spPr>
            <a:xfrm>
              <a:off x="6035683" y="1834819"/>
              <a:ext cx="847071"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667"/>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CodeGuru</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DevOps Guru</a:t>
              </a:r>
            </a:p>
          </p:txBody>
        </p:sp>
        <p:sp>
          <p:nvSpPr>
            <p:cNvPr id="201" name="Visualize in…">
              <a:extLst>
                <a:ext uri="{FF2B5EF4-FFF2-40B4-BE49-F238E27FC236}">
                  <a16:creationId xmlns:a16="http://schemas.microsoft.com/office/drawing/2014/main" id="{B6479FB5-8899-456B-BA8E-CF7A381A4B3B}"/>
                </a:ext>
              </a:extLst>
            </p:cNvPr>
            <p:cNvSpPr txBox="1"/>
            <p:nvPr/>
          </p:nvSpPr>
          <p:spPr>
            <a:xfrm>
              <a:off x="3311343" y="1677800"/>
              <a:ext cx="64132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Text</a:t>
              </a:r>
            </a:p>
          </p:txBody>
        </p:sp>
        <p:sp>
          <p:nvSpPr>
            <p:cNvPr id="202" name="Visualize in…">
              <a:extLst>
                <a:ext uri="{FF2B5EF4-FFF2-40B4-BE49-F238E27FC236}">
                  <a16:creationId xmlns:a16="http://schemas.microsoft.com/office/drawing/2014/main" id="{7B9C61A5-AE43-434C-BB5C-E141896D1BB9}"/>
                </a:ext>
              </a:extLst>
            </p:cNvPr>
            <p:cNvSpPr txBox="1"/>
            <p:nvPr/>
          </p:nvSpPr>
          <p:spPr>
            <a:xfrm>
              <a:off x="3311343" y="1834818"/>
              <a:ext cx="641322"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Translate</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Textract</a:t>
              </a:r>
            </a:p>
          </p:txBody>
        </p:sp>
        <p:sp>
          <p:nvSpPr>
            <p:cNvPr id="203" name="Visualize in…">
              <a:extLst>
                <a:ext uri="{FF2B5EF4-FFF2-40B4-BE49-F238E27FC236}">
                  <a16:creationId xmlns:a16="http://schemas.microsoft.com/office/drawing/2014/main" id="{89DB4158-CD6A-48A9-9330-53CEFA5A4FCE}"/>
                </a:ext>
              </a:extLst>
            </p:cNvPr>
            <p:cNvSpPr txBox="1"/>
            <p:nvPr/>
          </p:nvSpPr>
          <p:spPr>
            <a:xfrm>
              <a:off x="4553636" y="1107004"/>
              <a:ext cx="73816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Business tools</a:t>
              </a:r>
            </a:p>
          </p:txBody>
        </p:sp>
        <p:sp>
          <p:nvSpPr>
            <p:cNvPr id="204" name="Visualize in…">
              <a:extLst>
                <a:ext uri="{FF2B5EF4-FFF2-40B4-BE49-F238E27FC236}">
                  <a16:creationId xmlns:a16="http://schemas.microsoft.com/office/drawing/2014/main" id="{5757FB85-1B6D-42E2-8F52-D962E1A89A42}"/>
                </a:ext>
              </a:extLst>
            </p:cNvPr>
            <p:cNvSpPr txBox="1"/>
            <p:nvPr/>
          </p:nvSpPr>
          <p:spPr>
            <a:xfrm>
              <a:off x="4553636" y="1264022"/>
              <a:ext cx="85018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Personalize Forecast</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Fraud Detector</a:t>
              </a: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Lookout for Metrics</a:t>
              </a:r>
            </a:p>
          </p:txBody>
        </p:sp>
        <p:sp>
          <p:nvSpPr>
            <p:cNvPr id="205" name="Visualize in…">
              <a:extLst>
                <a:ext uri="{FF2B5EF4-FFF2-40B4-BE49-F238E27FC236}">
                  <a16:creationId xmlns:a16="http://schemas.microsoft.com/office/drawing/2014/main" id="{87F9F37C-8DF2-40CE-B1BD-C4CA5F8225F9}"/>
                </a:ext>
              </a:extLst>
            </p:cNvPr>
            <p:cNvSpPr txBox="1"/>
            <p:nvPr/>
          </p:nvSpPr>
          <p:spPr>
            <a:xfrm>
              <a:off x="6035683" y="1107004"/>
              <a:ext cx="51075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Search</a:t>
              </a:r>
            </a:p>
          </p:txBody>
        </p:sp>
        <p:sp>
          <p:nvSpPr>
            <p:cNvPr id="206" name="Visualize in…">
              <a:extLst>
                <a:ext uri="{FF2B5EF4-FFF2-40B4-BE49-F238E27FC236}">
                  <a16:creationId xmlns:a16="http://schemas.microsoft.com/office/drawing/2014/main" id="{FE9474F1-9F57-4E7D-B0B5-9F1AFF610EA5}"/>
                </a:ext>
              </a:extLst>
            </p:cNvPr>
            <p:cNvSpPr txBox="1"/>
            <p:nvPr/>
          </p:nvSpPr>
          <p:spPr>
            <a:xfrm>
              <a:off x="6035683" y="1264022"/>
              <a:ext cx="510752"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Kendra</a:t>
              </a:r>
            </a:p>
          </p:txBody>
        </p:sp>
        <p:sp>
          <p:nvSpPr>
            <p:cNvPr id="207" name="Visualize in…">
              <a:extLst>
                <a:ext uri="{FF2B5EF4-FFF2-40B4-BE49-F238E27FC236}">
                  <a16:creationId xmlns:a16="http://schemas.microsoft.com/office/drawing/2014/main" id="{45032697-0AF4-412D-9273-997F560BDEDC}"/>
                </a:ext>
              </a:extLst>
            </p:cNvPr>
            <p:cNvSpPr txBox="1"/>
            <p:nvPr/>
          </p:nvSpPr>
          <p:spPr>
            <a:xfrm>
              <a:off x="7315104" y="1677803"/>
              <a:ext cx="841930"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Industrial</a:t>
              </a:r>
            </a:p>
          </p:txBody>
        </p:sp>
        <p:sp>
          <p:nvSpPr>
            <p:cNvPr id="208" name="Visualize in…">
              <a:extLst>
                <a:ext uri="{FF2B5EF4-FFF2-40B4-BE49-F238E27FC236}">
                  <a16:creationId xmlns:a16="http://schemas.microsoft.com/office/drawing/2014/main" id="{C0D4577A-64F5-4901-B0B8-83FE8CF3CAAC}"/>
                </a:ext>
              </a:extLst>
            </p:cNvPr>
            <p:cNvSpPr txBox="1"/>
            <p:nvPr/>
          </p:nvSpPr>
          <p:spPr>
            <a:xfrm>
              <a:off x="7315104" y="1834820"/>
              <a:ext cx="1277907"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Panorama Appliance and SDK, Monitron, Lookout for Equipment, Lookout for Vision</a:t>
              </a:r>
            </a:p>
          </p:txBody>
        </p:sp>
        <p:sp>
          <p:nvSpPr>
            <p:cNvPr id="209" name="Visualize in…">
              <a:extLst>
                <a:ext uri="{FF2B5EF4-FFF2-40B4-BE49-F238E27FC236}">
                  <a16:creationId xmlns:a16="http://schemas.microsoft.com/office/drawing/2014/main" id="{F69A02DE-A12E-49BC-9113-6FD271623B8C}"/>
                </a:ext>
              </a:extLst>
            </p:cNvPr>
            <p:cNvSpPr txBox="1"/>
            <p:nvPr/>
          </p:nvSpPr>
          <p:spPr>
            <a:xfrm>
              <a:off x="7315104" y="1107004"/>
              <a:ext cx="841930" cy="1354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1" i="0" u="none" strike="noStrike" kern="1200" cap="none" spc="0" normalizeH="0" baseline="0" noProof="0" dirty="0">
                  <a:ln>
                    <a:noFill/>
                  </a:ln>
                  <a:solidFill>
                    <a:prstClr val="white"/>
                  </a:solidFill>
                  <a:effectLst/>
                  <a:uLnTx/>
                  <a:uFillTx/>
                  <a:latin typeface="Amazon Ember" panose="020B0603020204020204" pitchFamily="34" charset="0"/>
                  <a:ea typeface="Amazon Ember" panose="020B0603020204020204" pitchFamily="34" charset="0"/>
                  <a:cs typeface="Amazon Ember" panose="020B0603020204020204" pitchFamily="34" charset="0"/>
                </a:rPr>
                <a:t>Healthcare</a:t>
              </a:r>
            </a:p>
          </p:txBody>
        </p:sp>
        <p:sp>
          <p:nvSpPr>
            <p:cNvPr id="210" name="Visualize in…">
              <a:extLst>
                <a:ext uri="{FF2B5EF4-FFF2-40B4-BE49-F238E27FC236}">
                  <a16:creationId xmlns:a16="http://schemas.microsoft.com/office/drawing/2014/main" id="{1D19760B-9873-4677-9D09-8B104199FC0F}"/>
                </a:ext>
              </a:extLst>
            </p:cNvPr>
            <p:cNvSpPr txBox="1"/>
            <p:nvPr/>
          </p:nvSpPr>
          <p:spPr>
            <a:xfrm>
              <a:off x="7315104" y="1264022"/>
              <a:ext cx="1087926" cy="3508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err="1">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HealthLake</a:t>
              </a:r>
              <a:endPar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endParaRP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Comprehend Medical</a:t>
              </a:r>
            </a:p>
            <a:p>
              <a:pPr marL="0" marR="0" lvl="0" indent="0" algn="l" defTabSz="65009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Transcribe Medical</a:t>
              </a:r>
            </a:p>
          </p:txBody>
        </p:sp>
        <p:cxnSp>
          <p:nvCxnSpPr>
            <p:cNvPr id="211" name="Straight Connector 210">
              <a:extLst>
                <a:ext uri="{FF2B5EF4-FFF2-40B4-BE49-F238E27FC236}">
                  <a16:creationId xmlns:a16="http://schemas.microsoft.com/office/drawing/2014/main" id="{CF13BD10-4303-4E5A-8BD0-1650BC88A28D}"/>
                </a:ext>
              </a:extLst>
            </p:cNvPr>
            <p:cNvCxnSpPr>
              <a:cxnSpLocks/>
            </p:cNvCxnSpPr>
            <p:nvPr/>
          </p:nvCxnSpPr>
          <p:spPr>
            <a:xfrm>
              <a:off x="466737" y="1009650"/>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48170D41-43C4-43B1-BE0B-8E3075C29363}"/>
              </a:ext>
            </a:extLst>
          </p:cNvPr>
          <p:cNvGrpSpPr/>
          <p:nvPr/>
        </p:nvGrpSpPr>
        <p:grpSpPr>
          <a:xfrm>
            <a:off x="457201" y="2304106"/>
            <a:ext cx="8229600" cy="1020119"/>
            <a:chOff x="457201" y="2304106"/>
            <a:chExt cx="8229600" cy="1020119"/>
          </a:xfrm>
        </p:grpSpPr>
        <p:sp>
          <p:nvSpPr>
            <p:cNvPr id="213" name="Rectangle: Rounded Corners 1">
              <a:extLst>
                <a:ext uri="{FF2B5EF4-FFF2-40B4-BE49-F238E27FC236}">
                  <a16:creationId xmlns:a16="http://schemas.microsoft.com/office/drawing/2014/main" id="{8C1BD9F2-EFBC-4A18-A91A-B3DCD09082B0}"/>
                </a:ext>
              </a:extLst>
            </p:cNvPr>
            <p:cNvSpPr/>
            <p:nvPr/>
          </p:nvSpPr>
          <p:spPr>
            <a:xfrm>
              <a:off x="457201" y="2304106"/>
              <a:ext cx="8229600" cy="1020119"/>
            </a:xfrm>
            <a:prstGeom prst="roundRect">
              <a:avLst>
                <a:gd name="adj" fmla="val 0"/>
              </a:avLst>
            </a:prstGeom>
            <a:solidFill>
              <a:srgbClr val="2C374A"/>
            </a:solidFill>
            <a:ln w="88900">
              <a:noFill/>
            </a:ln>
            <a:scene3d>
              <a:camera prst="orthographicFront"/>
              <a:lightRig rig="threePt" dir="t"/>
            </a:scene3d>
            <a:sp3d>
              <a:bevelT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096963" rtl="0" eaLnBrk="0" fontAlgn="base" latinLnBrk="0" hangingPunct="0">
                <a:lnSpc>
                  <a:spcPct val="100000"/>
                </a:lnSpc>
                <a:spcBef>
                  <a:spcPct val="0"/>
                </a:spcBef>
                <a:spcAft>
                  <a:spcPct val="0"/>
                </a:spcAft>
                <a:buClrTx/>
                <a:buSzTx/>
                <a:buFontTx/>
                <a:buNone/>
                <a:tabLst/>
                <a:defRPr/>
              </a:pPr>
              <a:endParaRPr kumimoji="0" lang="ru-RU" sz="10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214" name="Visualize in…">
              <a:extLst>
                <a:ext uri="{FF2B5EF4-FFF2-40B4-BE49-F238E27FC236}">
                  <a16:creationId xmlns:a16="http://schemas.microsoft.com/office/drawing/2014/main" id="{780DA4DC-3A5D-42F7-9CC5-8D8D6B593356}"/>
                </a:ext>
              </a:extLst>
            </p:cNvPr>
            <p:cNvSpPr txBox="1"/>
            <p:nvPr/>
          </p:nvSpPr>
          <p:spPr>
            <a:xfrm>
              <a:off x="1052325" y="2668990"/>
              <a:ext cx="483842"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r"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Label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a:t>
              </a:r>
            </a:p>
          </p:txBody>
        </p:sp>
        <p:grpSp>
          <p:nvGrpSpPr>
            <p:cNvPr id="215" name="Group 214">
              <a:extLst>
                <a:ext uri="{FF2B5EF4-FFF2-40B4-BE49-F238E27FC236}">
                  <a16:creationId xmlns:a16="http://schemas.microsoft.com/office/drawing/2014/main" id="{72A54964-968E-4E42-8B1F-E7D357EE224B}"/>
                </a:ext>
              </a:extLst>
            </p:cNvPr>
            <p:cNvGrpSpPr/>
            <p:nvPr/>
          </p:nvGrpSpPr>
          <p:grpSpPr>
            <a:xfrm>
              <a:off x="1617481" y="2486923"/>
              <a:ext cx="6080752" cy="730918"/>
              <a:chOff x="1965353" y="3168358"/>
              <a:chExt cx="10345688" cy="1243572"/>
            </a:xfrm>
          </p:grpSpPr>
          <p:sp>
            <p:nvSpPr>
              <p:cNvPr id="224" name="Rectangle 223">
                <a:extLst>
                  <a:ext uri="{FF2B5EF4-FFF2-40B4-BE49-F238E27FC236}">
                    <a16:creationId xmlns:a16="http://schemas.microsoft.com/office/drawing/2014/main" id="{4C61F22B-DE93-4E3D-96FB-951184B8EBBF}"/>
                  </a:ext>
                </a:extLst>
              </p:cNvPr>
              <p:cNvSpPr/>
              <p:nvPr/>
            </p:nvSpPr>
            <p:spPr>
              <a:xfrm>
                <a:off x="1965353" y="3168358"/>
                <a:ext cx="10345688" cy="1243572"/>
              </a:xfrm>
              <a:prstGeom prst="rect">
                <a:avLst/>
              </a:prstGeom>
              <a:ln w="12700" cap="rnd">
                <a:solidFill>
                  <a:schemeClr val="tx1"/>
                </a:solidFill>
                <a:prstDash val="solid"/>
                <a:round/>
              </a:ln>
            </p:spPr>
            <p:txBody>
              <a:bodyPr rtlCol="0" anchor="ctr"/>
              <a:lstStyle/>
              <a:p>
                <a:pPr marL="0" marR="0" lvl="0" indent="0" algn="l" defTabSz="761951" rtl="0" eaLnBrk="0" fontAlgn="base" latinLnBrk="0" hangingPunct="0">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Heavy"/>
                  <a:ea typeface="+mn-ea"/>
                  <a:cs typeface="+mn-cs"/>
                </a:endParaRPr>
              </a:p>
            </p:txBody>
          </p:sp>
          <p:sp>
            <p:nvSpPr>
              <p:cNvPr id="225" name="Visualize in…">
                <a:extLst>
                  <a:ext uri="{FF2B5EF4-FFF2-40B4-BE49-F238E27FC236}">
                    <a16:creationId xmlns:a16="http://schemas.microsoft.com/office/drawing/2014/main" id="{E17A940F-ECFC-4F8C-B97E-23811EF5B72B}"/>
                  </a:ext>
                </a:extLst>
              </p:cNvPr>
              <p:cNvSpPr txBox="1"/>
              <p:nvPr/>
            </p:nvSpPr>
            <p:spPr>
              <a:xfrm>
                <a:off x="21727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Data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collection prep</a:t>
                </a:r>
              </a:p>
            </p:txBody>
          </p:sp>
          <p:sp>
            <p:nvSpPr>
              <p:cNvPr id="226" name="Visualize in…">
                <a:extLst>
                  <a:ext uri="{FF2B5EF4-FFF2-40B4-BE49-F238E27FC236}">
                    <a16:creationId xmlns:a16="http://schemas.microsoft.com/office/drawing/2014/main" id="{199B7084-CC09-47CE-A973-FD056F1E787A}"/>
                  </a:ext>
                </a:extLst>
              </p:cNvPr>
              <p:cNvSpPr txBox="1"/>
              <p:nvPr/>
            </p:nvSpPr>
            <p:spPr>
              <a:xfrm>
                <a:off x="3493418"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Store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features</a:t>
                </a:r>
              </a:p>
            </p:txBody>
          </p:sp>
          <p:sp>
            <p:nvSpPr>
              <p:cNvPr id="227" name="Visualize in…">
                <a:extLst>
                  <a:ext uri="{FF2B5EF4-FFF2-40B4-BE49-F238E27FC236}">
                    <a16:creationId xmlns:a16="http://schemas.microsoft.com/office/drawing/2014/main" id="{46934D18-5111-4390-AF64-7CFF8B541500}"/>
                  </a:ext>
                </a:extLst>
              </p:cNvPr>
              <p:cNvSpPr txBox="1"/>
              <p:nvPr/>
            </p:nvSpPr>
            <p:spPr>
              <a:xfrm>
                <a:off x="4337707" y="3381945"/>
                <a:ext cx="1487065" cy="5969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Detect bias</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and explain predictions</a:t>
                </a:r>
              </a:p>
            </p:txBody>
          </p:sp>
          <p:sp>
            <p:nvSpPr>
              <p:cNvPr id="228" name="Visualize in…">
                <a:extLst>
                  <a:ext uri="{FF2B5EF4-FFF2-40B4-BE49-F238E27FC236}">
                    <a16:creationId xmlns:a16="http://schemas.microsoft.com/office/drawing/2014/main" id="{410FB047-2B4B-4981-8CFB-A89B2E4511BE}"/>
                  </a:ext>
                </a:extLst>
              </p:cNvPr>
              <p:cNvSpPr txBox="1"/>
              <p:nvPr/>
            </p:nvSpPr>
            <p:spPr>
              <a:xfrm>
                <a:off x="5530342" y="3455041"/>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Visualize in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notebooks</a:t>
                </a:r>
              </a:p>
            </p:txBody>
          </p:sp>
          <p:sp>
            <p:nvSpPr>
              <p:cNvPr id="229" name="Visualize in…">
                <a:extLst>
                  <a:ext uri="{FF2B5EF4-FFF2-40B4-BE49-F238E27FC236}">
                    <a16:creationId xmlns:a16="http://schemas.microsoft.com/office/drawing/2014/main" id="{038A23E2-9B67-4B26-B9E1-12A8D48C3EC0}"/>
                  </a:ext>
                </a:extLst>
              </p:cNvPr>
              <p:cNvSpPr txBox="1"/>
              <p:nvPr/>
            </p:nvSpPr>
            <p:spPr>
              <a:xfrm>
                <a:off x="6757974" y="3478124"/>
                <a:ext cx="1182354"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Pick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algorithm</a:t>
                </a:r>
              </a:p>
            </p:txBody>
          </p:sp>
          <p:sp>
            <p:nvSpPr>
              <p:cNvPr id="230" name="Visualize in…">
                <a:extLst>
                  <a:ext uri="{FF2B5EF4-FFF2-40B4-BE49-F238E27FC236}">
                    <a16:creationId xmlns:a16="http://schemas.microsoft.com/office/drawing/2014/main" id="{423DECCA-B87D-4065-B6C5-903813E34537}"/>
                  </a:ext>
                </a:extLst>
              </p:cNvPr>
              <p:cNvSpPr txBox="1"/>
              <p:nvPr/>
            </p:nvSpPr>
            <p:spPr>
              <a:xfrm>
                <a:off x="11336052" y="3478124"/>
                <a:ext cx="850952" cy="413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&amp; monitor</a:t>
                </a:r>
              </a:p>
            </p:txBody>
          </p:sp>
          <p:sp>
            <p:nvSpPr>
              <p:cNvPr id="231" name="Visualize in…">
                <a:extLst>
                  <a:ext uri="{FF2B5EF4-FFF2-40B4-BE49-F238E27FC236}">
                    <a16:creationId xmlns:a16="http://schemas.microsoft.com/office/drawing/2014/main" id="{FB20A79A-3E13-4AA8-BF89-E68985C3EECD}"/>
                  </a:ext>
                </a:extLst>
              </p:cNvPr>
              <p:cNvSpPr txBox="1"/>
              <p:nvPr/>
            </p:nvSpPr>
            <p:spPr>
              <a:xfrm>
                <a:off x="7796654"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Train</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models faster</a:t>
                </a:r>
              </a:p>
            </p:txBody>
          </p:sp>
          <p:sp>
            <p:nvSpPr>
              <p:cNvPr id="232" name="Visualize in…">
                <a:extLst>
                  <a:ext uri="{FF2B5EF4-FFF2-40B4-BE49-F238E27FC236}">
                    <a16:creationId xmlns:a16="http://schemas.microsoft.com/office/drawing/2014/main" id="{39B8635B-A10F-4632-B71F-B7930C72C9C9}"/>
                  </a:ext>
                </a:extLst>
              </p:cNvPr>
              <p:cNvSpPr txBox="1"/>
              <p:nvPr/>
            </p:nvSpPr>
            <p:spPr>
              <a:xfrm>
                <a:off x="10115599"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Deploy in production</a:t>
                </a:r>
              </a:p>
            </p:txBody>
          </p:sp>
          <p:sp>
            <p:nvSpPr>
              <p:cNvPr id="233" name="Visualize in…">
                <a:extLst>
                  <a:ext uri="{FF2B5EF4-FFF2-40B4-BE49-F238E27FC236}">
                    <a16:creationId xmlns:a16="http://schemas.microsoft.com/office/drawing/2014/main" id="{75A0FD9F-032A-4118-A043-81C7AEE13030}"/>
                  </a:ext>
                </a:extLst>
              </p:cNvPr>
              <p:cNvSpPr txBox="1"/>
              <p:nvPr/>
            </p:nvSpPr>
            <p:spPr>
              <a:xfrm>
                <a:off x="9043423" y="3478124"/>
                <a:ext cx="1182354" cy="41366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Tune</a:t>
                </a:r>
                <a:b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b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parameters</a:t>
                </a:r>
              </a:p>
            </p:txBody>
          </p:sp>
        </p:grpSp>
        <p:sp>
          <p:nvSpPr>
            <p:cNvPr id="216" name="Visualize in…">
              <a:extLst>
                <a:ext uri="{FF2B5EF4-FFF2-40B4-BE49-F238E27FC236}">
                  <a16:creationId xmlns:a16="http://schemas.microsoft.com/office/drawing/2014/main" id="{8BDA5676-BC60-4C06-B047-393783B332D5}"/>
                </a:ext>
              </a:extLst>
            </p:cNvPr>
            <p:cNvSpPr txBox="1"/>
            <p:nvPr/>
          </p:nvSpPr>
          <p:spPr>
            <a:xfrm>
              <a:off x="7807699" y="2668990"/>
              <a:ext cx="738634" cy="2431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l" defTabSz="650096" rtl="0" eaLnBrk="0" fontAlgn="auto" latinLnBrk="0" hangingPunct="0">
                <a:lnSpc>
                  <a:spcPct val="100000"/>
                </a:lnSpc>
                <a:spcBef>
                  <a:spcPts val="0"/>
                </a:spcBef>
                <a:spcAft>
                  <a:spcPts val="1000"/>
                </a:spcAft>
                <a:buClrTx/>
                <a:buSzTx/>
                <a:buFontTx/>
                <a:buNone/>
                <a:tabLst/>
                <a:defRPr/>
              </a:pPr>
              <a:r>
                <a:rPr kumimoji="0" lang="en-US" sz="700" b="0" i="0" u="none" strike="noStrike" kern="1200" cap="none" spc="0" normalizeH="0" baseline="0" noProof="0" dirty="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rPr>
                <a:t>Manage edge devices</a:t>
              </a:r>
            </a:p>
          </p:txBody>
        </p:sp>
        <p:grpSp>
          <p:nvGrpSpPr>
            <p:cNvPr id="217" name="Group 216">
              <a:extLst>
                <a:ext uri="{FF2B5EF4-FFF2-40B4-BE49-F238E27FC236}">
                  <a16:creationId xmlns:a16="http://schemas.microsoft.com/office/drawing/2014/main" id="{868C3B9E-3F9B-472C-874B-53D800AB8063}"/>
                </a:ext>
              </a:extLst>
            </p:cNvPr>
            <p:cNvGrpSpPr/>
            <p:nvPr/>
          </p:nvGrpSpPr>
          <p:grpSpPr>
            <a:xfrm>
              <a:off x="1720467" y="3093991"/>
              <a:ext cx="5874779" cy="6901"/>
              <a:chOff x="903711" y="2002797"/>
              <a:chExt cx="5997584" cy="7045"/>
            </a:xfrm>
          </p:grpSpPr>
          <p:cxnSp>
            <p:nvCxnSpPr>
              <p:cNvPr id="222" name="Straight Arrow Connector 221">
                <a:extLst>
                  <a:ext uri="{FF2B5EF4-FFF2-40B4-BE49-F238E27FC236}">
                    <a16:creationId xmlns:a16="http://schemas.microsoft.com/office/drawing/2014/main" id="{D59ED4E1-11F5-406A-A7F5-D4BFE11F4858}"/>
                  </a:ext>
                </a:extLst>
              </p:cNvPr>
              <p:cNvCxnSpPr>
                <a:cxnSpLocks/>
              </p:cNvCxnSpPr>
              <p:nvPr/>
            </p:nvCxnSpPr>
            <p:spPr>
              <a:xfrm flipV="1">
                <a:off x="3975532" y="2002797"/>
                <a:ext cx="2925763" cy="70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555A8F9D-11E2-4E9E-8AF6-E85E0A550BBB}"/>
                  </a:ext>
                </a:extLst>
              </p:cNvPr>
              <p:cNvCxnSpPr>
                <a:cxnSpLocks/>
              </p:cNvCxnSpPr>
              <p:nvPr/>
            </p:nvCxnSpPr>
            <p:spPr>
              <a:xfrm flipH="1">
                <a:off x="903711" y="2002797"/>
                <a:ext cx="2902455" cy="704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218" name="Text Placeholder 6">
              <a:extLst>
                <a:ext uri="{FF2B5EF4-FFF2-40B4-BE49-F238E27FC236}">
                  <a16:creationId xmlns:a16="http://schemas.microsoft.com/office/drawing/2014/main" id="{C09630C7-55FF-4BC1-88C0-845BD0F49467}"/>
                </a:ext>
              </a:extLst>
            </p:cNvPr>
            <p:cNvSpPr txBox="1">
              <a:spLocks/>
            </p:cNvSpPr>
            <p:nvPr/>
          </p:nvSpPr>
          <p:spPr>
            <a:xfrm>
              <a:off x="3934779" y="2387836"/>
              <a:ext cx="1446156" cy="192184"/>
            </a:xfrm>
            <a:prstGeom prst="rect">
              <a:avLst/>
            </a:prstGeom>
            <a:solidFill>
              <a:srgbClr val="333E52"/>
            </a:solidFill>
            <a:ln>
              <a:solidFill>
                <a:schemeClr val="tx1"/>
              </a:solidFill>
            </a:ln>
          </p:spPr>
          <p:txBody>
            <a:bodyPr/>
            <a:lstStyle>
              <a:defPPr>
                <a:defRPr lang="en-US"/>
              </a:defPPr>
              <a:lvl1pPr indent="0" algn="ctr" defTabSz="390083">
                <a:lnSpc>
                  <a:spcPct val="100000"/>
                </a:lnSpc>
                <a:spcBef>
                  <a:spcPts val="427"/>
                </a:spcBef>
                <a:buFont typeface="Arial" panose="020B0604020202020204" pitchFamily="34" charset="0"/>
                <a:buNone/>
                <a:defRPr sz="1200" b="0" i="0">
                  <a:solidFill>
                    <a:schemeClr val="bg1"/>
                  </a:solidFill>
                  <a:latin typeface="+mj-lt"/>
                  <a:ea typeface="Amazon Ember Light" panose="020B0403020204020204" pitchFamily="34" charset="0"/>
                  <a:cs typeface="Amazon Ember Light" panose="020B0403020204020204" pitchFamily="34" charset="0"/>
                </a:defRPr>
              </a:lvl1pPr>
              <a:lvl2pPr marL="114300" indent="-114300" defTabSz="390083">
                <a:lnSpc>
                  <a:spcPct val="100000"/>
                </a:lnSpc>
                <a:spcBef>
                  <a:spcPts val="213"/>
                </a:spcBef>
                <a:buFont typeface="Arial" panose="020B0604020202020204" pitchFamily="34" charset="0"/>
                <a:buChar char="•"/>
                <a:defRPr sz="1024" b="0" i="0">
                  <a:solidFill>
                    <a:schemeClr val="bg1"/>
                  </a:solidFill>
                  <a:latin typeface="+mj-lt"/>
                  <a:ea typeface="Amazon Ember Light" panose="020B0403020204020204" pitchFamily="34" charset="0"/>
                  <a:cs typeface="Amazon Ember Light" panose="020B0403020204020204" pitchFamily="34" charset="0"/>
                </a:defRPr>
              </a:lvl2pPr>
              <a:lvl3pPr marL="231775" indent="-117475" defTabSz="390083">
                <a:lnSpc>
                  <a:spcPct val="100000"/>
                </a:lnSpc>
                <a:spcBef>
                  <a:spcPts val="213"/>
                </a:spcBef>
                <a:buFont typeface="Arial" panose="020B0604020202020204" pitchFamily="34" charset="0"/>
                <a:buChar char="•"/>
                <a:defRPr sz="853" b="0" i="0">
                  <a:solidFill>
                    <a:schemeClr val="bg1"/>
                  </a:solidFill>
                  <a:latin typeface="+mj-lt"/>
                  <a:ea typeface="Amazon Ember Light" panose="020B0403020204020204" pitchFamily="34" charset="0"/>
                  <a:cs typeface="Amazon Ember Light" panose="020B0403020204020204" pitchFamily="34" charset="0"/>
                </a:defRPr>
              </a:lvl3pPr>
              <a:lvl4pPr marL="341313" indent="-10953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4pPr>
              <a:lvl5pPr marL="457200" indent="-115888" defTabSz="390083">
                <a:lnSpc>
                  <a:spcPct val="100000"/>
                </a:lnSpc>
                <a:spcBef>
                  <a:spcPts val="213"/>
                </a:spcBef>
                <a:buFont typeface="Arial" panose="020B0604020202020204" pitchFamily="34" charset="0"/>
                <a:buChar char="•"/>
                <a:defRPr sz="768" b="0" i="0">
                  <a:solidFill>
                    <a:schemeClr val="bg1"/>
                  </a:solidFill>
                  <a:latin typeface="+mj-lt"/>
                  <a:ea typeface="Amazon Ember Light" panose="020B0403020204020204" pitchFamily="34" charset="0"/>
                  <a:cs typeface="Amazon Ember Light" panose="020B0403020204020204" pitchFamily="34" charset="0"/>
                </a:defRPr>
              </a:lvl5pPr>
              <a:lvl6pPr marL="1072728" indent="-97521" defTabSz="390083">
                <a:lnSpc>
                  <a:spcPct val="90000"/>
                </a:lnSpc>
                <a:spcBef>
                  <a:spcPts val="213"/>
                </a:spcBef>
                <a:buFont typeface="Arial" panose="020B0604020202020204" pitchFamily="34" charset="0"/>
                <a:buChar char="•"/>
                <a:defRPr sz="768"/>
              </a:lvl6pPr>
              <a:lvl7pPr marL="1267770" indent="-97521" defTabSz="390083">
                <a:lnSpc>
                  <a:spcPct val="90000"/>
                </a:lnSpc>
                <a:spcBef>
                  <a:spcPts val="213"/>
                </a:spcBef>
                <a:buFont typeface="Arial" panose="020B0604020202020204" pitchFamily="34" charset="0"/>
                <a:buChar char="•"/>
                <a:defRPr sz="768"/>
              </a:lvl7pPr>
              <a:lvl8pPr marL="1462811" indent="-97521" defTabSz="390083">
                <a:lnSpc>
                  <a:spcPct val="90000"/>
                </a:lnSpc>
                <a:spcBef>
                  <a:spcPts val="213"/>
                </a:spcBef>
                <a:buFont typeface="Arial" panose="020B0604020202020204" pitchFamily="34" charset="0"/>
                <a:buChar char="•"/>
                <a:defRPr sz="768"/>
              </a:lvl8pPr>
              <a:lvl9pPr marL="1657853" indent="-97521" defTabSz="390083">
                <a:lnSpc>
                  <a:spcPct val="90000"/>
                </a:lnSpc>
                <a:spcBef>
                  <a:spcPts val="213"/>
                </a:spcBef>
                <a:buFont typeface="Arial" panose="020B0604020202020204" pitchFamily="34" charset="0"/>
                <a:buChar char="•"/>
                <a:defRPr sz="768"/>
              </a:lvl9pPr>
            </a:lstStyle>
            <a:p>
              <a:pPr marL="0" marR="0" lvl="0" indent="0" algn="ctr" defTabSz="650096" rtl="0" eaLnBrk="0" fontAlgn="base" latinLnBrk="0" hangingPunct="0">
                <a:lnSpc>
                  <a:spcPct val="100000"/>
                </a:lnSpc>
                <a:spcBef>
                  <a:spcPts val="712"/>
                </a:spcBef>
                <a:spcAft>
                  <a:spcPct val="0"/>
                </a:spcAft>
                <a:buClrTx/>
                <a:buSzTx/>
                <a:buFont typeface="Arial" panose="020B0604020202020204" pitchFamily="34" charset="0"/>
                <a:buNone/>
                <a:tabLst/>
                <a:defRPr/>
              </a:pPr>
              <a:r>
                <a:rPr kumimoji="0" lang="en-US" sz="700" b="0" i="0" u="none" strike="noStrike" kern="1200" cap="none" spc="0" normalizeH="0" baseline="0" noProof="0" dirty="0">
                  <a:ln>
                    <a:noFill/>
                  </a:ln>
                  <a:solidFill>
                    <a:prstClr val="white"/>
                  </a:solidFill>
                  <a:effectLst/>
                  <a:uLnTx/>
                  <a:uFillTx/>
                  <a:latin typeface="Amazon Ember Heavy"/>
                  <a:ea typeface="Amazon Ember Light" panose="020B0403020204020204" pitchFamily="34" charset="0"/>
                  <a:cs typeface="Amazon Ember Light" panose="020B0403020204020204" pitchFamily="34" charset="0"/>
                </a:rPr>
                <a:t>SAGEMAKER STUDIO IDE</a:t>
              </a:r>
            </a:p>
          </p:txBody>
        </p:sp>
        <p:sp>
          <p:nvSpPr>
            <p:cNvPr id="219" name="Visualize in…">
              <a:extLst>
                <a:ext uri="{FF2B5EF4-FFF2-40B4-BE49-F238E27FC236}">
                  <a16:creationId xmlns:a16="http://schemas.microsoft.com/office/drawing/2014/main" id="{54673E35-4680-4A3F-8C0B-D74500C65DB3}"/>
                </a:ext>
              </a:extLst>
            </p:cNvPr>
            <p:cNvSpPr txBox="1"/>
            <p:nvPr/>
          </p:nvSpPr>
          <p:spPr>
            <a:xfrm>
              <a:off x="4464758" y="3022714"/>
              <a:ext cx="386198" cy="150802"/>
            </a:xfrm>
            <a:prstGeom prst="rect">
              <a:avLst/>
            </a:prstGeom>
            <a:solidFill>
              <a:srgbClr val="333E52"/>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marR="0" lvl="0" indent="0" defTabSz="390083" fontAlgn="auto">
                <a:lnSpc>
                  <a:spcPct val="100000"/>
                </a:lnSpc>
                <a:spcBef>
                  <a:spcPts val="0"/>
                </a:spcBef>
                <a:spcAft>
                  <a:spcPts val="600"/>
                </a:spcAft>
                <a:buClrTx/>
                <a:buSzTx/>
                <a:buFontTx/>
                <a:buNone/>
                <a:tabLst/>
                <a:defRPr kumimoji="0" sz="800" b="0" i="0" u="none" strike="noStrike" cap="none" spc="0" normalizeH="0" baseline="0">
                  <a:ln>
                    <a:noFill/>
                  </a:ln>
                  <a:solidFill>
                    <a:prstClr val="white"/>
                  </a:solidFill>
                  <a:effectLst/>
                  <a:uLnTx/>
                  <a:uFillTx/>
                  <a:latin typeface="Amazon Ember Light"/>
                  <a:ea typeface="Amazon Ember Light" panose="020B0403020204020204" pitchFamily="34" charset="0"/>
                  <a:cs typeface="Amazon Ember Light" panose="020B0403020204020204" pitchFamily="34" charset="0"/>
                </a:defRPr>
              </a:lvl1pPr>
            </a:lstStyle>
            <a:p>
              <a:pPr marL="0" marR="0" lvl="0" indent="0" algn="ctr" defTabSz="650096" rtl="0" eaLnBrk="0" fontAlgn="auto"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prstClr val="white"/>
                  </a:solidFill>
                  <a:effectLst/>
                  <a:uLnTx/>
                  <a:uFillTx/>
                  <a:latin typeface="Amazon Ember"/>
                  <a:ea typeface="Amazon Ember Light" panose="020B0403020204020204" pitchFamily="34" charset="0"/>
                  <a:cs typeface="Amazon Ember Light" panose="020B0403020204020204" pitchFamily="34" charset="0"/>
                </a:rPr>
                <a:t>CI/CD</a:t>
              </a:r>
            </a:p>
          </p:txBody>
        </p:sp>
        <p:sp>
          <p:nvSpPr>
            <p:cNvPr id="220" name="Visualize in…">
              <a:extLst>
                <a:ext uri="{FF2B5EF4-FFF2-40B4-BE49-F238E27FC236}">
                  <a16:creationId xmlns:a16="http://schemas.microsoft.com/office/drawing/2014/main" id="{35102B39-18A1-485E-B681-350B708E0AB3}"/>
                </a:ext>
              </a:extLst>
            </p:cNvPr>
            <p:cNvSpPr txBox="1"/>
            <p:nvPr/>
          </p:nvSpPr>
          <p:spPr>
            <a:xfrm>
              <a:off x="566294" y="2743905"/>
              <a:ext cx="1015894" cy="3046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3712" tIns="13712" rIns="13712" bIns="13712">
              <a:spAutoFit/>
            </a:bodyPr>
            <a:lstStyle>
              <a:defPPr>
                <a:defRPr lang="en-US"/>
              </a:defPPr>
              <a:lvl1pPr algn="ctr" defTabSz="390083">
                <a:spcBef>
                  <a:spcPts val="427"/>
                </a:spcBef>
                <a:defRPr sz="900">
                  <a:solidFill>
                    <a:schemeClr val="bg1"/>
                  </a:solidFill>
                  <a:latin typeface="+mj-lt"/>
                  <a:ea typeface="Amazon Ember Light" panose="020B0403020204020204" pitchFamily="34" charset="0"/>
                  <a:cs typeface="Amazon Ember Light" panose="020B0403020204020204" pitchFamily="34" charset="0"/>
                </a:defRPr>
              </a:lvl1pPr>
            </a:lstStyle>
            <a:p>
              <a:pPr marL="0" marR="0" lvl="0" indent="0" algn="l" defTabSz="650096" rtl="0" eaLnBrk="0" fontAlgn="base" latinLnBrk="0" hangingPunct="0">
                <a:lnSpc>
                  <a:spcPct val="100000"/>
                </a:lnSpc>
                <a:spcBef>
                  <a:spcPts val="0"/>
                </a:spcBef>
                <a:spcAft>
                  <a:spcPts val="100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t>
              </a:r>
              <a:b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br>
              <a:r>
                <a:rPr kumimoji="0" lang="en-US" b="0" i="0" u="none" strike="noStrike" kern="1200" cap="none" spc="0" normalizeH="0" baseline="0" noProof="0" dirty="0">
                  <a:ln>
                    <a:noFill/>
                  </a:ln>
                  <a:solidFill>
                    <a:schemeClr val="accent1"/>
                  </a:solidFill>
                  <a:effectLst/>
                  <a:uLnTx/>
                  <a:uFillTx/>
                  <a:latin typeface="Amazon Ember" panose="020B0603020204020204" pitchFamily="34" charset="0"/>
                  <a:ea typeface="Amazon Ember" panose="020B0603020204020204" pitchFamily="34" charset="0"/>
                  <a:cs typeface="Amazon Ember" panose="020B0603020204020204" pitchFamily="34" charset="0"/>
                </a:rPr>
                <a:t>SAGEMAKER</a:t>
              </a:r>
            </a:p>
          </p:txBody>
        </p:sp>
        <p:cxnSp>
          <p:nvCxnSpPr>
            <p:cNvPr id="221" name="Straight Connector 220">
              <a:extLst>
                <a:ext uri="{FF2B5EF4-FFF2-40B4-BE49-F238E27FC236}">
                  <a16:creationId xmlns:a16="http://schemas.microsoft.com/office/drawing/2014/main" id="{11DE8D2F-CA7D-4B5C-8568-B735410AFAAF}"/>
                </a:ext>
              </a:extLst>
            </p:cNvPr>
            <p:cNvCxnSpPr>
              <a:cxnSpLocks/>
            </p:cNvCxnSpPr>
            <p:nvPr/>
          </p:nvCxnSpPr>
          <p:spPr>
            <a:xfrm>
              <a:off x="466737" y="2317547"/>
              <a:ext cx="8210529" cy="0"/>
            </a:xfrm>
            <a:prstGeom prst="line">
              <a:avLst/>
            </a:prstGeom>
            <a:ln w="19050" cap="rnd">
              <a:gradFill flip="none" rotWithShape="1">
                <a:gsLst>
                  <a:gs pos="50000">
                    <a:schemeClr val="accent2"/>
                  </a:gs>
                  <a:gs pos="0">
                    <a:schemeClr val="accent3"/>
                  </a:gs>
                  <a:gs pos="100000">
                    <a:schemeClr val="accent1"/>
                  </a:gs>
                </a:gsLst>
                <a:lin ang="0" scaled="1"/>
                <a:tileRect/>
              </a:gra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235" name="Rectangle 234">
            <a:extLst>
              <a:ext uri="{FF2B5EF4-FFF2-40B4-BE49-F238E27FC236}">
                <a16:creationId xmlns:a16="http://schemas.microsoft.com/office/drawing/2014/main" id="{B02C49F0-CD12-4378-9434-6599A1D66A8C}"/>
              </a:ext>
            </a:extLst>
          </p:cNvPr>
          <p:cNvSpPr/>
          <p:nvPr/>
        </p:nvSpPr>
        <p:spPr>
          <a:xfrm>
            <a:off x="349249" y="2304245"/>
            <a:ext cx="8445502" cy="1859979"/>
          </a:xfrm>
          <a:prstGeom prst="rect">
            <a:avLst/>
          </a:prstGeom>
          <a:solidFill>
            <a:srgbClr val="1C232F">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Tree>
    <p:extLst>
      <p:ext uri="{BB962C8B-B14F-4D97-AF65-F5344CB8AC3E}">
        <p14:creationId xmlns:p14="http://schemas.microsoft.com/office/powerpoint/2010/main" val="2218390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23D6C-3521-1940-A95D-0AFD2B9B8DC6}"/>
              </a:ext>
            </a:extLst>
          </p:cNvPr>
          <p:cNvSpPr>
            <a:spLocks noGrp="1"/>
          </p:cNvSpPr>
          <p:nvPr>
            <p:ph type="title"/>
          </p:nvPr>
        </p:nvSpPr>
        <p:spPr/>
        <p:txBody>
          <a:bodyPr/>
          <a:lstStyle/>
          <a:p>
            <a:r>
              <a:rPr lang="en-US" dirty="0"/>
              <a:t>What is the cloud?</a:t>
            </a:r>
          </a:p>
        </p:txBody>
      </p:sp>
      <p:sp>
        <p:nvSpPr>
          <p:cNvPr id="23" name="Rounded Rectangle 22">
            <a:extLst>
              <a:ext uri="{FF2B5EF4-FFF2-40B4-BE49-F238E27FC236}">
                <a16:creationId xmlns:a16="http://schemas.microsoft.com/office/drawing/2014/main" id="{D2EA9990-35D6-A847-9FE3-9FF7D8B8FE83}"/>
              </a:ext>
            </a:extLst>
          </p:cNvPr>
          <p:cNvSpPr/>
          <p:nvPr/>
        </p:nvSpPr>
        <p:spPr bwMode="auto">
          <a:xfrm>
            <a:off x="565778" y="1194615"/>
            <a:ext cx="3670410" cy="3447916"/>
          </a:xfrm>
          <a:prstGeom prst="roundRect">
            <a:avLst>
              <a:gd name="adj" fmla="val 10315"/>
            </a:avLst>
          </a:prstGeom>
          <a:solidFill>
            <a:srgbClr val="FFFFFF"/>
          </a:solidFill>
          <a:ln w="12700" cap="flat" cmpd="sng" algn="ctr">
            <a:solidFill>
              <a:srgbClr val="232F3E"/>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125" kern="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pic>
        <p:nvPicPr>
          <p:cNvPr id="24" name="Picture 23">
            <a:extLst>
              <a:ext uri="{FF2B5EF4-FFF2-40B4-BE49-F238E27FC236}">
                <a16:creationId xmlns:a16="http://schemas.microsoft.com/office/drawing/2014/main" id="{75F31337-C0B7-7F4B-B8F7-18E25F5E69D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24349" t="9949" r="16733" b="6570"/>
          <a:stretch/>
        </p:blipFill>
        <p:spPr>
          <a:xfrm>
            <a:off x="1503908" y="1725294"/>
            <a:ext cx="2506340" cy="2071567"/>
          </a:xfrm>
          <a:prstGeom prst="rect">
            <a:avLst/>
          </a:prstGeom>
        </p:spPr>
      </p:pic>
      <p:pic>
        <p:nvPicPr>
          <p:cNvPr id="25" name="Picture 24">
            <a:extLst>
              <a:ext uri="{FF2B5EF4-FFF2-40B4-BE49-F238E27FC236}">
                <a16:creationId xmlns:a16="http://schemas.microsoft.com/office/drawing/2014/main" id="{9B9723E2-B2EF-DC48-A0C0-9068A0EC6129}"/>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604001" y="3818697"/>
            <a:ext cx="1051829" cy="731708"/>
          </a:xfrm>
          <a:prstGeom prst="rect">
            <a:avLst/>
          </a:prstGeom>
        </p:spPr>
      </p:pic>
      <p:sp>
        <p:nvSpPr>
          <p:cNvPr id="26" name="TextBox 25">
            <a:extLst>
              <a:ext uri="{FF2B5EF4-FFF2-40B4-BE49-F238E27FC236}">
                <a16:creationId xmlns:a16="http://schemas.microsoft.com/office/drawing/2014/main" id="{4901B8BA-660D-0E4F-A753-8865BCEAA093}"/>
              </a:ext>
            </a:extLst>
          </p:cNvPr>
          <p:cNvSpPr txBox="1"/>
          <p:nvPr/>
        </p:nvSpPr>
        <p:spPr>
          <a:xfrm>
            <a:off x="1811235" y="1360129"/>
            <a:ext cx="1641578" cy="265457"/>
          </a:xfrm>
          <a:prstGeom prst="rect">
            <a:avLst/>
          </a:prstGeom>
          <a:noFill/>
        </p:spPr>
        <p:txBody>
          <a:bodyPr wrap="square" rtlCol="0">
            <a:spAutoFit/>
          </a:bodyPr>
          <a:lstStyle/>
          <a:p>
            <a:pPr algn="ctr"/>
            <a:r>
              <a:rPr lang="en-US" sz="1125" b="1" dirty="0">
                <a:solidFill>
                  <a:srgbClr val="000000"/>
                </a:solidFill>
                <a:latin typeface="Amazon Ember Light"/>
                <a:ea typeface="Amazon Ember" panose="02000000000000000000" pitchFamily="2" charset="0"/>
              </a:rPr>
              <a:t>On-Premises IT</a:t>
            </a:r>
          </a:p>
        </p:txBody>
      </p:sp>
      <p:sp>
        <p:nvSpPr>
          <p:cNvPr id="27" name="Content Placeholder 27">
            <a:extLst>
              <a:ext uri="{FF2B5EF4-FFF2-40B4-BE49-F238E27FC236}">
                <a16:creationId xmlns:a16="http://schemas.microsoft.com/office/drawing/2014/main" id="{8DBEDFCB-1870-B54B-89DA-FD936ADFFAC6}"/>
              </a:ext>
            </a:extLst>
          </p:cNvPr>
          <p:cNvSpPr txBox="1">
            <a:spLocks/>
          </p:cNvSpPr>
          <p:nvPr/>
        </p:nvSpPr>
        <p:spPr>
          <a:xfrm>
            <a:off x="534076" y="2073561"/>
            <a:ext cx="1124491" cy="1493848"/>
          </a:xfrm>
          <a:prstGeom prst="rect">
            <a:avLst/>
          </a:prstGeom>
        </p:spPr>
        <p:txBody>
          <a:bodyPr vert="horz" lIns="68580" tIns="34290" rIns="68580" bIns="34290" rtlCol="0">
            <a:normAutofit/>
          </a:bodyPr>
          <a:lstStyle>
            <a:lvl1pPr marL="285750" indent="-285750" algn="l" defTabSz="914400" rtl="0" eaLnBrk="1" latinLnBrk="0" hangingPunct="1">
              <a:lnSpc>
                <a:spcPct val="90000"/>
              </a:lnSpc>
              <a:spcBef>
                <a:spcPts val="1000"/>
              </a:spcBef>
              <a:spcAft>
                <a:spcPts val="600"/>
              </a:spcAft>
              <a:buClr>
                <a:srgbClr val="FF9900"/>
              </a:buClr>
              <a:buSzPct val="75000"/>
              <a:buFont typeface="Wingdings" panose="05000000000000000000" pitchFamily="2" charset="2"/>
              <a:buChar char="q"/>
              <a:defRPr sz="2800" b="0" i="0" kern="1200">
                <a:solidFill>
                  <a:schemeClr val="tx1"/>
                </a:solidFill>
                <a:latin typeface="Amazon Ember Light" charset="0"/>
                <a:ea typeface="Amazon Ember Light" charset="0"/>
                <a:cs typeface="Amazon Ember Light" charset="0"/>
              </a:defRPr>
            </a:lvl1pPr>
            <a:lvl2pPr marL="514350" indent="-228600" algn="l" defTabSz="914400" rtl="0" eaLnBrk="1" latinLnBrk="0" hangingPunct="1">
              <a:lnSpc>
                <a:spcPct val="90000"/>
              </a:lnSpc>
              <a:spcBef>
                <a:spcPts val="500"/>
              </a:spcBef>
              <a:spcAft>
                <a:spcPts val="600"/>
              </a:spcAft>
              <a:buClr>
                <a:srgbClr val="FF9900"/>
              </a:buClr>
              <a:buSzPct val="75000"/>
              <a:buFont typeface="Wingdings 2" panose="05020102010507070707" pitchFamily="18" charset="2"/>
              <a:buChar char="P"/>
              <a:defRPr sz="2400" b="0" i="0" kern="1200">
                <a:solidFill>
                  <a:schemeClr val="tx1"/>
                </a:solidFill>
                <a:latin typeface="Amazon Ember Light" charset="0"/>
                <a:ea typeface="Amazon Ember Light" charset="0"/>
                <a:cs typeface="Amazon Ember Light" charset="0"/>
              </a:defRPr>
            </a:lvl2pPr>
            <a:lvl3pPr marL="800100" indent="-285750" algn="l" defTabSz="914400" rtl="0" eaLnBrk="1" latinLnBrk="0" hangingPunct="1">
              <a:lnSpc>
                <a:spcPct val="90000"/>
              </a:lnSpc>
              <a:spcBef>
                <a:spcPts val="500"/>
              </a:spcBef>
              <a:spcAft>
                <a:spcPts val="600"/>
              </a:spcAft>
              <a:buClr>
                <a:srgbClr val="FF9900"/>
              </a:buClr>
              <a:buSzPct val="75000"/>
              <a:buFont typeface="Courier New" panose="02070309020205020404" pitchFamily="49" charset="0"/>
              <a:buChar char="o"/>
              <a:defRPr sz="2000" b="0" i="0" kern="1200">
                <a:solidFill>
                  <a:schemeClr val="tx1"/>
                </a:solidFill>
                <a:latin typeface="Amazon Ember Light" charset="0"/>
                <a:ea typeface="Amazon Ember Light" charset="0"/>
                <a:cs typeface="Amazon Ember Light" charset="0"/>
              </a:defRPr>
            </a:lvl3pPr>
            <a:lvl4pPr marL="1600200" indent="-228600" algn="l" defTabSz="914400" rtl="0" eaLnBrk="1" latinLnBrk="0" hangingPunct="1">
              <a:lnSpc>
                <a:spcPct val="90000"/>
              </a:lnSpc>
              <a:spcBef>
                <a:spcPts val="500"/>
              </a:spcBef>
              <a:buClr>
                <a:srgbClr val="FD9900"/>
              </a:buClr>
              <a:buSzPct val="75000"/>
              <a:buFont typeface="Courier New" panose="02070309020205020404" pitchFamily="49" charset="0"/>
              <a:buChar char="o"/>
              <a:defRPr sz="1800" b="0" i="0" kern="1200">
                <a:solidFill>
                  <a:schemeClr val="tx1"/>
                </a:solidFill>
                <a:latin typeface="Amazon Ember Light" charset="0"/>
                <a:ea typeface="Amazon Ember Light" charset="0"/>
                <a:cs typeface="Amazon Ember Light" charset="0"/>
              </a:defRPr>
            </a:lvl4pPr>
            <a:lvl5pPr marL="2057400" indent="-228600" algn="l" defTabSz="914400" rtl="0" eaLnBrk="1" latinLnBrk="0" hangingPunct="1">
              <a:lnSpc>
                <a:spcPct val="90000"/>
              </a:lnSpc>
              <a:spcBef>
                <a:spcPts val="500"/>
              </a:spcBef>
              <a:buFontTx/>
              <a:buBlip>
                <a:blip r:embed="rId5"/>
              </a:buBlip>
              <a:defRPr sz="1800" b="0" i="0" kern="1200">
                <a:solidFill>
                  <a:schemeClr val="tx1"/>
                </a:solidFill>
                <a:latin typeface="Amazon Ember Light" charset="0"/>
                <a:ea typeface="Amazon Ember Light" charset="0"/>
                <a:cs typeface="Amazon Ember Ligh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r">
              <a:buNone/>
            </a:pPr>
            <a:r>
              <a:rPr lang="en-US" sz="1350" b="1" dirty="0">
                <a:solidFill>
                  <a:srgbClr val="000000"/>
                </a:solidFill>
                <a:latin typeface="Amazon Ember Light"/>
              </a:rPr>
              <a:t>Servers</a:t>
            </a:r>
          </a:p>
          <a:p>
            <a:pPr marL="0" indent="0" algn="r">
              <a:buNone/>
            </a:pPr>
            <a:r>
              <a:rPr lang="en-US" sz="1350" b="1" dirty="0">
                <a:solidFill>
                  <a:srgbClr val="000000"/>
                </a:solidFill>
                <a:latin typeface="Amazon Ember Light"/>
              </a:rPr>
              <a:t>Storage</a:t>
            </a:r>
          </a:p>
          <a:p>
            <a:pPr marL="0" indent="0" algn="r">
              <a:buNone/>
            </a:pPr>
            <a:r>
              <a:rPr lang="en-US" sz="1350" b="1" dirty="0">
                <a:solidFill>
                  <a:srgbClr val="000000"/>
                </a:solidFill>
                <a:latin typeface="Amazon Ember Light"/>
              </a:rPr>
              <a:t>Databases</a:t>
            </a:r>
          </a:p>
          <a:p>
            <a:pPr marL="0" indent="0" algn="r">
              <a:buNone/>
            </a:pPr>
            <a:r>
              <a:rPr lang="en-US" sz="1350" b="1" dirty="0">
                <a:solidFill>
                  <a:srgbClr val="000000"/>
                </a:solidFill>
                <a:latin typeface="Amazon Ember Light"/>
              </a:rPr>
              <a:t>Applications</a:t>
            </a:r>
          </a:p>
        </p:txBody>
      </p:sp>
      <p:grpSp>
        <p:nvGrpSpPr>
          <p:cNvPr id="28" name="Group 27">
            <a:extLst>
              <a:ext uri="{FF2B5EF4-FFF2-40B4-BE49-F238E27FC236}">
                <a16:creationId xmlns:a16="http://schemas.microsoft.com/office/drawing/2014/main" id="{FBB12065-FF7F-2B41-96FF-D8E8F14215D8}"/>
              </a:ext>
            </a:extLst>
          </p:cNvPr>
          <p:cNvGrpSpPr/>
          <p:nvPr/>
        </p:nvGrpSpPr>
        <p:grpSpPr>
          <a:xfrm>
            <a:off x="4992743" y="1194615"/>
            <a:ext cx="3670410" cy="3447916"/>
            <a:chOff x="6656990" y="1209218"/>
            <a:chExt cx="4893880" cy="4597222"/>
          </a:xfrm>
        </p:grpSpPr>
        <p:sp>
          <p:nvSpPr>
            <p:cNvPr id="29" name="Rounded Rectangle 28">
              <a:extLst>
                <a:ext uri="{FF2B5EF4-FFF2-40B4-BE49-F238E27FC236}">
                  <a16:creationId xmlns:a16="http://schemas.microsoft.com/office/drawing/2014/main" id="{3C19CFBE-45D3-3443-A937-4A62F3EBBCCD}"/>
                </a:ext>
              </a:extLst>
            </p:cNvPr>
            <p:cNvSpPr/>
            <p:nvPr/>
          </p:nvSpPr>
          <p:spPr bwMode="auto">
            <a:xfrm>
              <a:off x="6656990" y="1209218"/>
              <a:ext cx="4893880" cy="4597222"/>
            </a:xfrm>
            <a:prstGeom prst="roundRect">
              <a:avLst>
                <a:gd name="adj" fmla="val 10315"/>
              </a:avLst>
            </a:prstGeom>
            <a:solidFill>
              <a:srgbClr val="FFFFFF"/>
            </a:solidFill>
            <a:ln w="12700" cap="flat" cmpd="sng" algn="ctr">
              <a:solidFill>
                <a:srgbClr val="232F3E"/>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125" kern="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pic>
          <p:nvPicPr>
            <p:cNvPr id="30" name="Picture 29">
              <a:extLst>
                <a:ext uri="{FF2B5EF4-FFF2-40B4-BE49-F238E27FC236}">
                  <a16:creationId xmlns:a16="http://schemas.microsoft.com/office/drawing/2014/main" id="{89480A48-FFDA-BC4F-B893-89737301D904}"/>
                </a:ext>
              </a:extLst>
            </p:cNvPr>
            <p:cNvPicPr>
              <a:picLocks noChangeAspect="1"/>
            </p:cNvPicPr>
            <p:nvPr/>
          </p:nvPicPr>
          <p:blipFill>
            <a:blip r:embed="rId6"/>
            <a:stretch>
              <a:fillRect/>
            </a:stretch>
          </p:blipFill>
          <p:spPr>
            <a:xfrm>
              <a:off x="6844373" y="1209218"/>
              <a:ext cx="4706497" cy="3057868"/>
            </a:xfrm>
            <a:prstGeom prst="rect">
              <a:avLst/>
            </a:prstGeom>
          </p:spPr>
        </p:pic>
        <p:pic>
          <p:nvPicPr>
            <p:cNvPr id="31" name="Picture 30">
              <a:extLst>
                <a:ext uri="{FF2B5EF4-FFF2-40B4-BE49-F238E27FC236}">
                  <a16:creationId xmlns:a16="http://schemas.microsoft.com/office/drawing/2014/main" id="{821F247A-1492-3E44-81D7-A1EEE043CCF2}"/>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006967" y="4707995"/>
              <a:ext cx="1402439" cy="975610"/>
            </a:xfrm>
            <a:prstGeom prst="rect">
              <a:avLst/>
            </a:prstGeom>
          </p:spPr>
        </p:pic>
        <p:pic>
          <p:nvPicPr>
            <p:cNvPr id="32" name="Picture 31">
              <a:extLst>
                <a:ext uri="{FF2B5EF4-FFF2-40B4-BE49-F238E27FC236}">
                  <a16:creationId xmlns:a16="http://schemas.microsoft.com/office/drawing/2014/main" id="{F58B1D65-A0D5-6443-BEB3-59D3D4AB70B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0110791" y="4741309"/>
              <a:ext cx="597230" cy="597230"/>
            </a:xfrm>
            <a:prstGeom prst="rect">
              <a:avLst/>
            </a:prstGeom>
          </p:spPr>
        </p:pic>
        <p:sp>
          <p:nvSpPr>
            <p:cNvPr id="33" name="TextBox 32">
              <a:extLst>
                <a:ext uri="{FF2B5EF4-FFF2-40B4-BE49-F238E27FC236}">
                  <a16:creationId xmlns:a16="http://schemas.microsoft.com/office/drawing/2014/main" id="{442EC0E2-AE70-9542-8362-B799ED61220A}"/>
                </a:ext>
              </a:extLst>
            </p:cNvPr>
            <p:cNvSpPr txBox="1"/>
            <p:nvPr/>
          </p:nvSpPr>
          <p:spPr>
            <a:xfrm>
              <a:off x="8955202" y="1583791"/>
              <a:ext cx="2482428" cy="353943"/>
            </a:xfrm>
            <a:prstGeom prst="rect">
              <a:avLst/>
            </a:prstGeom>
            <a:noFill/>
          </p:spPr>
          <p:txBody>
            <a:bodyPr wrap="square" rtlCol="0">
              <a:spAutoFit/>
            </a:bodyPr>
            <a:lstStyle/>
            <a:p>
              <a:pPr algn="ctr" defTabSz="571500">
                <a:defRPr/>
              </a:pPr>
              <a:r>
                <a:rPr lang="en-US" sz="1125" b="1" kern="0" dirty="0">
                  <a:solidFill>
                    <a:srgbClr val="000000"/>
                  </a:solidFill>
                  <a:latin typeface="Amazon Ember Light"/>
                  <a:ea typeface="Amazon Ember" panose="02000000000000000000" pitchFamily="2" charset="0"/>
                </a:rPr>
                <a:t>Internet</a:t>
              </a:r>
            </a:p>
          </p:txBody>
        </p:sp>
        <p:sp>
          <p:nvSpPr>
            <p:cNvPr id="34" name="Rounded Rectangle 33">
              <a:extLst>
                <a:ext uri="{FF2B5EF4-FFF2-40B4-BE49-F238E27FC236}">
                  <a16:creationId xmlns:a16="http://schemas.microsoft.com/office/drawing/2014/main" id="{B277A2AD-DE43-1044-91F1-12728A9C8E54}"/>
                </a:ext>
              </a:extLst>
            </p:cNvPr>
            <p:cNvSpPr/>
            <p:nvPr/>
          </p:nvSpPr>
          <p:spPr bwMode="auto">
            <a:xfrm>
              <a:off x="7808667" y="2866637"/>
              <a:ext cx="2899354" cy="1070002"/>
            </a:xfrm>
            <a:prstGeom prst="roundRect">
              <a:avLst>
                <a:gd name="adj" fmla="val 12933"/>
              </a:avLst>
            </a:prstGeom>
            <a:solidFill>
              <a:schemeClr val="accent1"/>
            </a:solidFill>
            <a:ln w="28575"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sz="1125" kern="0" dirty="0">
                <a:solidFill>
                  <a:srgbClr val="000000"/>
                </a:solidFill>
                <a:latin typeface="Amazon Ember Light"/>
                <a:ea typeface="Segoe UI" pitchFamily="34" charset="0"/>
                <a:cs typeface="Segoe UI" pitchFamily="34" charset="0"/>
              </a:endParaRPr>
            </a:p>
          </p:txBody>
        </p:sp>
        <p:sp>
          <p:nvSpPr>
            <p:cNvPr id="35" name="Content Placeholder 27">
              <a:extLst>
                <a:ext uri="{FF2B5EF4-FFF2-40B4-BE49-F238E27FC236}">
                  <a16:creationId xmlns:a16="http://schemas.microsoft.com/office/drawing/2014/main" id="{D98E1598-5FC3-794B-9713-27F8CBDB62C0}"/>
                </a:ext>
              </a:extLst>
            </p:cNvPr>
            <p:cNvSpPr txBox="1">
              <a:spLocks/>
            </p:cNvSpPr>
            <p:nvPr/>
          </p:nvSpPr>
          <p:spPr>
            <a:xfrm>
              <a:off x="7880113" y="2902518"/>
              <a:ext cx="2795833" cy="998240"/>
            </a:xfrm>
            <a:prstGeom prst="rect">
              <a:avLst/>
            </a:prstGeom>
            <a:solidFill>
              <a:srgbClr val="FF9900"/>
            </a:solidFill>
          </p:spPr>
          <p:txBody>
            <a:bodyPr vert="horz" lIns="68580" tIns="34290" rIns="68580" bIns="34290" rtlCol="0">
              <a:normAutofit/>
            </a:bodyPr>
            <a:lstStyle>
              <a:defPPr>
                <a:defRPr lang="en-US"/>
              </a:defPPr>
              <a:lvl1pPr indent="0" algn="r" defTabSz="914400">
                <a:lnSpc>
                  <a:spcPct val="90000"/>
                </a:lnSpc>
                <a:spcBef>
                  <a:spcPts val="1000"/>
                </a:spcBef>
                <a:spcAft>
                  <a:spcPts val="600"/>
                </a:spcAft>
                <a:buClr>
                  <a:srgbClr val="FF9900"/>
                </a:buClr>
                <a:buSzPct val="75000"/>
                <a:buFont typeface="Wingdings" panose="05000000000000000000" pitchFamily="2" charset="2"/>
                <a:buNone/>
                <a:defRPr sz="1800" b="1" i="0">
                  <a:latin typeface="Amazon Ember Light" charset="0"/>
                  <a:ea typeface="Amazon Ember Light" charset="0"/>
                  <a:cs typeface="Amazon Ember Light" charset="0"/>
                </a:defRPr>
              </a:lvl1pPr>
              <a:lvl2pPr marL="514350" indent="-228600" defTabSz="914400">
                <a:lnSpc>
                  <a:spcPct val="90000"/>
                </a:lnSpc>
                <a:spcBef>
                  <a:spcPts val="500"/>
                </a:spcBef>
                <a:spcAft>
                  <a:spcPts val="600"/>
                </a:spcAft>
                <a:buClr>
                  <a:srgbClr val="FF9900"/>
                </a:buClr>
                <a:buSzPct val="75000"/>
                <a:buFont typeface="Wingdings 2" panose="05020102010507070707" pitchFamily="18" charset="2"/>
                <a:buChar char="P"/>
                <a:defRPr sz="2400" b="0" i="0">
                  <a:latin typeface="Amazon Ember Light" charset="0"/>
                  <a:ea typeface="Amazon Ember Light" charset="0"/>
                  <a:cs typeface="Amazon Ember Light" charset="0"/>
                </a:defRPr>
              </a:lvl2pPr>
              <a:lvl3pPr marL="800100" indent="-285750" defTabSz="914400">
                <a:lnSpc>
                  <a:spcPct val="90000"/>
                </a:lnSpc>
                <a:spcBef>
                  <a:spcPts val="500"/>
                </a:spcBef>
                <a:spcAft>
                  <a:spcPts val="600"/>
                </a:spcAft>
                <a:buClr>
                  <a:srgbClr val="FF9900"/>
                </a:buClr>
                <a:buSzPct val="75000"/>
                <a:buFont typeface="Courier New" panose="02070309020205020404" pitchFamily="49" charset="0"/>
                <a:buChar char="o"/>
                <a:defRPr sz="2000" b="0" i="0">
                  <a:latin typeface="Amazon Ember Light" charset="0"/>
                  <a:ea typeface="Amazon Ember Light" charset="0"/>
                  <a:cs typeface="Amazon Ember Light" charset="0"/>
                </a:defRPr>
              </a:lvl3pPr>
              <a:lvl4pPr marL="1600200" indent="-228600" defTabSz="914400">
                <a:lnSpc>
                  <a:spcPct val="90000"/>
                </a:lnSpc>
                <a:spcBef>
                  <a:spcPts val="500"/>
                </a:spcBef>
                <a:buClr>
                  <a:srgbClr val="FD9900"/>
                </a:buClr>
                <a:buSzPct val="75000"/>
                <a:buFont typeface="Courier New" panose="02070309020205020404" pitchFamily="49" charset="0"/>
                <a:buChar char="o"/>
                <a:defRPr sz="1800" b="0" i="0">
                  <a:latin typeface="Amazon Ember Light" charset="0"/>
                  <a:ea typeface="Amazon Ember Light" charset="0"/>
                  <a:cs typeface="Amazon Ember Light" charset="0"/>
                </a:defRPr>
              </a:lvl4pPr>
              <a:lvl5pPr marL="2057400" indent="-228600" defTabSz="914400">
                <a:lnSpc>
                  <a:spcPct val="90000"/>
                </a:lnSpc>
                <a:spcBef>
                  <a:spcPts val="500"/>
                </a:spcBef>
                <a:buFontTx/>
                <a:buBlip>
                  <a:blip r:embed="rId5"/>
                </a:buBlip>
                <a:defRPr sz="1800" b="0" i="0">
                  <a:latin typeface="Amazon Ember Light" charset="0"/>
                  <a:ea typeface="Amazon Ember Light" charset="0"/>
                  <a:cs typeface="Amazon Ember Light" charset="0"/>
                </a:defRPr>
              </a:lvl5pPr>
              <a:lvl6pPr marL="2514600" indent="-228600" defTabSz="914400">
                <a:lnSpc>
                  <a:spcPct val="90000"/>
                </a:lnSpc>
                <a:spcBef>
                  <a:spcPts val="500"/>
                </a:spcBef>
                <a:buFont typeface="Arial"/>
                <a:buChar char="•"/>
                <a:defRPr sz="1800"/>
              </a:lvl6pPr>
              <a:lvl7pPr marL="2971800" indent="-228600" defTabSz="914400">
                <a:lnSpc>
                  <a:spcPct val="90000"/>
                </a:lnSpc>
                <a:spcBef>
                  <a:spcPts val="500"/>
                </a:spcBef>
                <a:buFont typeface="Arial"/>
                <a:buChar char="•"/>
                <a:defRPr sz="1800"/>
              </a:lvl7pPr>
              <a:lvl8pPr marL="3429000" indent="-228600" defTabSz="914400">
                <a:lnSpc>
                  <a:spcPct val="90000"/>
                </a:lnSpc>
                <a:spcBef>
                  <a:spcPts val="500"/>
                </a:spcBef>
                <a:buFont typeface="Arial"/>
                <a:buChar char="•"/>
                <a:defRPr sz="1800"/>
              </a:lvl8pPr>
              <a:lvl9pPr marL="3886200" indent="-228600" defTabSz="914400">
                <a:lnSpc>
                  <a:spcPct val="90000"/>
                </a:lnSpc>
                <a:spcBef>
                  <a:spcPts val="500"/>
                </a:spcBef>
                <a:buFont typeface="Arial"/>
                <a:buChar char="•"/>
                <a:defRPr sz="1800"/>
              </a:lvl9pPr>
            </a:lstStyle>
            <a:p>
              <a:pPr algn="l" defTabSz="1033463">
                <a:lnSpc>
                  <a:spcPct val="110000"/>
                </a:lnSpc>
                <a:spcBef>
                  <a:spcPts val="625"/>
                </a:spcBef>
                <a:spcAft>
                  <a:spcPts val="375"/>
                </a:spcAft>
                <a:defRPr/>
              </a:pPr>
              <a:r>
                <a:rPr lang="en-US" sz="1350" kern="0" dirty="0">
                  <a:solidFill>
                    <a:srgbClr val="FFFFFF"/>
                  </a:solidFill>
                  <a:latin typeface="Amazon Ember Light"/>
                </a:rPr>
                <a:t>Servers	Storage</a:t>
              </a:r>
            </a:p>
            <a:p>
              <a:pPr algn="l" defTabSz="1033463">
                <a:lnSpc>
                  <a:spcPct val="110000"/>
                </a:lnSpc>
                <a:spcBef>
                  <a:spcPts val="625"/>
                </a:spcBef>
                <a:spcAft>
                  <a:spcPts val="375"/>
                </a:spcAft>
                <a:defRPr/>
              </a:pPr>
              <a:r>
                <a:rPr lang="en-US" sz="1350" kern="0" dirty="0">
                  <a:solidFill>
                    <a:srgbClr val="FFFFFF"/>
                  </a:solidFill>
                  <a:latin typeface="Amazon Ember Light"/>
                </a:rPr>
                <a:t>Databases	Applications</a:t>
              </a:r>
            </a:p>
          </p:txBody>
        </p:sp>
        <p:sp>
          <p:nvSpPr>
            <p:cNvPr id="36" name="TextBox 35">
              <a:extLst>
                <a:ext uri="{FF2B5EF4-FFF2-40B4-BE49-F238E27FC236}">
                  <a16:creationId xmlns:a16="http://schemas.microsoft.com/office/drawing/2014/main" id="{D12DD2E0-01FD-6E4F-90F8-9F34AABB5319}"/>
                </a:ext>
              </a:extLst>
            </p:cNvPr>
            <p:cNvSpPr txBox="1"/>
            <p:nvPr/>
          </p:nvSpPr>
          <p:spPr>
            <a:xfrm>
              <a:off x="7808667" y="2469796"/>
              <a:ext cx="2755513" cy="400109"/>
            </a:xfrm>
            <a:prstGeom prst="rect">
              <a:avLst/>
            </a:prstGeom>
            <a:noFill/>
          </p:spPr>
          <p:txBody>
            <a:bodyPr wrap="square" rtlCol="0">
              <a:spAutoFit/>
            </a:bodyPr>
            <a:lstStyle/>
            <a:p>
              <a:pPr algn="ctr" defTabSz="571500">
                <a:defRPr/>
              </a:pPr>
              <a:r>
                <a:rPr lang="en-US" sz="1350" b="1" kern="0" dirty="0">
                  <a:solidFill>
                    <a:srgbClr val="000000"/>
                  </a:solidFill>
                  <a:latin typeface="Amazon Ember Light"/>
                  <a:ea typeface="Amazon Ember" panose="02000000000000000000" pitchFamily="2" charset="0"/>
                </a:rPr>
                <a:t>Cloud services provider</a:t>
              </a:r>
            </a:p>
          </p:txBody>
        </p:sp>
        <p:sp>
          <p:nvSpPr>
            <p:cNvPr id="37" name="Freeform 36">
              <a:extLst>
                <a:ext uri="{FF2B5EF4-FFF2-40B4-BE49-F238E27FC236}">
                  <a16:creationId xmlns:a16="http://schemas.microsoft.com/office/drawing/2014/main" id="{67A49BD8-A75F-5D41-B5F0-6DFA1496D909}"/>
                </a:ext>
              </a:extLst>
            </p:cNvPr>
            <p:cNvSpPr/>
            <p:nvPr/>
          </p:nvSpPr>
          <p:spPr bwMode="auto">
            <a:xfrm>
              <a:off x="7930607" y="3936639"/>
              <a:ext cx="1174046" cy="1229127"/>
            </a:xfrm>
            <a:custGeom>
              <a:avLst/>
              <a:gdLst>
                <a:gd name="connsiteX0" fmla="*/ 0 w 1448789"/>
                <a:gd name="connsiteY0" fmla="*/ 0 h 973776"/>
                <a:gd name="connsiteX1" fmla="*/ 0 w 1448789"/>
                <a:gd name="connsiteY1" fmla="*/ 973776 h 973776"/>
                <a:gd name="connsiteX2" fmla="*/ 1448789 w 1448789"/>
                <a:gd name="connsiteY2" fmla="*/ 973776 h 973776"/>
              </a:gdLst>
              <a:ahLst/>
              <a:cxnLst>
                <a:cxn ang="0">
                  <a:pos x="connsiteX0" y="connsiteY0"/>
                </a:cxn>
                <a:cxn ang="0">
                  <a:pos x="connsiteX1" y="connsiteY1"/>
                </a:cxn>
                <a:cxn ang="0">
                  <a:pos x="connsiteX2" y="connsiteY2"/>
                </a:cxn>
              </a:cxnLst>
              <a:rect l="l" t="t" r="r" b="b"/>
              <a:pathLst>
                <a:path w="1448789" h="973776">
                  <a:moveTo>
                    <a:pt x="0" y="0"/>
                  </a:moveTo>
                  <a:lnTo>
                    <a:pt x="0" y="973776"/>
                  </a:lnTo>
                  <a:lnTo>
                    <a:pt x="1448789" y="973776"/>
                  </a:lnTo>
                </a:path>
              </a:pathLst>
            </a:custGeom>
            <a:noFill/>
            <a:ln w="76200" cap="flat" cmpd="sng" algn="ctr">
              <a:solidFill>
                <a:srgbClr val="000000"/>
              </a:solidFill>
              <a:prstDash val="sysDash"/>
              <a:miter lim="800000"/>
              <a:headEnd type="none" w="med" len="med"/>
              <a:tailEnd type="triangle" w="med" len="med"/>
            </a:ln>
            <a:effectLst/>
          </p:spPr>
          <p:txBody>
            <a:bodyPr rtlCol="0" anchor="ctr"/>
            <a:lstStyle/>
            <a:p>
              <a:pPr algn="ctr" defTabSz="571500">
                <a:defRPr/>
              </a:pPr>
              <a:endParaRPr lang="en-US" sz="2160" kern="0" dirty="0">
                <a:solidFill>
                  <a:srgbClr val="000000"/>
                </a:solidFill>
                <a:latin typeface="Amazon Ember Light"/>
              </a:endParaRPr>
            </a:p>
          </p:txBody>
        </p:sp>
      </p:grpSp>
      <p:sp>
        <p:nvSpPr>
          <p:cNvPr id="38" name="Freeform 37">
            <a:extLst>
              <a:ext uri="{FF2B5EF4-FFF2-40B4-BE49-F238E27FC236}">
                <a16:creationId xmlns:a16="http://schemas.microsoft.com/office/drawing/2014/main" id="{8B8F5ADE-2F5B-F344-800F-3A3D5A42CEFC}"/>
              </a:ext>
            </a:extLst>
          </p:cNvPr>
          <p:cNvSpPr/>
          <p:nvPr/>
        </p:nvSpPr>
        <p:spPr bwMode="auto">
          <a:xfrm>
            <a:off x="1881774" y="3645449"/>
            <a:ext cx="818843" cy="516577"/>
          </a:xfrm>
          <a:custGeom>
            <a:avLst/>
            <a:gdLst>
              <a:gd name="connsiteX0" fmla="*/ 0 w 1448789"/>
              <a:gd name="connsiteY0" fmla="*/ 0 h 973776"/>
              <a:gd name="connsiteX1" fmla="*/ 0 w 1448789"/>
              <a:gd name="connsiteY1" fmla="*/ 973776 h 973776"/>
              <a:gd name="connsiteX2" fmla="*/ 1448789 w 1448789"/>
              <a:gd name="connsiteY2" fmla="*/ 973776 h 973776"/>
            </a:gdLst>
            <a:ahLst/>
            <a:cxnLst>
              <a:cxn ang="0">
                <a:pos x="connsiteX0" y="connsiteY0"/>
              </a:cxn>
              <a:cxn ang="0">
                <a:pos x="connsiteX1" y="connsiteY1"/>
              </a:cxn>
              <a:cxn ang="0">
                <a:pos x="connsiteX2" y="connsiteY2"/>
              </a:cxn>
            </a:cxnLst>
            <a:rect l="l" t="t" r="r" b="b"/>
            <a:pathLst>
              <a:path w="1448789" h="973776">
                <a:moveTo>
                  <a:pt x="0" y="0"/>
                </a:moveTo>
                <a:lnTo>
                  <a:pt x="0" y="973776"/>
                </a:lnTo>
                <a:lnTo>
                  <a:pt x="1448789" y="973776"/>
                </a:lnTo>
              </a:path>
            </a:pathLst>
          </a:custGeom>
          <a:noFill/>
          <a:ln w="76200" cap="flat" cmpd="sng" algn="ctr">
            <a:solidFill>
              <a:srgbClr val="000000"/>
            </a:solidFill>
            <a:prstDash val="sysDash"/>
            <a:miter lim="800000"/>
            <a:headEnd type="none" w="med" len="med"/>
            <a:tailEnd type="triangle" w="med" len="med"/>
          </a:ln>
          <a:effectLst/>
        </p:spPr>
        <p:txBody>
          <a:bodyPr rtlCol="0" anchor="ctr"/>
          <a:lstStyle/>
          <a:p>
            <a:pPr algn="ctr" defTabSz="571500">
              <a:defRPr/>
            </a:pPr>
            <a:endParaRPr lang="en-US" sz="2160" kern="0" dirty="0">
              <a:solidFill>
                <a:srgbClr val="FFFFFF"/>
              </a:solidFill>
              <a:latin typeface="Amazon Ember Light"/>
            </a:endParaRPr>
          </a:p>
        </p:txBody>
      </p:sp>
      <p:sp>
        <p:nvSpPr>
          <p:cNvPr id="39" name="TextBox 38">
            <a:extLst>
              <a:ext uri="{FF2B5EF4-FFF2-40B4-BE49-F238E27FC236}">
                <a16:creationId xmlns:a16="http://schemas.microsoft.com/office/drawing/2014/main" id="{18DB488F-039F-9546-B37B-BC69FB235AD3}"/>
              </a:ext>
            </a:extLst>
          </p:cNvPr>
          <p:cNvSpPr txBox="1"/>
          <p:nvPr/>
        </p:nvSpPr>
        <p:spPr>
          <a:xfrm>
            <a:off x="5916733" y="3742984"/>
            <a:ext cx="746679" cy="512448"/>
          </a:xfrm>
          <a:prstGeom prst="rect">
            <a:avLst/>
          </a:prstGeom>
          <a:noFill/>
        </p:spPr>
        <p:txBody>
          <a:bodyPr wrap="none" lIns="137160" tIns="109728" rIns="137160" bIns="109728" rtlCol="0">
            <a:spAutoFit/>
          </a:bodyPr>
          <a:lstStyle/>
          <a:p>
            <a:pPr>
              <a:lnSpc>
                <a:spcPct val="90000"/>
              </a:lnSpc>
              <a:spcAft>
                <a:spcPts val="1350"/>
              </a:spcAft>
            </a:pPr>
            <a:br>
              <a:rPr lang="en-US" sz="1050" b="1" dirty="0">
                <a:solidFill>
                  <a:srgbClr val="000000"/>
                </a:solidFill>
                <a:latin typeface="Amazon Ember Light"/>
              </a:rPr>
            </a:br>
            <a:r>
              <a:rPr lang="en-US" sz="1050" b="1" dirty="0">
                <a:solidFill>
                  <a:srgbClr val="000000"/>
                </a:solidFill>
                <a:latin typeface="Amazon Ember Light"/>
              </a:rPr>
              <a:t>Internet</a:t>
            </a:r>
          </a:p>
        </p:txBody>
      </p:sp>
      <p:sp>
        <p:nvSpPr>
          <p:cNvPr id="40" name="TextBox 39">
            <a:extLst>
              <a:ext uri="{FF2B5EF4-FFF2-40B4-BE49-F238E27FC236}">
                <a16:creationId xmlns:a16="http://schemas.microsoft.com/office/drawing/2014/main" id="{C03F37E9-C8C6-C04D-8E87-E978CAC11CD5}"/>
              </a:ext>
            </a:extLst>
          </p:cNvPr>
          <p:cNvSpPr txBox="1"/>
          <p:nvPr/>
        </p:nvSpPr>
        <p:spPr>
          <a:xfrm>
            <a:off x="1811235" y="3742984"/>
            <a:ext cx="777136" cy="512448"/>
          </a:xfrm>
          <a:prstGeom prst="rect">
            <a:avLst/>
          </a:prstGeom>
          <a:noFill/>
        </p:spPr>
        <p:txBody>
          <a:bodyPr wrap="none" lIns="137160" tIns="109728" rIns="137160" bIns="109728" rtlCol="0">
            <a:spAutoFit/>
          </a:bodyPr>
          <a:lstStyle/>
          <a:p>
            <a:pPr>
              <a:lnSpc>
                <a:spcPct val="90000"/>
              </a:lnSpc>
              <a:spcAft>
                <a:spcPts val="1350"/>
              </a:spcAft>
            </a:pPr>
            <a:r>
              <a:rPr lang="en-US" sz="1050" b="1" dirty="0">
                <a:solidFill>
                  <a:srgbClr val="000000"/>
                </a:solidFill>
                <a:latin typeface="Amazon Ember Light"/>
              </a:rPr>
              <a:t>Corp</a:t>
            </a:r>
            <a:br>
              <a:rPr lang="en-US" sz="1050" b="1" dirty="0">
                <a:solidFill>
                  <a:srgbClr val="000000"/>
                </a:solidFill>
                <a:latin typeface="Amazon Ember Light"/>
              </a:rPr>
            </a:br>
            <a:r>
              <a:rPr lang="en-US" sz="1050" b="1" dirty="0">
                <a:solidFill>
                  <a:srgbClr val="000000"/>
                </a:solidFill>
                <a:latin typeface="Amazon Ember Light"/>
              </a:rPr>
              <a:t>Network</a:t>
            </a:r>
          </a:p>
        </p:txBody>
      </p:sp>
      <p:sp>
        <p:nvSpPr>
          <p:cNvPr id="41" name="Slide Number Placeholder 10">
            <a:extLst>
              <a:ext uri="{FF2B5EF4-FFF2-40B4-BE49-F238E27FC236}">
                <a16:creationId xmlns:a16="http://schemas.microsoft.com/office/drawing/2014/main" id="{7E64FAFF-1CC0-AC40-B698-6BFF1E975A24}"/>
              </a:ext>
            </a:extLst>
          </p:cNvPr>
          <p:cNvSpPr txBox="1">
            <a:spLocks/>
          </p:cNvSpPr>
          <p:nvPr/>
        </p:nvSpPr>
        <p:spPr>
          <a:xfrm>
            <a:off x="6772275" y="4767263"/>
            <a:ext cx="2057400" cy="273844"/>
          </a:xfrm>
          <a:prstGeom prst="rect">
            <a:avLst/>
          </a:prstGeom>
        </p:spPr>
        <p:txBody>
          <a:bodyPr vert="horz" lIns="57150" tIns="28575" rIns="57150" bIns="28575" rtlCol="0" anchor="ctr"/>
          <a:lstStyle>
            <a:defPPr>
              <a:defRPr lang="en-US"/>
            </a:defPPr>
            <a:lvl1pPr marL="0" algn="r" defTabSz="731520" rtl="0" eaLnBrk="1" latinLnBrk="0" hangingPunct="1">
              <a:defRPr sz="108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731520" algn="l" defTabSz="731520" rtl="0" eaLnBrk="1" latinLnBrk="0" hangingPunct="1">
              <a:defRPr sz="2880" kern="1200">
                <a:solidFill>
                  <a:schemeClr val="tx1"/>
                </a:solidFill>
                <a:latin typeface="+mn-lt"/>
                <a:ea typeface="+mn-ea"/>
                <a:cs typeface="+mn-cs"/>
              </a:defRPr>
            </a:lvl2pPr>
            <a:lvl3pPr marL="1463040" algn="l" defTabSz="731520" rtl="0" eaLnBrk="1" latinLnBrk="0" hangingPunct="1">
              <a:defRPr sz="2880" kern="1200">
                <a:solidFill>
                  <a:schemeClr val="tx1"/>
                </a:solidFill>
                <a:latin typeface="+mn-lt"/>
                <a:ea typeface="+mn-ea"/>
                <a:cs typeface="+mn-cs"/>
              </a:defRPr>
            </a:lvl3pPr>
            <a:lvl4pPr marL="2194560" algn="l" defTabSz="731520" rtl="0" eaLnBrk="1" latinLnBrk="0" hangingPunct="1">
              <a:defRPr sz="2880" kern="1200">
                <a:solidFill>
                  <a:schemeClr val="tx1"/>
                </a:solidFill>
                <a:latin typeface="+mn-lt"/>
                <a:ea typeface="+mn-ea"/>
                <a:cs typeface="+mn-cs"/>
              </a:defRPr>
            </a:lvl4pPr>
            <a:lvl5pPr marL="2926080" algn="l" defTabSz="731520" rtl="0" eaLnBrk="1" latinLnBrk="0" hangingPunct="1">
              <a:defRPr sz="2880" kern="1200">
                <a:solidFill>
                  <a:schemeClr val="tx1"/>
                </a:solidFill>
                <a:latin typeface="+mn-lt"/>
                <a:ea typeface="+mn-ea"/>
                <a:cs typeface="+mn-cs"/>
              </a:defRPr>
            </a:lvl5pPr>
            <a:lvl6pPr marL="3657600" algn="l" defTabSz="731520" rtl="0" eaLnBrk="1" latinLnBrk="0" hangingPunct="1">
              <a:defRPr sz="2880" kern="1200">
                <a:solidFill>
                  <a:schemeClr val="tx1"/>
                </a:solidFill>
                <a:latin typeface="+mn-lt"/>
                <a:ea typeface="+mn-ea"/>
                <a:cs typeface="+mn-cs"/>
              </a:defRPr>
            </a:lvl6pPr>
            <a:lvl7pPr marL="4389120" algn="l" defTabSz="731520" rtl="0" eaLnBrk="1" latinLnBrk="0" hangingPunct="1">
              <a:defRPr sz="2880" kern="1200">
                <a:solidFill>
                  <a:schemeClr val="tx1"/>
                </a:solidFill>
                <a:latin typeface="+mn-lt"/>
                <a:ea typeface="+mn-ea"/>
                <a:cs typeface="+mn-cs"/>
              </a:defRPr>
            </a:lvl7pPr>
            <a:lvl8pPr marL="5120640" algn="l" defTabSz="731520" rtl="0" eaLnBrk="1" latinLnBrk="0" hangingPunct="1">
              <a:defRPr sz="2880" kern="1200">
                <a:solidFill>
                  <a:schemeClr val="tx1"/>
                </a:solidFill>
                <a:latin typeface="+mn-lt"/>
                <a:ea typeface="+mn-ea"/>
                <a:cs typeface="+mn-cs"/>
              </a:defRPr>
            </a:lvl8pPr>
            <a:lvl9pPr marL="5852160" algn="l" defTabSz="731520" rtl="0" eaLnBrk="1" latinLnBrk="0" hangingPunct="1">
              <a:defRPr sz="2880" kern="1200">
                <a:solidFill>
                  <a:schemeClr val="tx1"/>
                </a:solidFill>
                <a:latin typeface="+mn-lt"/>
                <a:ea typeface="+mn-ea"/>
                <a:cs typeface="+mn-cs"/>
              </a:defRPr>
            </a:lvl9pPr>
          </a:lstStyle>
          <a:p>
            <a:pPr defTabSz="457200">
              <a:defRPr/>
            </a:pPr>
            <a:fld id="{B6A95138-A96E-2F42-A959-2EFD44FE4AB7}" type="slidenum">
              <a:rPr lang="en-US" sz="675">
                <a:solidFill>
                  <a:srgbClr val="000000">
                    <a:tint val="75000"/>
                  </a:srgbClr>
                </a:solidFill>
              </a:rPr>
              <a:pPr defTabSz="457200">
                <a:defRPr/>
              </a:pPr>
              <a:t>4</a:t>
            </a:fld>
            <a:endParaRPr lang="en-US" sz="675">
              <a:solidFill>
                <a:srgbClr val="000000">
                  <a:tint val="75000"/>
                </a:srgbClr>
              </a:solidFill>
            </a:endParaRPr>
          </a:p>
        </p:txBody>
      </p:sp>
    </p:spTree>
    <p:extLst>
      <p:ext uri="{BB962C8B-B14F-4D97-AF65-F5344CB8AC3E}">
        <p14:creationId xmlns:p14="http://schemas.microsoft.com/office/powerpoint/2010/main" val="273203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B6AD0-4A30-BB42-9CC4-5562A028A69D}"/>
              </a:ext>
            </a:extLst>
          </p:cNvPr>
          <p:cNvSpPr>
            <a:spLocks noGrp="1"/>
          </p:cNvSpPr>
          <p:nvPr>
            <p:ph type="title"/>
          </p:nvPr>
        </p:nvSpPr>
        <p:spPr/>
        <p:txBody>
          <a:bodyPr/>
          <a:lstStyle/>
          <a:p>
            <a:r>
              <a:rPr lang="en-US" dirty="0"/>
              <a:t>Customer challenges with building NLP models</a:t>
            </a:r>
          </a:p>
        </p:txBody>
      </p:sp>
      <p:sp>
        <p:nvSpPr>
          <p:cNvPr id="4" name="TextBox 3">
            <a:extLst>
              <a:ext uri="{FF2B5EF4-FFF2-40B4-BE49-F238E27FC236}">
                <a16:creationId xmlns:a16="http://schemas.microsoft.com/office/drawing/2014/main" id="{39F18358-1388-4D4B-A1D6-A1F235398E26}"/>
              </a:ext>
            </a:extLst>
          </p:cNvPr>
          <p:cNvSpPr txBox="1"/>
          <p:nvPr/>
        </p:nvSpPr>
        <p:spPr>
          <a:xfrm>
            <a:off x="354759" y="1192743"/>
            <a:ext cx="3802481" cy="1938992"/>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Machine </a:t>
            </a:r>
            <a:r>
              <a:rPr lang="en-US" dirty="0">
                <a:solidFill>
                  <a:srgbClr val="FDCD00"/>
                </a:solidFill>
                <a:latin typeface="Amazon Ember Light" panose="020B0403020204020204" pitchFamily="34" charset="0"/>
                <a:ea typeface="Amazon Ember Light" panose="020B0403020204020204" pitchFamily="34" charset="0"/>
                <a:cs typeface="Amazon Ember Light" panose="020B0403020204020204" pitchFamily="34" charset="0"/>
              </a:rPr>
              <a:t>learning</a:t>
            </a: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 skills</a:t>
            </a:r>
          </a:p>
          <a:p>
            <a:pPr marL="285750" indent="-285750">
              <a:spcBef>
                <a:spcPts val="1200"/>
              </a:spcBef>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Labeled training data</a:t>
            </a:r>
          </a:p>
          <a:p>
            <a:pPr marL="285750" indent="-285750">
              <a:spcBef>
                <a:spcPts val="1200"/>
              </a:spcBef>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Model training effort </a:t>
            </a:r>
          </a:p>
          <a:p>
            <a:pPr marL="285750" indent="-285750">
              <a:spcBef>
                <a:spcPts val="1200"/>
              </a:spcBef>
              <a:buFont typeface="Arial" panose="020B0604020202020204" pitchFamily="34" charset="0"/>
              <a:buChar char="•"/>
            </a:pPr>
            <a:r>
              <a:rPr lang="en-US"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Model management in production</a:t>
            </a:r>
          </a:p>
        </p:txBody>
      </p:sp>
      <p:sp>
        <p:nvSpPr>
          <p:cNvPr id="5" name="TextBox 4">
            <a:extLst>
              <a:ext uri="{FF2B5EF4-FFF2-40B4-BE49-F238E27FC236}">
                <a16:creationId xmlns:a16="http://schemas.microsoft.com/office/drawing/2014/main" id="{D164B053-E73C-2F4C-AA1C-FBD7F056C154}"/>
              </a:ext>
            </a:extLst>
          </p:cNvPr>
          <p:cNvSpPr txBox="1"/>
          <p:nvPr/>
        </p:nvSpPr>
        <p:spPr>
          <a:xfrm>
            <a:off x="6070057" y="4082097"/>
            <a:ext cx="1077539" cy="307777"/>
          </a:xfrm>
          <a:prstGeom prst="rect">
            <a:avLst/>
          </a:prstGeom>
          <a:noFill/>
        </p:spPr>
        <p:txBody>
          <a:bodyPr wrap="none" rtlCol="0">
            <a:spAutoFit/>
          </a:bodyPr>
          <a:lstStyle/>
          <a:p>
            <a:r>
              <a:rPr lang="en-US" sz="1400" dirty="0"/>
              <a:t>NLP model</a:t>
            </a:r>
          </a:p>
        </p:txBody>
      </p:sp>
      <p:sp>
        <p:nvSpPr>
          <p:cNvPr id="6" name="TextBox 5">
            <a:extLst>
              <a:ext uri="{FF2B5EF4-FFF2-40B4-BE49-F238E27FC236}">
                <a16:creationId xmlns:a16="http://schemas.microsoft.com/office/drawing/2014/main" id="{F79735BE-39BD-BA4E-81DA-857CDEE3B3C9}"/>
              </a:ext>
            </a:extLst>
          </p:cNvPr>
          <p:cNvSpPr txBox="1"/>
          <p:nvPr/>
        </p:nvSpPr>
        <p:spPr>
          <a:xfrm>
            <a:off x="4431679" y="1603410"/>
            <a:ext cx="1479539" cy="523220"/>
          </a:xfrm>
          <a:prstGeom prst="rect">
            <a:avLst/>
          </a:prstGeom>
          <a:noFill/>
        </p:spPr>
        <p:txBody>
          <a:bodyPr wrap="square" rtlCol="0">
            <a:spAutoFit/>
          </a:bodyPr>
          <a:lstStyle/>
          <a:p>
            <a:pPr algn="ctr"/>
            <a:r>
              <a:rPr lang="en-US" sz="1400" dirty="0"/>
              <a:t>Data collection and preparation</a:t>
            </a:r>
          </a:p>
        </p:txBody>
      </p:sp>
      <p:sp>
        <p:nvSpPr>
          <p:cNvPr id="7" name="TextBox 6">
            <a:extLst>
              <a:ext uri="{FF2B5EF4-FFF2-40B4-BE49-F238E27FC236}">
                <a16:creationId xmlns:a16="http://schemas.microsoft.com/office/drawing/2014/main" id="{2B72EC17-792B-DF4D-89BD-A3B41010AB9B}"/>
              </a:ext>
            </a:extLst>
          </p:cNvPr>
          <p:cNvSpPr txBox="1"/>
          <p:nvPr/>
        </p:nvSpPr>
        <p:spPr>
          <a:xfrm>
            <a:off x="7065000" y="1780622"/>
            <a:ext cx="1397781" cy="738664"/>
          </a:xfrm>
          <a:prstGeom prst="rect">
            <a:avLst/>
          </a:prstGeom>
          <a:noFill/>
        </p:spPr>
        <p:txBody>
          <a:bodyPr wrap="square" rtlCol="0">
            <a:spAutoFit/>
          </a:bodyPr>
          <a:lstStyle/>
          <a:p>
            <a:pPr algn="ctr"/>
            <a:r>
              <a:rPr lang="en-US" sz="1400" dirty="0"/>
              <a:t>Training language models</a:t>
            </a:r>
          </a:p>
        </p:txBody>
      </p:sp>
      <p:sp>
        <p:nvSpPr>
          <p:cNvPr id="8" name="TextBox 7">
            <a:extLst>
              <a:ext uri="{FF2B5EF4-FFF2-40B4-BE49-F238E27FC236}">
                <a16:creationId xmlns:a16="http://schemas.microsoft.com/office/drawing/2014/main" id="{111BFB35-C7F3-8244-9D99-F2E4DD1ECB96}"/>
              </a:ext>
            </a:extLst>
          </p:cNvPr>
          <p:cNvSpPr txBox="1"/>
          <p:nvPr/>
        </p:nvSpPr>
        <p:spPr>
          <a:xfrm>
            <a:off x="5849723" y="823361"/>
            <a:ext cx="1397780" cy="523220"/>
          </a:xfrm>
          <a:prstGeom prst="rect">
            <a:avLst/>
          </a:prstGeom>
          <a:noFill/>
        </p:spPr>
        <p:txBody>
          <a:bodyPr wrap="square" rtlCol="0">
            <a:spAutoFit/>
          </a:bodyPr>
          <a:lstStyle/>
          <a:p>
            <a:pPr algn="ctr"/>
            <a:r>
              <a:rPr lang="en-US" sz="1400" dirty="0"/>
              <a:t>Data annotation</a:t>
            </a:r>
          </a:p>
        </p:txBody>
      </p:sp>
      <p:grpSp>
        <p:nvGrpSpPr>
          <p:cNvPr id="12" name="Group 11">
            <a:extLst>
              <a:ext uri="{FF2B5EF4-FFF2-40B4-BE49-F238E27FC236}">
                <a16:creationId xmlns:a16="http://schemas.microsoft.com/office/drawing/2014/main" id="{BF4CA88A-9AB5-9544-B15C-7FEA90C69A7C}"/>
              </a:ext>
            </a:extLst>
          </p:cNvPr>
          <p:cNvGrpSpPr/>
          <p:nvPr/>
        </p:nvGrpSpPr>
        <p:grpSpPr>
          <a:xfrm>
            <a:off x="6087928" y="2158810"/>
            <a:ext cx="1033324" cy="1077622"/>
            <a:chOff x="2143241" y="1377847"/>
            <a:chExt cx="1749043" cy="1927500"/>
          </a:xfrm>
        </p:grpSpPr>
        <p:sp>
          <p:nvSpPr>
            <p:cNvPr id="9" name="Donut 8">
              <a:extLst>
                <a:ext uri="{FF2B5EF4-FFF2-40B4-BE49-F238E27FC236}">
                  <a16:creationId xmlns:a16="http://schemas.microsoft.com/office/drawing/2014/main" id="{A1A91E30-0805-C64E-9C1D-A4F972BB589F}"/>
                </a:ext>
              </a:extLst>
            </p:cNvPr>
            <p:cNvSpPr/>
            <p:nvPr/>
          </p:nvSpPr>
          <p:spPr>
            <a:xfrm>
              <a:off x="2143241" y="1492929"/>
              <a:ext cx="1749043" cy="1717482"/>
            </a:xfrm>
            <a:prstGeom prst="donut">
              <a:avLst>
                <a:gd name="adj" fmla="val 442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0" name="Triangle 9">
              <a:extLst>
                <a:ext uri="{FF2B5EF4-FFF2-40B4-BE49-F238E27FC236}">
                  <a16:creationId xmlns:a16="http://schemas.microsoft.com/office/drawing/2014/main" id="{416C2EF6-06E4-A74D-8CBC-4649367CCC68}"/>
                </a:ext>
              </a:extLst>
            </p:cNvPr>
            <p:cNvSpPr/>
            <p:nvPr/>
          </p:nvSpPr>
          <p:spPr>
            <a:xfrm rot="5400000">
              <a:off x="2876386" y="1467566"/>
              <a:ext cx="283079" cy="10364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11" name="Triangle 10">
              <a:extLst>
                <a:ext uri="{FF2B5EF4-FFF2-40B4-BE49-F238E27FC236}">
                  <a16:creationId xmlns:a16="http://schemas.microsoft.com/office/drawing/2014/main" id="{B8BBEE36-96C0-3F46-B8E0-D03FE1672DC3}"/>
                </a:ext>
              </a:extLst>
            </p:cNvPr>
            <p:cNvSpPr/>
            <p:nvPr/>
          </p:nvSpPr>
          <p:spPr>
            <a:xfrm rot="16200000">
              <a:off x="2831173" y="3111985"/>
              <a:ext cx="283081" cy="103643"/>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sp>
        <p:nvSpPr>
          <p:cNvPr id="35" name="4-Point Star 34">
            <a:extLst>
              <a:ext uri="{FF2B5EF4-FFF2-40B4-BE49-F238E27FC236}">
                <a16:creationId xmlns:a16="http://schemas.microsoft.com/office/drawing/2014/main" id="{8746E08D-F0C3-5848-B5BF-5217879C2444}"/>
              </a:ext>
            </a:extLst>
          </p:cNvPr>
          <p:cNvSpPr/>
          <p:nvPr/>
        </p:nvSpPr>
        <p:spPr>
          <a:xfrm>
            <a:off x="6457910" y="3643077"/>
            <a:ext cx="234835" cy="213238"/>
          </a:xfrm>
          <a:prstGeom prst="star4">
            <a:avLst>
              <a:gd name="adj" fmla="val 1786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pic>
        <p:nvPicPr>
          <p:cNvPr id="36" name="Picture 35">
            <a:extLst>
              <a:ext uri="{FF2B5EF4-FFF2-40B4-BE49-F238E27FC236}">
                <a16:creationId xmlns:a16="http://schemas.microsoft.com/office/drawing/2014/main" id="{967C03DB-B5A6-D24E-BB6D-41C798719143}"/>
              </a:ext>
            </a:extLst>
          </p:cNvPr>
          <p:cNvPicPr>
            <a:picLocks noChangeAspect="1"/>
          </p:cNvPicPr>
          <p:nvPr/>
        </p:nvPicPr>
        <p:blipFill>
          <a:blip r:embed="rId3"/>
          <a:stretch>
            <a:fillRect/>
          </a:stretch>
        </p:blipFill>
        <p:spPr>
          <a:xfrm>
            <a:off x="6039197" y="1136491"/>
            <a:ext cx="1039452" cy="1023097"/>
          </a:xfrm>
          <a:prstGeom prst="rect">
            <a:avLst/>
          </a:prstGeom>
        </p:spPr>
      </p:pic>
      <p:pic>
        <p:nvPicPr>
          <p:cNvPr id="41" name="Picture 40">
            <a:extLst>
              <a:ext uri="{FF2B5EF4-FFF2-40B4-BE49-F238E27FC236}">
                <a16:creationId xmlns:a16="http://schemas.microsoft.com/office/drawing/2014/main" id="{B97017D5-52FA-7147-89F1-B4D8DB7CD435}"/>
              </a:ext>
            </a:extLst>
          </p:cNvPr>
          <p:cNvPicPr>
            <a:picLocks noChangeAspect="1"/>
          </p:cNvPicPr>
          <p:nvPr/>
        </p:nvPicPr>
        <p:blipFill>
          <a:blip r:embed="rId4"/>
          <a:stretch>
            <a:fillRect/>
          </a:stretch>
        </p:blipFill>
        <p:spPr>
          <a:xfrm>
            <a:off x="7335706" y="2262845"/>
            <a:ext cx="1033324" cy="1033324"/>
          </a:xfrm>
          <a:prstGeom prst="rect">
            <a:avLst/>
          </a:prstGeom>
        </p:spPr>
      </p:pic>
      <p:pic>
        <p:nvPicPr>
          <p:cNvPr id="43" name="Picture 42">
            <a:extLst>
              <a:ext uri="{FF2B5EF4-FFF2-40B4-BE49-F238E27FC236}">
                <a16:creationId xmlns:a16="http://schemas.microsoft.com/office/drawing/2014/main" id="{4AC5B6DD-4D92-B841-A9F3-5A9FFC24AB92}"/>
              </a:ext>
            </a:extLst>
          </p:cNvPr>
          <p:cNvPicPr>
            <a:picLocks noChangeAspect="1"/>
          </p:cNvPicPr>
          <p:nvPr/>
        </p:nvPicPr>
        <p:blipFill>
          <a:blip r:embed="rId5"/>
          <a:stretch>
            <a:fillRect/>
          </a:stretch>
        </p:blipFill>
        <p:spPr>
          <a:xfrm>
            <a:off x="4904528" y="2011982"/>
            <a:ext cx="860230" cy="864531"/>
          </a:xfrm>
          <a:prstGeom prst="rect">
            <a:avLst/>
          </a:prstGeom>
        </p:spPr>
      </p:pic>
      <p:pic>
        <p:nvPicPr>
          <p:cNvPr id="45" name="Picture 44">
            <a:extLst>
              <a:ext uri="{FF2B5EF4-FFF2-40B4-BE49-F238E27FC236}">
                <a16:creationId xmlns:a16="http://schemas.microsoft.com/office/drawing/2014/main" id="{921B47CA-AC3F-B94E-9A92-0A48896556BF}"/>
              </a:ext>
            </a:extLst>
          </p:cNvPr>
          <p:cNvPicPr>
            <a:picLocks noChangeAspect="1"/>
          </p:cNvPicPr>
          <p:nvPr/>
        </p:nvPicPr>
        <p:blipFill>
          <a:blip r:embed="rId6"/>
          <a:stretch>
            <a:fillRect/>
          </a:stretch>
        </p:blipFill>
        <p:spPr>
          <a:xfrm>
            <a:off x="4326594" y="2074294"/>
            <a:ext cx="683020" cy="686435"/>
          </a:xfrm>
          <a:prstGeom prst="rect">
            <a:avLst/>
          </a:prstGeom>
        </p:spPr>
      </p:pic>
      <p:pic>
        <p:nvPicPr>
          <p:cNvPr id="47" name="Picture 46">
            <a:extLst>
              <a:ext uri="{FF2B5EF4-FFF2-40B4-BE49-F238E27FC236}">
                <a16:creationId xmlns:a16="http://schemas.microsoft.com/office/drawing/2014/main" id="{FA921B3C-4E13-0648-B892-001E719A7F93}"/>
              </a:ext>
            </a:extLst>
          </p:cNvPr>
          <p:cNvPicPr>
            <a:picLocks noChangeAspect="1"/>
          </p:cNvPicPr>
          <p:nvPr/>
        </p:nvPicPr>
        <p:blipFill>
          <a:blip r:embed="rId7"/>
          <a:stretch>
            <a:fillRect/>
          </a:stretch>
        </p:blipFill>
        <p:spPr>
          <a:xfrm>
            <a:off x="4348067" y="2575402"/>
            <a:ext cx="796764" cy="800748"/>
          </a:xfrm>
          <a:prstGeom prst="rect">
            <a:avLst/>
          </a:prstGeom>
        </p:spPr>
      </p:pic>
      <p:pic>
        <p:nvPicPr>
          <p:cNvPr id="49" name="Picture 48">
            <a:extLst>
              <a:ext uri="{FF2B5EF4-FFF2-40B4-BE49-F238E27FC236}">
                <a16:creationId xmlns:a16="http://schemas.microsoft.com/office/drawing/2014/main" id="{4FA32C0A-9037-8B49-A024-378EA7414F95}"/>
              </a:ext>
            </a:extLst>
          </p:cNvPr>
          <p:cNvPicPr>
            <a:picLocks noChangeAspect="1"/>
          </p:cNvPicPr>
          <p:nvPr/>
        </p:nvPicPr>
        <p:blipFill>
          <a:blip r:embed="rId8"/>
          <a:stretch>
            <a:fillRect/>
          </a:stretch>
        </p:blipFill>
        <p:spPr>
          <a:xfrm>
            <a:off x="5129981" y="2720629"/>
            <a:ext cx="610749" cy="610749"/>
          </a:xfrm>
          <a:prstGeom prst="rect">
            <a:avLst/>
          </a:prstGeom>
        </p:spPr>
      </p:pic>
      <p:pic>
        <p:nvPicPr>
          <p:cNvPr id="51" name="Picture 50">
            <a:extLst>
              <a:ext uri="{FF2B5EF4-FFF2-40B4-BE49-F238E27FC236}">
                <a16:creationId xmlns:a16="http://schemas.microsoft.com/office/drawing/2014/main" id="{BB8B92DD-D848-C046-BB95-1A48791488DE}"/>
              </a:ext>
            </a:extLst>
          </p:cNvPr>
          <p:cNvPicPr>
            <a:picLocks noChangeAspect="1"/>
          </p:cNvPicPr>
          <p:nvPr/>
        </p:nvPicPr>
        <p:blipFill>
          <a:blip r:embed="rId9"/>
          <a:stretch>
            <a:fillRect/>
          </a:stretch>
        </p:blipFill>
        <p:spPr>
          <a:xfrm>
            <a:off x="6168996" y="3349323"/>
            <a:ext cx="796763" cy="800747"/>
          </a:xfrm>
          <a:prstGeom prst="rect">
            <a:avLst/>
          </a:prstGeom>
        </p:spPr>
      </p:pic>
    </p:spTree>
    <p:extLst>
      <p:ext uri="{BB962C8B-B14F-4D97-AF65-F5344CB8AC3E}">
        <p14:creationId xmlns:p14="http://schemas.microsoft.com/office/powerpoint/2010/main" val="31486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a:extLst>
              <a:ext uri="{FF2B5EF4-FFF2-40B4-BE49-F238E27FC236}">
                <a16:creationId xmlns:a16="http://schemas.microsoft.com/office/drawing/2014/main" id="{EA478088-DF69-1B42-9773-121406F1D12C}"/>
              </a:ext>
            </a:extLst>
          </p:cNvPr>
          <p:cNvSpPr txBox="1">
            <a:spLocks/>
          </p:cNvSpPr>
          <p:nvPr/>
        </p:nvSpPr>
        <p:spPr>
          <a:xfrm>
            <a:off x="2536144" y="1604736"/>
            <a:ext cx="6137504" cy="2100572"/>
          </a:xfrm>
          <a:prstGeom prst="rect">
            <a:avLst/>
          </a:prstGeom>
        </p:spPr>
        <p:txBody>
          <a:bodyPr/>
          <a:lstStyle>
            <a:lvl1pPr marL="0" indent="0" algn="l" defTabSz="457200" rtl="0" eaLnBrk="1" latinLnBrk="0" hangingPunct="1">
              <a:lnSpc>
                <a:spcPct val="90000"/>
              </a:lnSpc>
              <a:spcBef>
                <a:spcPct val="20000"/>
              </a:spcBef>
              <a:buFontTx/>
              <a:buNone/>
              <a:defRPr sz="1800" b="0" i="0" kern="1200">
                <a:solidFill>
                  <a:schemeClr val="tx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ct val="0"/>
              </a:spcBef>
            </a:pPr>
            <a:r>
              <a:rPr lang="en-US" sz="2400" dirty="0">
                <a:latin typeface="+mj-lt"/>
                <a:ea typeface="+mj-ea"/>
              </a:rPr>
              <a:t>Amazon Comprehend</a:t>
            </a:r>
          </a:p>
          <a:p>
            <a:endPar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endParaRPr>
          </a:p>
          <a:p>
            <a:r>
              <a:rPr lang="en-US" sz="2000" dirty="0">
                <a:solidFill>
                  <a:schemeClr val="accent1"/>
                </a:solidFill>
                <a:latin typeface="Amazon Ember Light" panose="020B0403020204020204" pitchFamily="34" charset="0"/>
                <a:ea typeface="Amazon Ember Light" panose="020B0403020204020204" pitchFamily="34" charset="0"/>
                <a:cs typeface="Amazon Ember Light" panose="020B0403020204020204" pitchFamily="34" charset="0"/>
              </a:rPr>
              <a:t>A fully managed and continuously trained service that discovers insights and relationships in text.</a:t>
            </a:r>
          </a:p>
        </p:txBody>
      </p:sp>
      <p:pic>
        <p:nvPicPr>
          <p:cNvPr id="3" name="Picture 5" descr="page8image29672672">
            <a:extLst>
              <a:ext uri="{FF2B5EF4-FFF2-40B4-BE49-F238E27FC236}">
                <a16:creationId xmlns:a16="http://schemas.microsoft.com/office/drawing/2014/main" id="{FF47A6FC-A5D7-E94C-B31D-32B211DD2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403" y="1818489"/>
            <a:ext cx="1041300" cy="104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Comprehend</a:t>
            </a:r>
          </a:p>
        </p:txBody>
      </p:sp>
      <p:sp>
        <p:nvSpPr>
          <p:cNvPr id="3" name="TextBox 2"/>
          <p:cNvSpPr txBox="1"/>
          <p:nvPr/>
        </p:nvSpPr>
        <p:spPr>
          <a:xfrm>
            <a:off x="328975" y="1022493"/>
            <a:ext cx="3805849" cy="300082"/>
          </a:xfrm>
          <a:prstGeom prst="rect">
            <a:avLst/>
          </a:prstGeom>
          <a:noFill/>
        </p:spPr>
        <p:txBody>
          <a:bodyPr wrap="none" rtlCol="0">
            <a:spAutoFit/>
          </a:bodyPr>
          <a:lstStyle/>
          <a:p>
            <a:pPr algn="ctr" defTabSz="685758">
              <a:lnSpc>
                <a:spcPct val="90000"/>
              </a:lnSpc>
              <a:spcAft>
                <a:spcPts val="1125"/>
              </a:spcAft>
              <a:defRPr/>
            </a:pPr>
            <a:r>
              <a:rPr lang="en-US" sz="1500" dirty="0">
                <a:gradFill>
                  <a:gsLst>
                    <a:gs pos="2917">
                      <a:srgbClr val="FFFFFF"/>
                    </a:gs>
                    <a:gs pos="30000">
                      <a:srgbClr val="FFFFFF"/>
                    </a:gs>
                  </a:gsLst>
                  <a:lin ang="5400000" scaled="0"/>
                </a:gradFill>
                <a:latin typeface="Amazon Ember"/>
              </a:rPr>
              <a:t>Discover insights and relationships in text</a:t>
            </a:r>
          </a:p>
        </p:txBody>
      </p:sp>
      <p:grpSp>
        <p:nvGrpSpPr>
          <p:cNvPr id="35" name="Group 34">
            <a:extLst>
              <a:ext uri="{FF2B5EF4-FFF2-40B4-BE49-F238E27FC236}">
                <a16:creationId xmlns:a16="http://schemas.microsoft.com/office/drawing/2014/main" id="{06603837-CB16-E74D-A14B-B7259917B6B2}"/>
              </a:ext>
            </a:extLst>
          </p:cNvPr>
          <p:cNvGrpSpPr/>
          <p:nvPr/>
        </p:nvGrpSpPr>
        <p:grpSpPr>
          <a:xfrm>
            <a:off x="209714" y="1940202"/>
            <a:ext cx="1543203" cy="1741738"/>
            <a:chOff x="310098" y="3624270"/>
            <a:chExt cx="2469125" cy="2786781"/>
          </a:xfrm>
        </p:grpSpPr>
        <p:grpSp>
          <p:nvGrpSpPr>
            <p:cNvPr id="36" name="Group 35">
              <a:extLst>
                <a:ext uri="{FF2B5EF4-FFF2-40B4-BE49-F238E27FC236}">
                  <a16:creationId xmlns:a16="http://schemas.microsoft.com/office/drawing/2014/main" id="{281E0622-383F-274A-9DB8-72BA19911FDC}"/>
                </a:ext>
              </a:extLst>
            </p:cNvPr>
            <p:cNvGrpSpPr/>
            <p:nvPr/>
          </p:nvGrpSpPr>
          <p:grpSpPr>
            <a:xfrm>
              <a:off x="310098" y="3624270"/>
              <a:ext cx="2469125" cy="1280160"/>
              <a:chOff x="310098" y="3624270"/>
              <a:chExt cx="2469125" cy="1280160"/>
            </a:xfrm>
          </p:grpSpPr>
          <p:pic>
            <p:nvPicPr>
              <p:cNvPr id="38" name="Picture 37">
                <a:extLst>
                  <a:ext uri="{FF2B5EF4-FFF2-40B4-BE49-F238E27FC236}">
                    <a16:creationId xmlns:a16="http://schemas.microsoft.com/office/drawing/2014/main" id="{7B636AE0-8456-5F4B-8F44-C7F50F2AF073}"/>
                  </a:ext>
                </a:extLst>
              </p:cNvPr>
              <p:cNvPicPr>
                <a:picLocks noChangeAspect="1"/>
              </p:cNvPicPr>
              <p:nvPr/>
            </p:nvPicPr>
            <p:blipFill>
              <a:blip r:embed="rId3"/>
              <a:stretch>
                <a:fillRect/>
              </a:stretch>
            </p:blipFill>
            <p:spPr>
              <a:xfrm>
                <a:off x="310098" y="3624270"/>
                <a:ext cx="1273791" cy="1280160"/>
              </a:xfrm>
              <a:prstGeom prst="rect">
                <a:avLst/>
              </a:prstGeom>
            </p:spPr>
          </p:pic>
          <p:pic>
            <p:nvPicPr>
              <p:cNvPr id="39" name="Picture 38">
                <a:extLst>
                  <a:ext uri="{FF2B5EF4-FFF2-40B4-BE49-F238E27FC236}">
                    <a16:creationId xmlns:a16="http://schemas.microsoft.com/office/drawing/2014/main" id="{CB4EC13A-F86C-704A-B100-67228A3689F8}"/>
                  </a:ext>
                </a:extLst>
              </p:cNvPr>
              <p:cNvPicPr>
                <a:picLocks noChangeAspect="1"/>
              </p:cNvPicPr>
              <p:nvPr/>
            </p:nvPicPr>
            <p:blipFill>
              <a:blip r:embed="rId4"/>
              <a:stretch>
                <a:fillRect/>
              </a:stretch>
            </p:blipFill>
            <p:spPr>
              <a:xfrm>
                <a:off x="1505432" y="3624270"/>
                <a:ext cx="1273791" cy="1280160"/>
              </a:xfrm>
              <a:prstGeom prst="rect">
                <a:avLst/>
              </a:prstGeom>
            </p:spPr>
          </p:pic>
        </p:grpSp>
        <p:sp>
          <p:nvSpPr>
            <p:cNvPr id="37" name="TextBox 36">
              <a:extLst>
                <a:ext uri="{FF2B5EF4-FFF2-40B4-BE49-F238E27FC236}">
                  <a16:creationId xmlns:a16="http://schemas.microsoft.com/office/drawing/2014/main" id="{11A5EC63-2B1A-F348-A3B3-D69760DFA36A}"/>
                </a:ext>
              </a:extLst>
            </p:cNvPr>
            <p:cNvSpPr txBox="1"/>
            <p:nvPr/>
          </p:nvSpPr>
          <p:spPr>
            <a:xfrm>
              <a:off x="500916" y="4809587"/>
              <a:ext cx="2087490" cy="1601464"/>
            </a:xfrm>
            <a:prstGeom prst="rect">
              <a:avLst/>
            </a:prstGeom>
            <a:noFill/>
          </p:spPr>
          <p:txBody>
            <a:bodyPr wrap="square" lIns="114300" tIns="91440" rIns="114300" bIns="91440" rtlCol="0">
              <a:spAutoFit/>
            </a:bodyPr>
            <a:lstStyle/>
            <a:p>
              <a:pPr algn="ctr" defTabSz="685758">
                <a:lnSpc>
                  <a:spcPct val="90000"/>
                </a:lnSpc>
                <a:spcAft>
                  <a:spcPts val="1125"/>
                </a:spcAft>
                <a:defRPr/>
              </a:pPr>
              <a:r>
                <a:rPr lang="en-US" sz="1500" dirty="0">
                  <a:gradFill>
                    <a:gsLst>
                      <a:gs pos="2917">
                        <a:srgbClr val="FFFFFF"/>
                      </a:gs>
                      <a:gs pos="30000">
                        <a:srgbClr val="FFFFFF"/>
                      </a:gs>
                    </a:gsLst>
                    <a:lin ang="5400000" scaled="0"/>
                  </a:gradFill>
                  <a:latin typeface="Amazon Ember"/>
                </a:rPr>
                <a:t>Documents</a:t>
              </a:r>
            </a:p>
            <a:p>
              <a:pPr algn="ctr">
                <a:lnSpc>
                  <a:spcPct val="90000"/>
                </a:lnSpc>
                <a:spcAft>
                  <a:spcPts val="1125"/>
                </a:spcAft>
                <a:defRPr/>
              </a:pPr>
              <a:r>
                <a:rPr lang="en-US" sz="1125" dirty="0">
                  <a:solidFill>
                    <a:srgbClr val="FFCE3F"/>
                  </a:solidFill>
                </a:rPr>
                <a:t>Email, chat, social, phone calls and more</a:t>
              </a:r>
            </a:p>
          </p:txBody>
        </p:sp>
      </p:grpSp>
      <p:grpSp>
        <p:nvGrpSpPr>
          <p:cNvPr id="40" name="Group 39">
            <a:extLst>
              <a:ext uri="{FF2B5EF4-FFF2-40B4-BE49-F238E27FC236}">
                <a16:creationId xmlns:a16="http://schemas.microsoft.com/office/drawing/2014/main" id="{1BC9D081-8D89-3745-88F1-F8E170D85601}"/>
              </a:ext>
            </a:extLst>
          </p:cNvPr>
          <p:cNvGrpSpPr/>
          <p:nvPr/>
        </p:nvGrpSpPr>
        <p:grpSpPr>
          <a:xfrm>
            <a:off x="2845219" y="1672965"/>
            <a:ext cx="1392721" cy="2131943"/>
            <a:chOff x="4174516" y="3377964"/>
            <a:chExt cx="2228354" cy="3411110"/>
          </a:xfrm>
        </p:grpSpPr>
        <p:pic>
          <p:nvPicPr>
            <p:cNvPr id="41" name="Picture 40">
              <a:extLst>
                <a:ext uri="{FF2B5EF4-FFF2-40B4-BE49-F238E27FC236}">
                  <a16:creationId xmlns:a16="http://schemas.microsoft.com/office/drawing/2014/main" id="{B8FEE263-751D-5D4A-985A-8BECA824B61B}"/>
                </a:ext>
              </a:extLst>
            </p:cNvPr>
            <p:cNvPicPr>
              <a:picLocks noChangeAspect="1"/>
            </p:cNvPicPr>
            <p:nvPr/>
          </p:nvPicPr>
          <p:blipFill>
            <a:blip r:embed="rId5"/>
            <a:stretch>
              <a:fillRect/>
            </a:stretch>
          </p:blipFill>
          <p:spPr>
            <a:xfrm>
              <a:off x="4378843" y="3377964"/>
              <a:ext cx="1819701" cy="1828800"/>
            </a:xfrm>
            <a:prstGeom prst="rect">
              <a:avLst/>
            </a:prstGeom>
          </p:spPr>
        </p:pic>
        <p:sp>
          <p:nvSpPr>
            <p:cNvPr id="43" name="TextBox 42">
              <a:extLst>
                <a:ext uri="{FF2B5EF4-FFF2-40B4-BE49-F238E27FC236}">
                  <a16:creationId xmlns:a16="http://schemas.microsoft.com/office/drawing/2014/main" id="{D8ABD093-6EDD-C04D-8F16-B82A99CA20EE}"/>
                </a:ext>
              </a:extLst>
            </p:cNvPr>
            <p:cNvSpPr txBox="1"/>
            <p:nvPr/>
          </p:nvSpPr>
          <p:spPr>
            <a:xfrm>
              <a:off x="4174516" y="4855211"/>
              <a:ext cx="2228354" cy="1933863"/>
            </a:xfrm>
            <a:prstGeom prst="rect">
              <a:avLst/>
            </a:prstGeom>
            <a:noFill/>
          </p:spPr>
          <p:txBody>
            <a:bodyPr wrap="square" lIns="114300" tIns="91440" rIns="114300" bIns="91440" rtlCol="0">
              <a:spAutoFit/>
            </a:bodyPr>
            <a:lstStyle/>
            <a:p>
              <a:pPr algn="ctr" defTabSz="685758">
                <a:lnSpc>
                  <a:spcPct val="90000"/>
                </a:lnSpc>
                <a:defRPr/>
              </a:pPr>
              <a:r>
                <a:rPr lang="en-US" sz="1500" dirty="0">
                  <a:gradFill>
                    <a:gsLst>
                      <a:gs pos="2917">
                        <a:srgbClr val="FFFFFF"/>
                      </a:gs>
                      <a:gs pos="30000">
                        <a:srgbClr val="FFFFFF"/>
                      </a:gs>
                    </a:gsLst>
                    <a:lin ang="5400000" scaled="0"/>
                  </a:gradFill>
                  <a:latin typeface="Amazon Ember"/>
                </a:rPr>
                <a:t>Amazon</a:t>
              </a:r>
            </a:p>
            <a:p>
              <a:pPr algn="ctr" defTabSz="685758">
                <a:lnSpc>
                  <a:spcPct val="90000"/>
                </a:lnSpc>
                <a:spcAft>
                  <a:spcPts val="1125"/>
                </a:spcAft>
                <a:defRPr/>
              </a:pPr>
              <a:r>
                <a:rPr lang="en-US" sz="1500" dirty="0">
                  <a:gradFill>
                    <a:gsLst>
                      <a:gs pos="2917">
                        <a:srgbClr val="FFFFFF"/>
                      </a:gs>
                      <a:gs pos="30000">
                        <a:srgbClr val="FFFFFF"/>
                      </a:gs>
                    </a:gsLst>
                    <a:lin ang="5400000" scaled="0"/>
                  </a:gradFill>
                  <a:latin typeface="Amazon Ember"/>
                </a:rPr>
                <a:t>Comprehend</a:t>
              </a:r>
            </a:p>
            <a:p>
              <a:pPr algn="ctr">
                <a:lnSpc>
                  <a:spcPct val="90000"/>
                </a:lnSpc>
                <a:spcAft>
                  <a:spcPts val="1125"/>
                </a:spcAft>
                <a:defRPr/>
              </a:pPr>
              <a:r>
                <a:rPr lang="en-US" sz="1125" dirty="0">
                  <a:solidFill>
                    <a:srgbClr val="FFCE3F"/>
                  </a:solidFill>
                </a:rPr>
                <a:t>Automatically extract insights from text</a:t>
              </a:r>
            </a:p>
          </p:txBody>
        </p:sp>
      </p:grpSp>
      <p:cxnSp>
        <p:nvCxnSpPr>
          <p:cNvPr id="44" name="Straight Arrow Connector 43">
            <a:extLst>
              <a:ext uri="{FF2B5EF4-FFF2-40B4-BE49-F238E27FC236}">
                <a16:creationId xmlns:a16="http://schemas.microsoft.com/office/drawing/2014/main" id="{69045F0F-1EAE-D140-B583-DD9F62AE8DF9}"/>
              </a:ext>
            </a:extLst>
          </p:cNvPr>
          <p:cNvCxnSpPr>
            <a:cxnSpLocks/>
          </p:cNvCxnSpPr>
          <p:nvPr/>
        </p:nvCxnSpPr>
        <p:spPr>
          <a:xfrm>
            <a:off x="1927593" y="2812674"/>
            <a:ext cx="74295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02E38CB4-57A1-C643-A604-B2C71304BD6B}"/>
              </a:ext>
            </a:extLst>
          </p:cNvPr>
          <p:cNvGrpSpPr/>
          <p:nvPr/>
        </p:nvGrpSpPr>
        <p:grpSpPr>
          <a:xfrm>
            <a:off x="5326267" y="974333"/>
            <a:ext cx="1714500" cy="571500"/>
            <a:chOff x="8502945" y="2621600"/>
            <a:chExt cx="2743200" cy="914400"/>
          </a:xfrm>
        </p:grpSpPr>
        <p:sp>
          <p:nvSpPr>
            <p:cNvPr id="46" name="Rectangle 45">
              <a:extLst>
                <a:ext uri="{FF2B5EF4-FFF2-40B4-BE49-F238E27FC236}">
                  <a16:creationId xmlns:a16="http://schemas.microsoft.com/office/drawing/2014/main" id="{C9DBA724-EBD8-5542-9164-30F9049ADF61}"/>
                </a:ext>
              </a:extLst>
            </p:cNvPr>
            <p:cNvSpPr/>
            <p:nvPr/>
          </p:nvSpPr>
          <p:spPr bwMode="auto">
            <a:xfrm>
              <a:off x="8502945" y="2621600"/>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46">
              <a:extLst>
                <a:ext uri="{FF2B5EF4-FFF2-40B4-BE49-F238E27FC236}">
                  <a16:creationId xmlns:a16="http://schemas.microsoft.com/office/drawing/2014/main" id="{0DBF96E1-D1AD-594A-91FC-9C5D31A63423}"/>
                </a:ext>
              </a:extLst>
            </p:cNvPr>
            <p:cNvGrpSpPr/>
            <p:nvPr/>
          </p:nvGrpSpPr>
          <p:grpSpPr>
            <a:xfrm>
              <a:off x="8589210" y="2621600"/>
              <a:ext cx="2317686" cy="914400"/>
              <a:chOff x="8589210" y="2621600"/>
              <a:chExt cx="2317686" cy="914400"/>
            </a:xfrm>
          </p:grpSpPr>
          <p:pic>
            <p:nvPicPr>
              <p:cNvPr id="48" name="Picture 47">
                <a:extLst>
                  <a:ext uri="{FF2B5EF4-FFF2-40B4-BE49-F238E27FC236}">
                    <a16:creationId xmlns:a16="http://schemas.microsoft.com/office/drawing/2014/main" id="{59D819C2-2227-0743-B502-F5F6A1DC767C}"/>
                  </a:ext>
                </a:extLst>
              </p:cNvPr>
              <p:cNvPicPr>
                <a:picLocks noChangeAspect="1"/>
              </p:cNvPicPr>
              <p:nvPr/>
            </p:nvPicPr>
            <p:blipFill>
              <a:blip r:embed="rId6"/>
              <a:stretch>
                <a:fillRect/>
              </a:stretch>
            </p:blipFill>
            <p:spPr>
              <a:xfrm>
                <a:off x="8589210" y="2621600"/>
                <a:ext cx="918092" cy="914400"/>
              </a:xfrm>
              <a:prstGeom prst="rect">
                <a:avLst/>
              </a:prstGeom>
            </p:spPr>
          </p:pic>
          <p:sp>
            <p:nvSpPr>
              <p:cNvPr id="49" name="TextBox 48">
                <a:extLst>
                  <a:ext uri="{FF2B5EF4-FFF2-40B4-BE49-F238E27FC236}">
                    <a16:creationId xmlns:a16="http://schemas.microsoft.com/office/drawing/2014/main" id="{1DE2E7DC-9791-3249-A342-6336DE7F9691}"/>
                  </a:ext>
                </a:extLst>
              </p:cNvPr>
              <p:cNvSpPr txBox="1"/>
              <p:nvPr/>
            </p:nvSpPr>
            <p:spPr>
              <a:xfrm>
                <a:off x="9434485" y="2792568"/>
                <a:ext cx="1472411"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Entities</a:t>
                </a:r>
              </a:p>
            </p:txBody>
          </p:sp>
        </p:grpSp>
      </p:grpSp>
      <p:grpSp>
        <p:nvGrpSpPr>
          <p:cNvPr id="50" name="Group 49">
            <a:extLst>
              <a:ext uri="{FF2B5EF4-FFF2-40B4-BE49-F238E27FC236}">
                <a16:creationId xmlns:a16="http://schemas.microsoft.com/office/drawing/2014/main" id="{7D7AF458-AB89-8A46-A856-7550103DFD0C}"/>
              </a:ext>
            </a:extLst>
          </p:cNvPr>
          <p:cNvGrpSpPr/>
          <p:nvPr/>
        </p:nvGrpSpPr>
        <p:grpSpPr>
          <a:xfrm>
            <a:off x="7190485" y="972186"/>
            <a:ext cx="1714500" cy="575794"/>
            <a:chOff x="8519145" y="3711818"/>
            <a:chExt cx="2743200" cy="921271"/>
          </a:xfrm>
        </p:grpSpPr>
        <p:sp>
          <p:nvSpPr>
            <p:cNvPr id="51" name="Rectangle 50">
              <a:extLst>
                <a:ext uri="{FF2B5EF4-FFF2-40B4-BE49-F238E27FC236}">
                  <a16:creationId xmlns:a16="http://schemas.microsoft.com/office/drawing/2014/main" id="{029F05BB-5B1A-2C4E-A44E-41C14783DB81}"/>
                </a:ext>
              </a:extLst>
            </p:cNvPr>
            <p:cNvSpPr/>
            <p:nvPr/>
          </p:nvSpPr>
          <p:spPr bwMode="auto">
            <a:xfrm>
              <a:off x="8519145" y="3711818"/>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9BF0847-1C77-524C-9F5F-7EDEA8D539BA}"/>
                </a:ext>
              </a:extLst>
            </p:cNvPr>
            <p:cNvGrpSpPr/>
            <p:nvPr/>
          </p:nvGrpSpPr>
          <p:grpSpPr>
            <a:xfrm>
              <a:off x="8546077" y="3718689"/>
              <a:ext cx="2689336" cy="914400"/>
              <a:chOff x="8589210" y="3711818"/>
              <a:chExt cx="2689336" cy="914400"/>
            </a:xfrm>
          </p:grpSpPr>
          <p:pic>
            <p:nvPicPr>
              <p:cNvPr id="53" name="Picture 52">
                <a:extLst>
                  <a:ext uri="{FF2B5EF4-FFF2-40B4-BE49-F238E27FC236}">
                    <a16:creationId xmlns:a16="http://schemas.microsoft.com/office/drawing/2014/main" id="{A2C7528C-D176-3648-9D5D-4BC544E82DAB}"/>
                  </a:ext>
                </a:extLst>
              </p:cNvPr>
              <p:cNvPicPr>
                <a:picLocks noChangeAspect="1"/>
              </p:cNvPicPr>
              <p:nvPr/>
            </p:nvPicPr>
            <p:blipFill>
              <a:blip r:embed="rId7"/>
              <a:stretch>
                <a:fillRect/>
              </a:stretch>
            </p:blipFill>
            <p:spPr>
              <a:xfrm>
                <a:off x="8589210" y="3711818"/>
                <a:ext cx="904507" cy="914400"/>
              </a:xfrm>
              <a:prstGeom prst="rect">
                <a:avLst/>
              </a:prstGeom>
            </p:spPr>
          </p:pic>
          <p:sp>
            <p:nvSpPr>
              <p:cNvPr id="54" name="TextBox 53">
                <a:extLst>
                  <a:ext uri="{FF2B5EF4-FFF2-40B4-BE49-F238E27FC236}">
                    <a16:creationId xmlns:a16="http://schemas.microsoft.com/office/drawing/2014/main" id="{15603E56-FCC5-2B42-A126-B7C4811F2A1C}"/>
                  </a:ext>
                </a:extLst>
              </p:cNvPr>
              <p:cNvSpPr txBox="1"/>
              <p:nvPr/>
            </p:nvSpPr>
            <p:spPr>
              <a:xfrm>
                <a:off x="9434485" y="3882786"/>
                <a:ext cx="1844061"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Key Phrases</a:t>
                </a:r>
              </a:p>
            </p:txBody>
          </p:sp>
        </p:grpSp>
      </p:grpSp>
      <p:grpSp>
        <p:nvGrpSpPr>
          <p:cNvPr id="55" name="Group 54">
            <a:extLst>
              <a:ext uri="{FF2B5EF4-FFF2-40B4-BE49-F238E27FC236}">
                <a16:creationId xmlns:a16="http://schemas.microsoft.com/office/drawing/2014/main" id="{D0A22033-FA13-8C4F-A4BD-8EC750A93E89}"/>
              </a:ext>
            </a:extLst>
          </p:cNvPr>
          <p:cNvGrpSpPr/>
          <p:nvPr/>
        </p:nvGrpSpPr>
        <p:grpSpPr>
          <a:xfrm>
            <a:off x="5339469" y="3174901"/>
            <a:ext cx="1714500" cy="571500"/>
            <a:chOff x="8502945" y="4815777"/>
            <a:chExt cx="2743200" cy="914400"/>
          </a:xfrm>
        </p:grpSpPr>
        <p:sp>
          <p:nvSpPr>
            <p:cNvPr id="56" name="Rectangle 55">
              <a:extLst>
                <a:ext uri="{FF2B5EF4-FFF2-40B4-BE49-F238E27FC236}">
                  <a16:creationId xmlns:a16="http://schemas.microsoft.com/office/drawing/2014/main" id="{F71F6976-F565-2F49-8B31-FBAF806ECA22}"/>
                </a:ext>
              </a:extLst>
            </p:cNvPr>
            <p:cNvSpPr/>
            <p:nvPr/>
          </p:nvSpPr>
          <p:spPr bwMode="auto">
            <a:xfrm>
              <a:off x="8502945" y="4815777"/>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56">
              <a:extLst>
                <a:ext uri="{FF2B5EF4-FFF2-40B4-BE49-F238E27FC236}">
                  <a16:creationId xmlns:a16="http://schemas.microsoft.com/office/drawing/2014/main" id="{B8C6509B-0C47-1340-A0C6-CE1A4DDACAC6}"/>
                </a:ext>
              </a:extLst>
            </p:cNvPr>
            <p:cNvGrpSpPr/>
            <p:nvPr/>
          </p:nvGrpSpPr>
          <p:grpSpPr>
            <a:xfrm>
              <a:off x="8589210" y="4815777"/>
              <a:ext cx="2581101" cy="914400"/>
              <a:chOff x="8589210" y="4815777"/>
              <a:chExt cx="2581101" cy="914400"/>
            </a:xfrm>
          </p:grpSpPr>
          <p:pic>
            <p:nvPicPr>
              <p:cNvPr id="58" name="Picture 57">
                <a:extLst>
                  <a:ext uri="{FF2B5EF4-FFF2-40B4-BE49-F238E27FC236}">
                    <a16:creationId xmlns:a16="http://schemas.microsoft.com/office/drawing/2014/main" id="{8466E880-F6E2-054D-9B00-F6AEE81BF778}"/>
                  </a:ext>
                </a:extLst>
              </p:cNvPr>
              <p:cNvPicPr>
                <a:picLocks noChangeAspect="1"/>
              </p:cNvPicPr>
              <p:nvPr/>
            </p:nvPicPr>
            <p:blipFill>
              <a:blip r:embed="rId8"/>
              <a:stretch>
                <a:fillRect/>
              </a:stretch>
            </p:blipFill>
            <p:spPr>
              <a:xfrm>
                <a:off x="8589210" y="4815777"/>
                <a:ext cx="904507" cy="914400"/>
              </a:xfrm>
              <a:prstGeom prst="rect">
                <a:avLst/>
              </a:prstGeom>
            </p:spPr>
          </p:pic>
          <p:sp>
            <p:nvSpPr>
              <p:cNvPr id="59" name="TextBox 58">
                <a:extLst>
                  <a:ext uri="{FF2B5EF4-FFF2-40B4-BE49-F238E27FC236}">
                    <a16:creationId xmlns:a16="http://schemas.microsoft.com/office/drawing/2014/main" id="{7F5814F7-F8B8-3D4F-8DA2-1067344AC0B9}"/>
                  </a:ext>
                </a:extLst>
              </p:cNvPr>
              <p:cNvSpPr txBox="1"/>
              <p:nvPr/>
            </p:nvSpPr>
            <p:spPr>
              <a:xfrm>
                <a:off x="9434485" y="4986745"/>
                <a:ext cx="1735826"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Language</a:t>
                </a:r>
              </a:p>
            </p:txBody>
          </p:sp>
        </p:grpSp>
      </p:grpSp>
      <p:grpSp>
        <p:nvGrpSpPr>
          <p:cNvPr id="60" name="Group 59">
            <a:extLst>
              <a:ext uri="{FF2B5EF4-FFF2-40B4-BE49-F238E27FC236}">
                <a16:creationId xmlns:a16="http://schemas.microsoft.com/office/drawing/2014/main" id="{30C67044-88BF-DB42-85FB-BDD1E0A6CE10}"/>
              </a:ext>
            </a:extLst>
          </p:cNvPr>
          <p:cNvGrpSpPr/>
          <p:nvPr/>
        </p:nvGrpSpPr>
        <p:grpSpPr>
          <a:xfrm>
            <a:off x="5335032" y="2441818"/>
            <a:ext cx="1784857" cy="571500"/>
            <a:chOff x="11444847" y="5919736"/>
            <a:chExt cx="2855772" cy="914400"/>
          </a:xfrm>
        </p:grpSpPr>
        <p:sp>
          <p:nvSpPr>
            <p:cNvPr id="61" name="Rectangle 60">
              <a:extLst>
                <a:ext uri="{FF2B5EF4-FFF2-40B4-BE49-F238E27FC236}">
                  <a16:creationId xmlns:a16="http://schemas.microsoft.com/office/drawing/2014/main" id="{50DC5CFF-AA75-3645-B083-92D953A29AE0}"/>
                </a:ext>
              </a:extLst>
            </p:cNvPr>
            <p:cNvSpPr/>
            <p:nvPr/>
          </p:nvSpPr>
          <p:spPr bwMode="auto">
            <a:xfrm>
              <a:off x="11444847" y="5919736"/>
              <a:ext cx="2744175"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E5B4DF8E-52D7-C04D-B94A-E8C877F443AD}"/>
                </a:ext>
              </a:extLst>
            </p:cNvPr>
            <p:cNvGrpSpPr/>
            <p:nvPr/>
          </p:nvGrpSpPr>
          <p:grpSpPr>
            <a:xfrm>
              <a:off x="11620400" y="5952204"/>
              <a:ext cx="2680219" cy="849464"/>
              <a:chOff x="11620400" y="5952204"/>
              <a:chExt cx="2680219" cy="849464"/>
            </a:xfrm>
          </p:grpSpPr>
          <p:pic>
            <p:nvPicPr>
              <p:cNvPr id="63" name="Picture 62">
                <a:extLst>
                  <a:ext uri="{FF2B5EF4-FFF2-40B4-BE49-F238E27FC236}">
                    <a16:creationId xmlns:a16="http://schemas.microsoft.com/office/drawing/2014/main" id="{3F65256B-AEFB-AB4D-A18F-76C2033EBF91}"/>
                  </a:ext>
                </a:extLst>
              </p:cNvPr>
              <p:cNvPicPr>
                <a:picLocks noChangeAspect="1"/>
              </p:cNvPicPr>
              <p:nvPr/>
            </p:nvPicPr>
            <p:blipFill>
              <a:blip r:embed="rId9"/>
              <a:stretch>
                <a:fillRect/>
              </a:stretch>
            </p:blipFill>
            <p:spPr>
              <a:xfrm>
                <a:off x="11620400" y="6034476"/>
                <a:ext cx="681511" cy="684918"/>
              </a:xfrm>
              <a:prstGeom prst="rect">
                <a:avLst/>
              </a:prstGeom>
            </p:spPr>
          </p:pic>
          <p:sp>
            <p:nvSpPr>
              <p:cNvPr id="64" name="TextBox 63">
                <a:extLst>
                  <a:ext uri="{FF2B5EF4-FFF2-40B4-BE49-F238E27FC236}">
                    <a16:creationId xmlns:a16="http://schemas.microsoft.com/office/drawing/2014/main" id="{FE65E376-552A-CE41-B076-91F20B13F79C}"/>
                  </a:ext>
                </a:extLst>
              </p:cNvPr>
              <p:cNvSpPr txBox="1"/>
              <p:nvPr/>
            </p:nvSpPr>
            <p:spPr>
              <a:xfrm>
                <a:off x="12342754" y="5952204"/>
                <a:ext cx="1957865" cy="849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Document Classification</a:t>
                </a:r>
              </a:p>
            </p:txBody>
          </p:sp>
        </p:grpSp>
      </p:grpSp>
      <p:grpSp>
        <p:nvGrpSpPr>
          <p:cNvPr id="65" name="Group 64">
            <a:extLst>
              <a:ext uri="{FF2B5EF4-FFF2-40B4-BE49-F238E27FC236}">
                <a16:creationId xmlns:a16="http://schemas.microsoft.com/office/drawing/2014/main" id="{289E3140-F1B1-D848-B2E9-0B97F9ED5614}"/>
              </a:ext>
            </a:extLst>
          </p:cNvPr>
          <p:cNvGrpSpPr/>
          <p:nvPr/>
        </p:nvGrpSpPr>
        <p:grpSpPr>
          <a:xfrm>
            <a:off x="7190485" y="1709905"/>
            <a:ext cx="1743801" cy="571500"/>
            <a:chOff x="11444843" y="2596876"/>
            <a:chExt cx="2790082" cy="914400"/>
          </a:xfrm>
        </p:grpSpPr>
        <p:sp>
          <p:nvSpPr>
            <p:cNvPr id="66" name="Rectangle 65">
              <a:extLst>
                <a:ext uri="{FF2B5EF4-FFF2-40B4-BE49-F238E27FC236}">
                  <a16:creationId xmlns:a16="http://schemas.microsoft.com/office/drawing/2014/main" id="{9806EE71-8DB6-E64E-BF34-FA6685970FAA}"/>
                </a:ext>
              </a:extLst>
            </p:cNvPr>
            <p:cNvSpPr/>
            <p:nvPr/>
          </p:nvSpPr>
          <p:spPr bwMode="auto">
            <a:xfrm>
              <a:off x="11444843" y="2596876"/>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3BD9B792-A90C-F44E-A896-7BBF726DD1AA}"/>
                </a:ext>
              </a:extLst>
            </p:cNvPr>
            <p:cNvGrpSpPr/>
            <p:nvPr/>
          </p:nvGrpSpPr>
          <p:grpSpPr>
            <a:xfrm>
              <a:off x="11510743" y="2596876"/>
              <a:ext cx="2724182" cy="914400"/>
              <a:chOff x="11510743" y="2572153"/>
              <a:chExt cx="2724182" cy="914400"/>
            </a:xfrm>
          </p:grpSpPr>
          <p:pic>
            <p:nvPicPr>
              <p:cNvPr id="68" name="Picture 67">
                <a:extLst>
                  <a:ext uri="{FF2B5EF4-FFF2-40B4-BE49-F238E27FC236}">
                    <a16:creationId xmlns:a16="http://schemas.microsoft.com/office/drawing/2014/main" id="{1B8FED53-2AB5-2D43-BFB8-F8A57D40851D}"/>
                  </a:ext>
                </a:extLst>
              </p:cNvPr>
              <p:cNvPicPr>
                <a:picLocks noChangeAspect="1"/>
              </p:cNvPicPr>
              <p:nvPr/>
            </p:nvPicPr>
            <p:blipFill>
              <a:blip r:embed="rId10"/>
              <a:stretch>
                <a:fillRect/>
              </a:stretch>
            </p:blipFill>
            <p:spPr>
              <a:xfrm>
                <a:off x="11510743" y="2572153"/>
                <a:ext cx="909851" cy="914400"/>
              </a:xfrm>
              <a:prstGeom prst="rect">
                <a:avLst/>
              </a:prstGeom>
            </p:spPr>
          </p:pic>
          <p:sp>
            <p:nvSpPr>
              <p:cNvPr id="69" name="TextBox 68">
                <a:extLst>
                  <a:ext uri="{FF2B5EF4-FFF2-40B4-BE49-F238E27FC236}">
                    <a16:creationId xmlns:a16="http://schemas.microsoft.com/office/drawing/2014/main" id="{7388676B-89D7-6F42-AF8E-60943FACC358}"/>
                  </a:ext>
                </a:extLst>
              </p:cNvPr>
              <p:cNvSpPr txBox="1"/>
              <p:nvPr/>
            </p:nvSpPr>
            <p:spPr>
              <a:xfrm>
                <a:off x="12347341" y="2743121"/>
                <a:ext cx="1887584"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Sentiment</a:t>
                </a:r>
              </a:p>
            </p:txBody>
          </p:sp>
        </p:grpSp>
      </p:grpSp>
      <p:grpSp>
        <p:nvGrpSpPr>
          <p:cNvPr id="70" name="Group 69">
            <a:extLst>
              <a:ext uri="{FF2B5EF4-FFF2-40B4-BE49-F238E27FC236}">
                <a16:creationId xmlns:a16="http://schemas.microsoft.com/office/drawing/2014/main" id="{2D452B4A-0C10-0542-A4A0-FB504A2C1269}"/>
              </a:ext>
            </a:extLst>
          </p:cNvPr>
          <p:cNvGrpSpPr/>
          <p:nvPr/>
        </p:nvGrpSpPr>
        <p:grpSpPr>
          <a:xfrm>
            <a:off x="7190485" y="3174901"/>
            <a:ext cx="1729560" cy="571500"/>
            <a:chOff x="11444844" y="3713597"/>
            <a:chExt cx="2767296" cy="914400"/>
          </a:xfrm>
        </p:grpSpPr>
        <p:sp>
          <p:nvSpPr>
            <p:cNvPr id="71" name="Rectangle 70">
              <a:extLst>
                <a:ext uri="{FF2B5EF4-FFF2-40B4-BE49-F238E27FC236}">
                  <a16:creationId xmlns:a16="http://schemas.microsoft.com/office/drawing/2014/main" id="{767ADC73-D8BE-9042-B09E-51A30BBCF388}"/>
                </a:ext>
              </a:extLst>
            </p:cNvPr>
            <p:cNvSpPr/>
            <p:nvPr/>
          </p:nvSpPr>
          <p:spPr bwMode="auto">
            <a:xfrm>
              <a:off x="11444844" y="3713597"/>
              <a:ext cx="2744175"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685FE961-96EB-FE41-95B2-36F2A551076B}"/>
                </a:ext>
              </a:extLst>
            </p:cNvPr>
            <p:cNvGrpSpPr/>
            <p:nvPr/>
          </p:nvGrpSpPr>
          <p:grpSpPr>
            <a:xfrm>
              <a:off x="11510743" y="3713597"/>
              <a:ext cx="2701397" cy="914400"/>
              <a:chOff x="11510743" y="3689733"/>
              <a:chExt cx="2701397" cy="914400"/>
            </a:xfrm>
          </p:grpSpPr>
          <p:pic>
            <p:nvPicPr>
              <p:cNvPr id="73" name="Picture 72">
                <a:extLst>
                  <a:ext uri="{FF2B5EF4-FFF2-40B4-BE49-F238E27FC236}">
                    <a16:creationId xmlns:a16="http://schemas.microsoft.com/office/drawing/2014/main" id="{559A3260-DC35-124B-92CD-9B61070F57E1}"/>
                  </a:ext>
                </a:extLst>
              </p:cNvPr>
              <p:cNvPicPr>
                <a:picLocks noChangeAspect="1"/>
              </p:cNvPicPr>
              <p:nvPr/>
            </p:nvPicPr>
            <p:blipFill>
              <a:blip r:embed="rId11"/>
              <a:stretch>
                <a:fillRect/>
              </a:stretch>
            </p:blipFill>
            <p:spPr>
              <a:xfrm>
                <a:off x="11510743" y="3689733"/>
                <a:ext cx="903362" cy="914400"/>
              </a:xfrm>
              <a:prstGeom prst="rect">
                <a:avLst/>
              </a:prstGeom>
            </p:spPr>
          </p:pic>
          <p:sp>
            <p:nvSpPr>
              <p:cNvPr id="74" name="TextBox 73">
                <a:extLst>
                  <a:ext uri="{FF2B5EF4-FFF2-40B4-BE49-F238E27FC236}">
                    <a16:creationId xmlns:a16="http://schemas.microsoft.com/office/drawing/2014/main" id="{7B51D61B-D438-D44B-85F3-BE7E8516F81D}"/>
                  </a:ext>
                </a:extLst>
              </p:cNvPr>
              <p:cNvSpPr txBox="1"/>
              <p:nvPr/>
            </p:nvSpPr>
            <p:spPr>
              <a:xfrm>
                <a:off x="12347341" y="3860701"/>
                <a:ext cx="1864799"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Syntax</a:t>
                </a:r>
              </a:p>
            </p:txBody>
          </p:sp>
        </p:grpSp>
      </p:grpSp>
      <p:grpSp>
        <p:nvGrpSpPr>
          <p:cNvPr id="75" name="Group 74">
            <a:extLst>
              <a:ext uri="{FF2B5EF4-FFF2-40B4-BE49-F238E27FC236}">
                <a16:creationId xmlns:a16="http://schemas.microsoft.com/office/drawing/2014/main" id="{026D3BD8-0CF1-A04C-A8AC-89E25956B567}"/>
              </a:ext>
            </a:extLst>
          </p:cNvPr>
          <p:cNvGrpSpPr/>
          <p:nvPr/>
        </p:nvGrpSpPr>
        <p:grpSpPr>
          <a:xfrm>
            <a:off x="7190485" y="2441818"/>
            <a:ext cx="1729559" cy="571500"/>
            <a:chOff x="11444844" y="4828599"/>
            <a:chExt cx="2767295" cy="914400"/>
          </a:xfrm>
        </p:grpSpPr>
        <p:sp>
          <p:nvSpPr>
            <p:cNvPr id="76" name="Rectangle 75">
              <a:extLst>
                <a:ext uri="{FF2B5EF4-FFF2-40B4-BE49-F238E27FC236}">
                  <a16:creationId xmlns:a16="http://schemas.microsoft.com/office/drawing/2014/main" id="{3BD2FC6F-0D44-D34B-9B58-E5250541E056}"/>
                </a:ext>
              </a:extLst>
            </p:cNvPr>
            <p:cNvSpPr/>
            <p:nvPr/>
          </p:nvSpPr>
          <p:spPr bwMode="auto">
            <a:xfrm>
              <a:off x="11444844" y="4828599"/>
              <a:ext cx="2744174"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a:extLst>
                <a:ext uri="{FF2B5EF4-FFF2-40B4-BE49-F238E27FC236}">
                  <a16:creationId xmlns:a16="http://schemas.microsoft.com/office/drawing/2014/main" id="{B0FF838B-6150-8E4D-8441-970104F61A07}"/>
                </a:ext>
              </a:extLst>
            </p:cNvPr>
            <p:cNvGrpSpPr/>
            <p:nvPr/>
          </p:nvGrpSpPr>
          <p:grpSpPr>
            <a:xfrm>
              <a:off x="11510743" y="4828599"/>
              <a:ext cx="2701396" cy="914400"/>
              <a:chOff x="11510743" y="4805594"/>
              <a:chExt cx="2701396" cy="914400"/>
            </a:xfrm>
          </p:grpSpPr>
          <p:pic>
            <p:nvPicPr>
              <p:cNvPr id="78" name="Picture 77">
                <a:extLst>
                  <a:ext uri="{FF2B5EF4-FFF2-40B4-BE49-F238E27FC236}">
                    <a16:creationId xmlns:a16="http://schemas.microsoft.com/office/drawing/2014/main" id="{58E53181-DF8B-064C-B8A0-07CEF5320463}"/>
                  </a:ext>
                </a:extLst>
              </p:cNvPr>
              <p:cNvPicPr>
                <a:picLocks noChangeAspect="1"/>
              </p:cNvPicPr>
              <p:nvPr/>
            </p:nvPicPr>
            <p:blipFill>
              <a:blip r:embed="rId12"/>
              <a:stretch>
                <a:fillRect/>
              </a:stretch>
            </p:blipFill>
            <p:spPr>
              <a:xfrm>
                <a:off x="11510743" y="4805594"/>
                <a:ext cx="898868" cy="914400"/>
              </a:xfrm>
              <a:prstGeom prst="rect">
                <a:avLst/>
              </a:prstGeom>
            </p:spPr>
          </p:pic>
          <p:sp>
            <p:nvSpPr>
              <p:cNvPr id="79" name="TextBox 78">
                <a:extLst>
                  <a:ext uri="{FF2B5EF4-FFF2-40B4-BE49-F238E27FC236}">
                    <a16:creationId xmlns:a16="http://schemas.microsoft.com/office/drawing/2014/main" id="{73CB98F6-7754-BE4F-A741-04D7F4FD8E7F}"/>
                  </a:ext>
                </a:extLst>
              </p:cNvPr>
              <p:cNvSpPr txBox="1"/>
              <p:nvPr/>
            </p:nvSpPr>
            <p:spPr>
              <a:xfrm>
                <a:off x="12347342" y="5022572"/>
                <a:ext cx="1864797"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Topics</a:t>
                </a:r>
              </a:p>
            </p:txBody>
          </p:sp>
        </p:grpSp>
      </p:grpSp>
      <p:cxnSp>
        <p:nvCxnSpPr>
          <p:cNvPr id="80" name="Straight Arrow Connector 79">
            <a:extLst>
              <a:ext uri="{FF2B5EF4-FFF2-40B4-BE49-F238E27FC236}">
                <a16:creationId xmlns:a16="http://schemas.microsoft.com/office/drawing/2014/main" id="{C21CF87E-7BB9-4346-840F-2A3818C9C8E7}"/>
              </a:ext>
            </a:extLst>
          </p:cNvPr>
          <p:cNvCxnSpPr>
            <a:cxnSpLocks/>
          </p:cNvCxnSpPr>
          <p:nvPr/>
        </p:nvCxnSpPr>
        <p:spPr>
          <a:xfrm>
            <a:off x="4412616" y="2812674"/>
            <a:ext cx="742950" cy="0"/>
          </a:xfrm>
          <a:prstGeom prst="straightConnector1">
            <a:avLst/>
          </a:prstGeom>
          <a:ln w="38100">
            <a:solidFill>
              <a:srgbClr val="F9F9F9"/>
            </a:solidFill>
            <a:headEnd type="none" w="med" len="sm"/>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A6F63EE6-DCFF-7947-AFA2-D94D9C38C0E9}"/>
              </a:ext>
            </a:extLst>
          </p:cNvPr>
          <p:cNvGrpSpPr/>
          <p:nvPr/>
        </p:nvGrpSpPr>
        <p:grpSpPr>
          <a:xfrm>
            <a:off x="5326267" y="1709906"/>
            <a:ext cx="1790237" cy="578832"/>
            <a:chOff x="5321477" y="2121592"/>
            <a:chExt cx="1790237" cy="578832"/>
          </a:xfrm>
        </p:grpSpPr>
        <p:grpSp>
          <p:nvGrpSpPr>
            <p:cNvPr id="82" name="Group 81">
              <a:extLst>
                <a:ext uri="{FF2B5EF4-FFF2-40B4-BE49-F238E27FC236}">
                  <a16:creationId xmlns:a16="http://schemas.microsoft.com/office/drawing/2014/main" id="{0601C821-E7E3-FE44-98C4-FBEC5023FE71}"/>
                </a:ext>
              </a:extLst>
            </p:cNvPr>
            <p:cNvGrpSpPr/>
            <p:nvPr/>
          </p:nvGrpSpPr>
          <p:grpSpPr>
            <a:xfrm>
              <a:off x="5321477" y="2121592"/>
              <a:ext cx="1790237" cy="578832"/>
              <a:chOff x="8502951" y="5919736"/>
              <a:chExt cx="2864379" cy="926133"/>
            </a:xfrm>
          </p:grpSpPr>
          <p:sp>
            <p:nvSpPr>
              <p:cNvPr id="83" name="Rectangle 82">
                <a:extLst>
                  <a:ext uri="{FF2B5EF4-FFF2-40B4-BE49-F238E27FC236}">
                    <a16:creationId xmlns:a16="http://schemas.microsoft.com/office/drawing/2014/main" id="{F9223A05-14E2-8D49-885D-DD60BDDF5E15}"/>
                  </a:ext>
                </a:extLst>
              </p:cNvPr>
              <p:cNvSpPr/>
              <p:nvPr/>
            </p:nvSpPr>
            <p:spPr bwMode="auto">
              <a:xfrm>
                <a:off x="8502951" y="5919736"/>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3AC3F4C8-C2ED-1D47-B19C-B2FFB8406BD1}"/>
                  </a:ext>
                </a:extLst>
              </p:cNvPr>
              <p:cNvSpPr txBox="1"/>
              <p:nvPr/>
            </p:nvSpPr>
            <p:spPr>
              <a:xfrm>
                <a:off x="9481516" y="5963165"/>
                <a:ext cx="1885814" cy="882704"/>
              </a:xfrm>
              <a:prstGeom prst="rect">
                <a:avLst/>
              </a:prstGeom>
              <a:noFill/>
            </p:spPr>
            <p:txBody>
              <a:bodyPr wrap="square" lIns="114300" tIns="91440" rIns="114300" bIns="91440" rtlCol="0">
                <a:spAutoFit/>
              </a:bodyPr>
              <a:lstStyle/>
              <a:p>
                <a:pPr>
                  <a:lnSpc>
                    <a:spcPct val="90000"/>
                  </a:lnSpc>
                </a:pPr>
                <a:r>
                  <a:rPr lang="en-US" sz="1250" dirty="0">
                    <a:solidFill>
                      <a:srgbClr val="F9F9F9"/>
                    </a:solidFill>
                  </a:rPr>
                  <a:t>PII </a:t>
                </a:r>
              </a:p>
              <a:p>
                <a:pPr>
                  <a:lnSpc>
                    <a:spcPct val="90000"/>
                  </a:lnSpc>
                  <a:spcAft>
                    <a:spcPts val="1125"/>
                  </a:spcAft>
                </a:pPr>
                <a:r>
                  <a:rPr lang="en-US" sz="700" dirty="0">
                    <a:solidFill>
                      <a:srgbClr val="F9F9F9"/>
                    </a:solidFill>
                  </a:rPr>
                  <a:t>(Personally Identifiable Information)</a:t>
                </a:r>
                <a:endParaRPr lang="en-US" sz="1250" dirty="0">
                  <a:solidFill>
                    <a:srgbClr val="F9F9F9"/>
                  </a:solidFill>
                </a:endParaRPr>
              </a:p>
            </p:txBody>
          </p:sp>
        </p:grpSp>
        <p:pic>
          <p:nvPicPr>
            <p:cNvPr id="6" name="Picture 5">
              <a:extLst>
                <a:ext uri="{FF2B5EF4-FFF2-40B4-BE49-F238E27FC236}">
                  <a16:creationId xmlns:a16="http://schemas.microsoft.com/office/drawing/2014/main" id="{29A42AD5-4404-5A4F-8029-F11F36316E86}"/>
                </a:ext>
              </a:extLst>
            </p:cNvPr>
            <p:cNvPicPr>
              <a:picLocks noChangeAspect="1"/>
            </p:cNvPicPr>
            <p:nvPr/>
          </p:nvPicPr>
          <p:blipFill>
            <a:blip r:embed="rId13"/>
            <a:stretch>
              <a:fillRect/>
            </a:stretch>
          </p:blipFill>
          <p:spPr>
            <a:xfrm>
              <a:off x="5367069" y="2131298"/>
              <a:ext cx="561793" cy="561793"/>
            </a:xfrm>
            <a:prstGeom prst="rect">
              <a:avLst/>
            </a:prstGeom>
          </p:spPr>
        </p:pic>
      </p:grpSp>
      <p:grpSp>
        <p:nvGrpSpPr>
          <p:cNvPr id="13" name="Group 12">
            <a:extLst>
              <a:ext uri="{FF2B5EF4-FFF2-40B4-BE49-F238E27FC236}">
                <a16:creationId xmlns:a16="http://schemas.microsoft.com/office/drawing/2014/main" id="{A7014F22-C96D-C049-8436-93D967B3556D}"/>
              </a:ext>
            </a:extLst>
          </p:cNvPr>
          <p:cNvGrpSpPr/>
          <p:nvPr/>
        </p:nvGrpSpPr>
        <p:grpSpPr>
          <a:xfrm>
            <a:off x="5339469" y="3879805"/>
            <a:ext cx="1714500" cy="623438"/>
            <a:chOff x="5339469" y="3879805"/>
            <a:chExt cx="1714500" cy="623438"/>
          </a:xfrm>
        </p:grpSpPr>
        <p:grpSp>
          <p:nvGrpSpPr>
            <p:cNvPr id="85" name="Group 84">
              <a:extLst>
                <a:ext uri="{FF2B5EF4-FFF2-40B4-BE49-F238E27FC236}">
                  <a16:creationId xmlns:a16="http://schemas.microsoft.com/office/drawing/2014/main" id="{F4D6F9C1-5086-6B4A-9876-BFD9D9C2971B}"/>
                </a:ext>
              </a:extLst>
            </p:cNvPr>
            <p:cNvGrpSpPr/>
            <p:nvPr/>
          </p:nvGrpSpPr>
          <p:grpSpPr>
            <a:xfrm>
              <a:off x="5339469" y="3905194"/>
              <a:ext cx="1714500" cy="571500"/>
              <a:chOff x="8502945" y="4815777"/>
              <a:chExt cx="2743200" cy="914400"/>
            </a:xfrm>
          </p:grpSpPr>
          <p:sp>
            <p:nvSpPr>
              <p:cNvPr id="87" name="Rectangle 86">
                <a:extLst>
                  <a:ext uri="{FF2B5EF4-FFF2-40B4-BE49-F238E27FC236}">
                    <a16:creationId xmlns:a16="http://schemas.microsoft.com/office/drawing/2014/main" id="{40AFBF9A-C3C2-9449-8DDD-61451D99476A}"/>
                  </a:ext>
                </a:extLst>
              </p:cNvPr>
              <p:cNvSpPr/>
              <p:nvPr/>
            </p:nvSpPr>
            <p:spPr bwMode="auto">
              <a:xfrm>
                <a:off x="8502945" y="4815777"/>
                <a:ext cx="2743200" cy="914400"/>
              </a:xfrm>
              <a:prstGeom prst="rect">
                <a:avLst/>
              </a:prstGeom>
              <a:solidFill>
                <a:schemeClr val="bg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95" fontAlgn="base">
                  <a:lnSpc>
                    <a:spcPct val="90000"/>
                  </a:lnSpc>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9C05837B-D2AB-2140-A151-29E420234132}"/>
                  </a:ext>
                </a:extLst>
              </p:cNvPr>
              <p:cNvSpPr txBox="1"/>
              <p:nvPr/>
            </p:nvSpPr>
            <p:spPr>
              <a:xfrm>
                <a:off x="9434486" y="4986745"/>
                <a:ext cx="1735826" cy="572464"/>
              </a:xfrm>
              <a:prstGeom prst="rect">
                <a:avLst/>
              </a:prstGeom>
              <a:noFill/>
            </p:spPr>
            <p:txBody>
              <a:bodyPr wrap="square" lIns="114300" tIns="91440" rIns="114300" bIns="91440" rtlCol="0">
                <a:spAutoFit/>
              </a:bodyPr>
              <a:lstStyle/>
              <a:p>
                <a:pPr>
                  <a:lnSpc>
                    <a:spcPct val="90000"/>
                  </a:lnSpc>
                  <a:spcAft>
                    <a:spcPts val="1125"/>
                  </a:spcAft>
                </a:pPr>
                <a:r>
                  <a:rPr lang="en-US" sz="1250" dirty="0">
                    <a:solidFill>
                      <a:srgbClr val="F9F9F9"/>
                    </a:solidFill>
                  </a:rPr>
                  <a:t>Events</a:t>
                </a:r>
              </a:p>
            </p:txBody>
          </p:sp>
        </p:grpSp>
        <p:pic>
          <p:nvPicPr>
            <p:cNvPr id="12" name="Graphic 11">
              <a:extLst>
                <a:ext uri="{FF2B5EF4-FFF2-40B4-BE49-F238E27FC236}">
                  <a16:creationId xmlns:a16="http://schemas.microsoft.com/office/drawing/2014/main" id="{5970F1A8-594D-3348-ACC3-70F5128474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55368" y="3879805"/>
              <a:ext cx="623438" cy="623438"/>
            </a:xfrm>
            <a:prstGeom prst="rect">
              <a:avLst/>
            </a:prstGeom>
          </p:spPr>
        </p:pic>
      </p:grpSp>
    </p:spTree>
    <p:extLst>
      <p:ext uri="{BB962C8B-B14F-4D97-AF65-F5344CB8AC3E}">
        <p14:creationId xmlns:p14="http://schemas.microsoft.com/office/powerpoint/2010/main" val="244351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0"/>
                                        </p:tgtEl>
                                        <p:attrNameLst>
                                          <p:attrName>style.visibility</p:attrName>
                                        </p:attrNameLst>
                                      </p:cBhvr>
                                      <p:to>
                                        <p:strVal val="visible"/>
                                      </p:to>
                                    </p:set>
                                    <p:animEffect transition="in" filter="wipe(left)">
                                      <p:cBhvr>
                                        <p:cTn id="20" dur="100"/>
                                        <p:tgtEl>
                                          <p:spTgt spid="80"/>
                                        </p:tgtEl>
                                      </p:cBhvr>
                                    </p:animEffect>
                                  </p:childTnLst>
                                </p:cTn>
                              </p:par>
                            </p:childTnLst>
                          </p:cTn>
                        </p:par>
                        <p:par>
                          <p:cTn id="21" fill="hold">
                            <p:stCondLst>
                              <p:cond delay="100"/>
                            </p:stCondLst>
                            <p:childTnLst>
                              <p:par>
                                <p:cTn id="22" presetID="55" presetClass="entr" presetSubtype="0" fill="hold" nodeType="after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p:cTn id="24" dur="250" fill="hold"/>
                                        <p:tgtEl>
                                          <p:spTgt spid="45"/>
                                        </p:tgtEl>
                                        <p:attrNameLst>
                                          <p:attrName>ppt_w</p:attrName>
                                        </p:attrNameLst>
                                      </p:cBhvr>
                                      <p:tavLst>
                                        <p:tav tm="0">
                                          <p:val>
                                            <p:strVal val="#ppt_w*0.70"/>
                                          </p:val>
                                        </p:tav>
                                        <p:tav tm="100000">
                                          <p:val>
                                            <p:strVal val="#ppt_w"/>
                                          </p:val>
                                        </p:tav>
                                      </p:tavLst>
                                    </p:anim>
                                    <p:anim calcmode="lin" valueType="num">
                                      <p:cBhvr>
                                        <p:cTn id="25" dur="250" fill="hold"/>
                                        <p:tgtEl>
                                          <p:spTgt spid="45"/>
                                        </p:tgtEl>
                                        <p:attrNameLst>
                                          <p:attrName>ppt_h</p:attrName>
                                        </p:attrNameLst>
                                      </p:cBhvr>
                                      <p:tavLst>
                                        <p:tav tm="0">
                                          <p:val>
                                            <p:strVal val="#ppt_h"/>
                                          </p:val>
                                        </p:tav>
                                        <p:tav tm="100000">
                                          <p:val>
                                            <p:strVal val="#ppt_h"/>
                                          </p:val>
                                        </p:tav>
                                      </p:tavLst>
                                    </p:anim>
                                    <p:animEffect transition="in" filter="fade">
                                      <p:cBhvr>
                                        <p:cTn id="26" dur="250"/>
                                        <p:tgtEl>
                                          <p:spTgt spid="45"/>
                                        </p:tgtEl>
                                      </p:cBhvr>
                                    </p:animEffect>
                                  </p:childTnLst>
                                </p:cTn>
                              </p:par>
                            </p:childTnLst>
                          </p:cTn>
                        </p:par>
                        <p:par>
                          <p:cTn id="27" fill="hold">
                            <p:stCondLst>
                              <p:cond delay="350"/>
                            </p:stCondLst>
                            <p:childTnLst>
                              <p:par>
                                <p:cTn id="28" presetID="55" presetClass="entr" presetSubtype="0" fill="hold" nodeType="afterEffect">
                                  <p:stCondLst>
                                    <p:cond delay="0"/>
                                  </p:stCondLst>
                                  <p:childTnLst>
                                    <p:set>
                                      <p:cBhvr>
                                        <p:cTn id="29" dur="1" fill="hold">
                                          <p:stCondLst>
                                            <p:cond delay="0"/>
                                          </p:stCondLst>
                                        </p:cTn>
                                        <p:tgtEl>
                                          <p:spTgt spid="70"/>
                                        </p:tgtEl>
                                        <p:attrNameLst>
                                          <p:attrName>style.visibility</p:attrName>
                                        </p:attrNameLst>
                                      </p:cBhvr>
                                      <p:to>
                                        <p:strVal val="visible"/>
                                      </p:to>
                                    </p:set>
                                    <p:anim calcmode="lin" valueType="num">
                                      <p:cBhvr>
                                        <p:cTn id="30" dur="250" fill="hold"/>
                                        <p:tgtEl>
                                          <p:spTgt spid="70"/>
                                        </p:tgtEl>
                                        <p:attrNameLst>
                                          <p:attrName>ppt_w</p:attrName>
                                        </p:attrNameLst>
                                      </p:cBhvr>
                                      <p:tavLst>
                                        <p:tav tm="0">
                                          <p:val>
                                            <p:strVal val="#ppt_w*0.70"/>
                                          </p:val>
                                        </p:tav>
                                        <p:tav tm="100000">
                                          <p:val>
                                            <p:strVal val="#ppt_w"/>
                                          </p:val>
                                        </p:tav>
                                      </p:tavLst>
                                    </p:anim>
                                    <p:anim calcmode="lin" valueType="num">
                                      <p:cBhvr>
                                        <p:cTn id="31" dur="250" fill="hold"/>
                                        <p:tgtEl>
                                          <p:spTgt spid="70"/>
                                        </p:tgtEl>
                                        <p:attrNameLst>
                                          <p:attrName>ppt_h</p:attrName>
                                        </p:attrNameLst>
                                      </p:cBhvr>
                                      <p:tavLst>
                                        <p:tav tm="0">
                                          <p:val>
                                            <p:strVal val="#ppt_h"/>
                                          </p:val>
                                        </p:tav>
                                        <p:tav tm="100000">
                                          <p:val>
                                            <p:strVal val="#ppt_h"/>
                                          </p:val>
                                        </p:tav>
                                      </p:tavLst>
                                    </p:anim>
                                    <p:animEffect transition="in" filter="fade">
                                      <p:cBhvr>
                                        <p:cTn id="32" dur="250"/>
                                        <p:tgtEl>
                                          <p:spTgt spid="70"/>
                                        </p:tgtEl>
                                      </p:cBhvr>
                                    </p:animEffect>
                                  </p:childTnLst>
                                </p:cTn>
                              </p:par>
                            </p:childTnLst>
                          </p:cTn>
                        </p:par>
                        <p:par>
                          <p:cTn id="33" fill="hold">
                            <p:stCondLst>
                              <p:cond delay="600"/>
                            </p:stCondLst>
                            <p:childTnLst>
                              <p:par>
                                <p:cTn id="34" presetID="55" presetClass="entr" presetSubtype="0" fill="hold" nodeType="after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p:cTn id="36" dur="250" fill="hold"/>
                                        <p:tgtEl>
                                          <p:spTgt spid="55"/>
                                        </p:tgtEl>
                                        <p:attrNameLst>
                                          <p:attrName>ppt_w</p:attrName>
                                        </p:attrNameLst>
                                      </p:cBhvr>
                                      <p:tavLst>
                                        <p:tav tm="0">
                                          <p:val>
                                            <p:strVal val="#ppt_w*0.70"/>
                                          </p:val>
                                        </p:tav>
                                        <p:tav tm="100000">
                                          <p:val>
                                            <p:strVal val="#ppt_w"/>
                                          </p:val>
                                        </p:tav>
                                      </p:tavLst>
                                    </p:anim>
                                    <p:anim calcmode="lin" valueType="num">
                                      <p:cBhvr>
                                        <p:cTn id="37" dur="250" fill="hold"/>
                                        <p:tgtEl>
                                          <p:spTgt spid="55"/>
                                        </p:tgtEl>
                                        <p:attrNameLst>
                                          <p:attrName>ppt_h</p:attrName>
                                        </p:attrNameLst>
                                      </p:cBhvr>
                                      <p:tavLst>
                                        <p:tav tm="0">
                                          <p:val>
                                            <p:strVal val="#ppt_h"/>
                                          </p:val>
                                        </p:tav>
                                        <p:tav tm="100000">
                                          <p:val>
                                            <p:strVal val="#ppt_h"/>
                                          </p:val>
                                        </p:tav>
                                      </p:tavLst>
                                    </p:anim>
                                    <p:animEffect transition="in" filter="fade">
                                      <p:cBhvr>
                                        <p:cTn id="38" dur="250"/>
                                        <p:tgtEl>
                                          <p:spTgt spid="55"/>
                                        </p:tgtEl>
                                      </p:cBhvr>
                                    </p:animEffect>
                                  </p:childTnLst>
                                </p:cTn>
                              </p:par>
                            </p:childTnLst>
                          </p:cTn>
                        </p:par>
                        <p:par>
                          <p:cTn id="39" fill="hold">
                            <p:stCondLst>
                              <p:cond delay="850"/>
                            </p:stCondLst>
                            <p:childTnLst>
                              <p:par>
                                <p:cTn id="40" presetID="55" presetClass="entr" presetSubtype="0"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p:cTn id="42" dur="250" fill="hold"/>
                                        <p:tgtEl>
                                          <p:spTgt spid="65"/>
                                        </p:tgtEl>
                                        <p:attrNameLst>
                                          <p:attrName>ppt_w</p:attrName>
                                        </p:attrNameLst>
                                      </p:cBhvr>
                                      <p:tavLst>
                                        <p:tav tm="0">
                                          <p:val>
                                            <p:strVal val="#ppt_w*0.70"/>
                                          </p:val>
                                        </p:tav>
                                        <p:tav tm="100000">
                                          <p:val>
                                            <p:strVal val="#ppt_w"/>
                                          </p:val>
                                        </p:tav>
                                      </p:tavLst>
                                    </p:anim>
                                    <p:anim calcmode="lin" valueType="num">
                                      <p:cBhvr>
                                        <p:cTn id="43" dur="250" fill="hold"/>
                                        <p:tgtEl>
                                          <p:spTgt spid="65"/>
                                        </p:tgtEl>
                                        <p:attrNameLst>
                                          <p:attrName>ppt_h</p:attrName>
                                        </p:attrNameLst>
                                      </p:cBhvr>
                                      <p:tavLst>
                                        <p:tav tm="0">
                                          <p:val>
                                            <p:strVal val="#ppt_h"/>
                                          </p:val>
                                        </p:tav>
                                        <p:tav tm="100000">
                                          <p:val>
                                            <p:strVal val="#ppt_h"/>
                                          </p:val>
                                        </p:tav>
                                      </p:tavLst>
                                    </p:anim>
                                    <p:animEffect transition="in" filter="fade">
                                      <p:cBhvr>
                                        <p:cTn id="44" dur="250"/>
                                        <p:tgtEl>
                                          <p:spTgt spid="65"/>
                                        </p:tgtEl>
                                      </p:cBhvr>
                                    </p:animEffect>
                                  </p:childTnLst>
                                </p:cTn>
                              </p:par>
                            </p:childTnLst>
                          </p:cTn>
                        </p:par>
                        <p:par>
                          <p:cTn id="45" fill="hold">
                            <p:stCondLst>
                              <p:cond delay="1100"/>
                            </p:stCondLst>
                            <p:childTnLst>
                              <p:par>
                                <p:cTn id="46" presetID="55" presetClass="entr" presetSubtype="0" fill="hold" nodeType="afterEffect">
                                  <p:stCondLst>
                                    <p:cond delay="0"/>
                                  </p:stCondLst>
                                  <p:childTnLst>
                                    <p:set>
                                      <p:cBhvr>
                                        <p:cTn id="47" dur="1" fill="hold">
                                          <p:stCondLst>
                                            <p:cond delay="0"/>
                                          </p:stCondLst>
                                        </p:cTn>
                                        <p:tgtEl>
                                          <p:spTgt spid="50"/>
                                        </p:tgtEl>
                                        <p:attrNameLst>
                                          <p:attrName>style.visibility</p:attrName>
                                        </p:attrNameLst>
                                      </p:cBhvr>
                                      <p:to>
                                        <p:strVal val="visible"/>
                                      </p:to>
                                    </p:set>
                                    <p:anim calcmode="lin" valueType="num">
                                      <p:cBhvr>
                                        <p:cTn id="48" dur="250" fill="hold"/>
                                        <p:tgtEl>
                                          <p:spTgt spid="50"/>
                                        </p:tgtEl>
                                        <p:attrNameLst>
                                          <p:attrName>ppt_w</p:attrName>
                                        </p:attrNameLst>
                                      </p:cBhvr>
                                      <p:tavLst>
                                        <p:tav tm="0">
                                          <p:val>
                                            <p:strVal val="#ppt_w*0.70"/>
                                          </p:val>
                                        </p:tav>
                                        <p:tav tm="100000">
                                          <p:val>
                                            <p:strVal val="#ppt_w"/>
                                          </p:val>
                                        </p:tav>
                                      </p:tavLst>
                                    </p:anim>
                                    <p:anim calcmode="lin" valueType="num">
                                      <p:cBhvr>
                                        <p:cTn id="49" dur="250" fill="hold"/>
                                        <p:tgtEl>
                                          <p:spTgt spid="50"/>
                                        </p:tgtEl>
                                        <p:attrNameLst>
                                          <p:attrName>ppt_h</p:attrName>
                                        </p:attrNameLst>
                                      </p:cBhvr>
                                      <p:tavLst>
                                        <p:tav tm="0">
                                          <p:val>
                                            <p:strVal val="#ppt_h"/>
                                          </p:val>
                                        </p:tav>
                                        <p:tav tm="100000">
                                          <p:val>
                                            <p:strVal val="#ppt_h"/>
                                          </p:val>
                                        </p:tav>
                                      </p:tavLst>
                                    </p:anim>
                                    <p:animEffect transition="in" filter="fade">
                                      <p:cBhvr>
                                        <p:cTn id="50" dur="250"/>
                                        <p:tgtEl>
                                          <p:spTgt spid="50"/>
                                        </p:tgtEl>
                                      </p:cBhvr>
                                    </p:animEffect>
                                  </p:childTnLst>
                                </p:cTn>
                              </p:par>
                            </p:childTnLst>
                          </p:cTn>
                        </p:par>
                        <p:par>
                          <p:cTn id="51" fill="hold">
                            <p:stCondLst>
                              <p:cond delay="1350"/>
                            </p:stCondLst>
                            <p:childTnLst>
                              <p:par>
                                <p:cTn id="52" presetID="55" presetClass="entr" presetSubtype="0" fill="hold" nodeType="afterEffect">
                                  <p:stCondLst>
                                    <p:cond delay="0"/>
                                  </p:stCondLst>
                                  <p:childTnLst>
                                    <p:set>
                                      <p:cBhvr>
                                        <p:cTn id="53" dur="1" fill="hold">
                                          <p:stCondLst>
                                            <p:cond delay="0"/>
                                          </p:stCondLst>
                                        </p:cTn>
                                        <p:tgtEl>
                                          <p:spTgt spid="75"/>
                                        </p:tgtEl>
                                        <p:attrNameLst>
                                          <p:attrName>style.visibility</p:attrName>
                                        </p:attrNameLst>
                                      </p:cBhvr>
                                      <p:to>
                                        <p:strVal val="visible"/>
                                      </p:to>
                                    </p:set>
                                    <p:anim calcmode="lin" valueType="num">
                                      <p:cBhvr>
                                        <p:cTn id="54" dur="250" fill="hold"/>
                                        <p:tgtEl>
                                          <p:spTgt spid="75"/>
                                        </p:tgtEl>
                                        <p:attrNameLst>
                                          <p:attrName>ppt_w</p:attrName>
                                        </p:attrNameLst>
                                      </p:cBhvr>
                                      <p:tavLst>
                                        <p:tav tm="0">
                                          <p:val>
                                            <p:strVal val="#ppt_w*0.70"/>
                                          </p:val>
                                        </p:tav>
                                        <p:tav tm="100000">
                                          <p:val>
                                            <p:strVal val="#ppt_w"/>
                                          </p:val>
                                        </p:tav>
                                      </p:tavLst>
                                    </p:anim>
                                    <p:anim calcmode="lin" valueType="num">
                                      <p:cBhvr>
                                        <p:cTn id="55" dur="250" fill="hold"/>
                                        <p:tgtEl>
                                          <p:spTgt spid="75"/>
                                        </p:tgtEl>
                                        <p:attrNameLst>
                                          <p:attrName>ppt_h</p:attrName>
                                        </p:attrNameLst>
                                      </p:cBhvr>
                                      <p:tavLst>
                                        <p:tav tm="0">
                                          <p:val>
                                            <p:strVal val="#ppt_h"/>
                                          </p:val>
                                        </p:tav>
                                        <p:tav tm="100000">
                                          <p:val>
                                            <p:strVal val="#ppt_h"/>
                                          </p:val>
                                        </p:tav>
                                      </p:tavLst>
                                    </p:anim>
                                    <p:animEffect transition="in" filter="fade">
                                      <p:cBhvr>
                                        <p:cTn id="56" dur="250"/>
                                        <p:tgtEl>
                                          <p:spTgt spid="75"/>
                                        </p:tgtEl>
                                      </p:cBhvr>
                                    </p:animEffect>
                                  </p:childTnLst>
                                </p:cTn>
                              </p:par>
                            </p:childTnLst>
                          </p:cTn>
                        </p:par>
                        <p:par>
                          <p:cTn id="57" fill="hold">
                            <p:stCondLst>
                              <p:cond delay="1600"/>
                            </p:stCondLst>
                            <p:childTnLst>
                              <p:par>
                                <p:cTn id="58" presetID="55" presetClass="entr" presetSubtype="0" fill="hold" nodeType="afterEffect">
                                  <p:stCondLst>
                                    <p:cond delay="0"/>
                                  </p:stCondLst>
                                  <p:childTnLst>
                                    <p:set>
                                      <p:cBhvr>
                                        <p:cTn id="59" dur="1" fill="hold">
                                          <p:stCondLst>
                                            <p:cond delay="0"/>
                                          </p:stCondLst>
                                        </p:cTn>
                                        <p:tgtEl>
                                          <p:spTgt spid="60"/>
                                        </p:tgtEl>
                                        <p:attrNameLst>
                                          <p:attrName>style.visibility</p:attrName>
                                        </p:attrNameLst>
                                      </p:cBhvr>
                                      <p:to>
                                        <p:strVal val="visible"/>
                                      </p:to>
                                    </p:set>
                                    <p:anim calcmode="lin" valueType="num">
                                      <p:cBhvr>
                                        <p:cTn id="60" dur="250" fill="hold"/>
                                        <p:tgtEl>
                                          <p:spTgt spid="60"/>
                                        </p:tgtEl>
                                        <p:attrNameLst>
                                          <p:attrName>ppt_w</p:attrName>
                                        </p:attrNameLst>
                                      </p:cBhvr>
                                      <p:tavLst>
                                        <p:tav tm="0">
                                          <p:val>
                                            <p:strVal val="#ppt_w*0.70"/>
                                          </p:val>
                                        </p:tav>
                                        <p:tav tm="100000">
                                          <p:val>
                                            <p:strVal val="#ppt_w"/>
                                          </p:val>
                                        </p:tav>
                                      </p:tavLst>
                                    </p:anim>
                                    <p:anim calcmode="lin" valueType="num">
                                      <p:cBhvr>
                                        <p:cTn id="61" dur="250" fill="hold"/>
                                        <p:tgtEl>
                                          <p:spTgt spid="60"/>
                                        </p:tgtEl>
                                        <p:attrNameLst>
                                          <p:attrName>ppt_h</p:attrName>
                                        </p:attrNameLst>
                                      </p:cBhvr>
                                      <p:tavLst>
                                        <p:tav tm="0">
                                          <p:val>
                                            <p:strVal val="#ppt_h"/>
                                          </p:val>
                                        </p:tav>
                                        <p:tav tm="100000">
                                          <p:val>
                                            <p:strVal val="#ppt_h"/>
                                          </p:val>
                                        </p:tav>
                                      </p:tavLst>
                                    </p:anim>
                                    <p:animEffect transition="in" filter="fade">
                                      <p:cBhvr>
                                        <p:cTn id="62" dur="250"/>
                                        <p:tgtEl>
                                          <p:spTgt spid="60"/>
                                        </p:tgtEl>
                                      </p:cBhvr>
                                    </p:animEffect>
                                  </p:childTnLst>
                                </p:cTn>
                              </p:par>
                            </p:childTnLst>
                          </p:cTn>
                        </p:par>
                        <p:par>
                          <p:cTn id="63" fill="hold">
                            <p:stCondLst>
                              <p:cond delay="1850"/>
                            </p:stCondLst>
                            <p:childTnLst>
                              <p:par>
                                <p:cTn id="64" presetID="55" presetClass="entr" presetSubtype="0" fill="hold"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p:cTn id="66" dur="250" fill="hold"/>
                                        <p:tgtEl>
                                          <p:spTgt spid="7"/>
                                        </p:tgtEl>
                                        <p:attrNameLst>
                                          <p:attrName>ppt_w</p:attrName>
                                        </p:attrNameLst>
                                      </p:cBhvr>
                                      <p:tavLst>
                                        <p:tav tm="0">
                                          <p:val>
                                            <p:strVal val="#ppt_w*0.70"/>
                                          </p:val>
                                        </p:tav>
                                        <p:tav tm="100000">
                                          <p:val>
                                            <p:strVal val="#ppt_w"/>
                                          </p:val>
                                        </p:tav>
                                      </p:tavLst>
                                    </p:anim>
                                    <p:anim calcmode="lin" valueType="num">
                                      <p:cBhvr>
                                        <p:cTn id="67" dur="250" fill="hold"/>
                                        <p:tgtEl>
                                          <p:spTgt spid="7"/>
                                        </p:tgtEl>
                                        <p:attrNameLst>
                                          <p:attrName>ppt_h</p:attrName>
                                        </p:attrNameLst>
                                      </p:cBhvr>
                                      <p:tavLst>
                                        <p:tav tm="0">
                                          <p:val>
                                            <p:strVal val="#ppt_h"/>
                                          </p:val>
                                        </p:tav>
                                        <p:tav tm="100000">
                                          <p:val>
                                            <p:strVal val="#ppt_h"/>
                                          </p:val>
                                        </p:tav>
                                      </p:tavLst>
                                    </p:anim>
                                    <p:animEffect transition="in" filter="fade">
                                      <p:cBhvr>
                                        <p:cTn id="68" dur="250"/>
                                        <p:tgtEl>
                                          <p:spTgt spid="7"/>
                                        </p:tgtEl>
                                      </p:cBhvr>
                                    </p:animEffect>
                                  </p:childTnLst>
                                </p:cTn>
                              </p:par>
                            </p:childTnLst>
                          </p:cTn>
                        </p:par>
                        <p:par>
                          <p:cTn id="69" fill="hold">
                            <p:stCondLst>
                              <p:cond delay="2100"/>
                            </p:stCondLst>
                            <p:childTnLst>
                              <p:par>
                                <p:cTn id="70" presetID="55" presetClass="entr" presetSubtype="0" fill="hold" nodeType="afterEffect">
                                  <p:stCondLst>
                                    <p:cond delay="0"/>
                                  </p:stCondLst>
                                  <p:childTnLst>
                                    <p:set>
                                      <p:cBhvr>
                                        <p:cTn id="71" dur="1" fill="hold">
                                          <p:stCondLst>
                                            <p:cond delay="0"/>
                                          </p:stCondLst>
                                        </p:cTn>
                                        <p:tgtEl>
                                          <p:spTgt spid="13"/>
                                        </p:tgtEl>
                                        <p:attrNameLst>
                                          <p:attrName>style.visibility</p:attrName>
                                        </p:attrNameLst>
                                      </p:cBhvr>
                                      <p:to>
                                        <p:strVal val="visible"/>
                                      </p:to>
                                    </p:set>
                                    <p:anim calcmode="lin" valueType="num">
                                      <p:cBhvr>
                                        <p:cTn id="72" dur="250" fill="hold"/>
                                        <p:tgtEl>
                                          <p:spTgt spid="13"/>
                                        </p:tgtEl>
                                        <p:attrNameLst>
                                          <p:attrName>ppt_w</p:attrName>
                                        </p:attrNameLst>
                                      </p:cBhvr>
                                      <p:tavLst>
                                        <p:tav tm="0">
                                          <p:val>
                                            <p:strVal val="#ppt_w*0.70"/>
                                          </p:val>
                                        </p:tav>
                                        <p:tav tm="100000">
                                          <p:val>
                                            <p:strVal val="#ppt_w"/>
                                          </p:val>
                                        </p:tav>
                                      </p:tavLst>
                                    </p:anim>
                                    <p:anim calcmode="lin" valueType="num">
                                      <p:cBhvr>
                                        <p:cTn id="73" dur="250" fill="hold"/>
                                        <p:tgtEl>
                                          <p:spTgt spid="13"/>
                                        </p:tgtEl>
                                        <p:attrNameLst>
                                          <p:attrName>ppt_h</p:attrName>
                                        </p:attrNameLst>
                                      </p:cBhvr>
                                      <p:tavLst>
                                        <p:tav tm="0">
                                          <p:val>
                                            <p:strVal val="#ppt_h"/>
                                          </p:val>
                                        </p:tav>
                                        <p:tav tm="100000">
                                          <p:val>
                                            <p:strVal val="#ppt_h"/>
                                          </p:val>
                                        </p:tav>
                                      </p:tavLst>
                                    </p:anim>
                                    <p:animEffect transition="in" filter="fade">
                                      <p:cBhvr>
                                        <p:cTn id="74"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23447" y="306366"/>
            <a:ext cx="8512090" cy="516676"/>
          </a:xfrm>
        </p:spPr>
        <p:txBody>
          <a:bodyPr vert="horz" lIns="0" tIns="0" rIns="0" bIns="0" rtlCol="0" anchor="t" anchorCtr="0">
            <a:noAutofit/>
          </a:bodyPr>
          <a:lstStyle/>
          <a:p>
            <a:r>
              <a:rPr lang="en-US" dirty="0">
                <a:latin typeface="+mj-lt"/>
                <a:ea typeface="+mj-ea"/>
                <a:cs typeface="Amazon Ember Regular" charset="0"/>
              </a:rPr>
              <a:t>Typical Amazon Comprehend use cases</a:t>
            </a:r>
          </a:p>
        </p:txBody>
      </p:sp>
      <p:sp>
        <p:nvSpPr>
          <p:cNvPr id="2" name="Rectangle 1">
            <a:extLst>
              <a:ext uri="{FF2B5EF4-FFF2-40B4-BE49-F238E27FC236}">
                <a16:creationId xmlns:a16="http://schemas.microsoft.com/office/drawing/2014/main" id="{F0C0BBEA-9788-BE4E-9EEC-49A4DC95FD8D}"/>
              </a:ext>
            </a:extLst>
          </p:cNvPr>
          <p:cNvSpPr/>
          <p:nvPr/>
        </p:nvSpPr>
        <p:spPr>
          <a:xfrm>
            <a:off x="1252928" y="1626125"/>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Automation of email workflows</a:t>
            </a:r>
          </a:p>
        </p:txBody>
      </p:sp>
      <p:sp>
        <p:nvSpPr>
          <p:cNvPr id="3" name="Rectangle 2">
            <a:extLst>
              <a:ext uri="{FF2B5EF4-FFF2-40B4-BE49-F238E27FC236}">
                <a16:creationId xmlns:a16="http://schemas.microsoft.com/office/drawing/2014/main" id="{4ADAE4CC-1A0A-9D43-979C-C3E0F4570EBC}"/>
              </a:ext>
            </a:extLst>
          </p:cNvPr>
          <p:cNvSpPr/>
          <p:nvPr/>
        </p:nvSpPr>
        <p:spPr>
          <a:xfrm>
            <a:off x="1252928" y="2265672"/>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Customer support tickets routing</a:t>
            </a:r>
          </a:p>
        </p:txBody>
      </p:sp>
      <p:sp>
        <p:nvSpPr>
          <p:cNvPr id="4" name="Rectangle 3">
            <a:extLst>
              <a:ext uri="{FF2B5EF4-FFF2-40B4-BE49-F238E27FC236}">
                <a16:creationId xmlns:a16="http://schemas.microsoft.com/office/drawing/2014/main" id="{1451F275-75BD-314D-8B45-8E503FD347B9}"/>
              </a:ext>
            </a:extLst>
          </p:cNvPr>
          <p:cNvSpPr/>
          <p:nvPr/>
        </p:nvSpPr>
        <p:spPr>
          <a:xfrm>
            <a:off x="1252928" y="2899869"/>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Documents and media tagging</a:t>
            </a:r>
          </a:p>
        </p:txBody>
      </p:sp>
      <p:sp>
        <p:nvSpPr>
          <p:cNvPr id="6" name="Rectangle 5">
            <a:extLst>
              <a:ext uri="{FF2B5EF4-FFF2-40B4-BE49-F238E27FC236}">
                <a16:creationId xmlns:a16="http://schemas.microsoft.com/office/drawing/2014/main" id="{7A8244A8-6D7A-0C4B-B60C-C4A5380944E8}"/>
              </a:ext>
            </a:extLst>
          </p:cNvPr>
          <p:cNvSpPr/>
          <p:nvPr/>
        </p:nvSpPr>
        <p:spPr>
          <a:xfrm>
            <a:off x="1252928" y="3534065"/>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Intelligent document processing</a:t>
            </a:r>
          </a:p>
        </p:txBody>
      </p:sp>
      <p:sp>
        <p:nvSpPr>
          <p:cNvPr id="7" name="Rectangle 6">
            <a:extLst>
              <a:ext uri="{FF2B5EF4-FFF2-40B4-BE49-F238E27FC236}">
                <a16:creationId xmlns:a16="http://schemas.microsoft.com/office/drawing/2014/main" id="{B2F10312-B719-E345-AA3C-C07DF7C32617}"/>
              </a:ext>
            </a:extLst>
          </p:cNvPr>
          <p:cNvSpPr/>
          <p:nvPr/>
        </p:nvSpPr>
        <p:spPr>
          <a:xfrm>
            <a:off x="5831653" y="1626125"/>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Customer sentiment analysis</a:t>
            </a:r>
          </a:p>
        </p:txBody>
      </p:sp>
      <p:sp>
        <p:nvSpPr>
          <p:cNvPr id="8" name="Rectangle 7">
            <a:extLst>
              <a:ext uri="{FF2B5EF4-FFF2-40B4-BE49-F238E27FC236}">
                <a16:creationId xmlns:a16="http://schemas.microsoft.com/office/drawing/2014/main" id="{958B9240-D957-4E45-A16B-4B02B67AAEA4}"/>
              </a:ext>
            </a:extLst>
          </p:cNvPr>
          <p:cNvSpPr/>
          <p:nvPr/>
        </p:nvSpPr>
        <p:spPr>
          <a:xfrm>
            <a:off x="5831653" y="2265672"/>
            <a:ext cx="3028950" cy="323165"/>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Contact center call analysis</a:t>
            </a:r>
          </a:p>
        </p:txBody>
      </p:sp>
      <p:sp>
        <p:nvSpPr>
          <p:cNvPr id="10" name="Rectangle 9">
            <a:extLst>
              <a:ext uri="{FF2B5EF4-FFF2-40B4-BE49-F238E27FC236}">
                <a16:creationId xmlns:a16="http://schemas.microsoft.com/office/drawing/2014/main" id="{85EE6701-9830-C347-ACD9-31A8639590C1}"/>
              </a:ext>
            </a:extLst>
          </p:cNvPr>
          <p:cNvSpPr/>
          <p:nvPr/>
        </p:nvSpPr>
        <p:spPr>
          <a:xfrm>
            <a:off x="5831653" y="2679209"/>
            <a:ext cx="3028950" cy="784830"/>
          </a:xfrm>
          <a:prstGeom prst="rect">
            <a:avLst/>
          </a:prstGeom>
        </p:spPr>
        <p:txBody>
          <a:bodyPr wrap="square">
            <a:spAutoFit/>
          </a:bodyPr>
          <a:lstStyle/>
          <a:p>
            <a:pPr>
              <a:spcBef>
                <a:spcPts val="675"/>
              </a:spcBef>
            </a:pPr>
            <a:r>
              <a:rPr lang="en-US" sz="1500" dirty="0">
                <a:solidFill>
                  <a:srgbClr val="FDCE3F"/>
                </a:solidFill>
                <a:latin typeface="Amazon Ember Light" panose="020B0403020204020204" pitchFamily="34" charset="0"/>
                <a:ea typeface="Amazon Ember Light" panose="020B0403020204020204" pitchFamily="34" charset="0"/>
                <a:cs typeface="Amazon Ember Light" panose="020B0403020204020204" pitchFamily="34" charset="0"/>
              </a:rPr>
              <a:t>Personally Identifiable Information (PII) detection and redaction</a:t>
            </a:r>
          </a:p>
        </p:txBody>
      </p:sp>
      <p:pic>
        <p:nvPicPr>
          <p:cNvPr id="14" name="Picture 13">
            <a:extLst>
              <a:ext uri="{FF2B5EF4-FFF2-40B4-BE49-F238E27FC236}">
                <a16:creationId xmlns:a16="http://schemas.microsoft.com/office/drawing/2014/main" id="{890B5E9A-8EC3-A144-969C-376A80A5ED6D}"/>
              </a:ext>
            </a:extLst>
          </p:cNvPr>
          <p:cNvPicPr>
            <a:picLocks noChangeAspect="1"/>
          </p:cNvPicPr>
          <p:nvPr/>
        </p:nvPicPr>
        <p:blipFill>
          <a:blip r:embed="rId2"/>
          <a:stretch>
            <a:fillRect/>
          </a:stretch>
        </p:blipFill>
        <p:spPr>
          <a:xfrm>
            <a:off x="485549" y="1471616"/>
            <a:ext cx="597559" cy="597559"/>
          </a:xfrm>
          <a:prstGeom prst="rect">
            <a:avLst/>
          </a:prstGeom>
        </p:spPr>
      </p:pic>
      <p:pic>
        <p:nvPicPr>
          <p:cNvPr id="41" name="Picture 40">
            <a:extLst>
              <a:ext uri="{FF2B5EF4-FFF2-40B4-BE49-F238E27FC236}">
                <a16:creationId xmlns:a16="http://schemas.microsoft.com/office/drawing/2014/main" id="{78015C25-967A-0C4A-919B-4D0DBFD2ECE9}"/>
              </a:ext>
            </a:extLst>
          </p:cNvPr>
          <p:cNvPicPr>
            <a:picLocks noChangeAspect="1"/>
          </p:cNvPicPr>
          <p:nvPr/>
        </p:nvPicPr>
        <p:blipFill>
          <a:blip r:embed="rId3"/>
          <a:stretch>
            <a:fillRect/>
          </a:stretch>
        </p:blipFill>
        <p:spPr>
          <a:xfrm>
            <a:off x="485549" y="2106994"/>
            <a:ext cx="597559" cy="600547"/>
          </a:xfrm>
          <a:prstGeom prst="rect">
            <a:avLst/>
          </a:prstGeom>
        </p:spPr>
      </p:pic>
      <p:grpSp>
        <p:nvGrpSpPr>
          <p:cNvPr id="50" name="Group 49">
            <a:extLst>
              <a:ext uri="{FF2B5EF4-FFF2-40B4-BE49-F238E27FC236}">
                <a16:creationId xmlns:a16="http://schemas.microsoft.com/office/drawing/2014/main" id="{285C38CB-E058-5F4D-9130-0436FB42B5DF}"/>
              </a:ext>
            </a:extLst>
          </p:cNvPr>
          <p:cNvGrpSpPr/>
          <p:nvPr/>
        </p:nvGrpSpPr>
        <p:grpSpPr>
          <a:xfrm>
            <a:off x="5090830" y="1471616"/>
            <a:ext cx="594586" cy="597559"/>
            <a:chOff x="2698434" y="1870491"/>
            <a:chExt cx="2540000" cy="2552700"/>
          </a:xfrm>
        </p:grpSpPr>
        <p:pic>
          <p:nvPicPr>
            <p:cNvPr id="46" name="Picture 45">
              <a:extLst>
                <a:ext uri="{FF2B5EF4-FFF2-40B4-BE49-F238E27FC236}">
                  <a16:creationId xmlns:a16="http://schemas.microsoft.com/office/drawing/2014/main" id="{C3A1726E-E140-494D-BB7C-FED11A6469F1}"/>
                </a:ext>
              </a:extLst>
            </p:cNvPr>
            <p:cNvPicPr>
              <a:picLocks noChangeAspect="1"/>
            </p:cNvPicPr>
            <p:nvPr/>
          </p:nvPicPr>
          <p:blipFill>
            <a:blip r:embed="rId4"/>
            <a:stretch>
              <a:fillRect/>
            </a:stretch>
          </p:blipFill>
          <p:spPr>
            <a:xfrm>
              <a:off x="2698434" y="1870491"/>
              <a:ext cx="2540000" cy="2552700"/>
            </a:xfrm>
            <a:prstGeom prst="rect">
              <a:avLst/>
            </a:prstGeom>
          </p:spPr>
        </p:pic>
        <p:pic>
          <p:nvPicPr>
            <p:cNvPr id="56" name="Picture 55">
              <a:extLst>
                <a:ext uri="{FF2B5EF4-FFF2-40B4-BE49-F238E27FC236}">
                  <a16:creationId xmlns:a16="http://schemas.microsoft.com/office/drawing/2014/main" id="{40962A2E-F3C4-4946-821D-DC5E8DF36FC7}"/>
                </a:ext>
              </a:extLst>
            </p:cNvPr>
            <p:cNvPicPr>
              <a:picLocks noChangeAspect="1"/>
            </p:cNvPicPr>
            <p:nvPr/>
          </p:nvPicPr>
          <p:blipFill>
            <a:blip r:embed="rId5"/>
            <a:stretch>
              <a:fillRect/>
            </a:stretch>
          </p:blipFill>
          <p:spPr>
            <a:xfrm>
              <a:off x="4379419" y="2615678"/>
              <a:ext cx="859015" cy="863310"/>
            </a:xfrm>
            <a:prstGeom prst="rect">
              <a:avLst/>
            </a:prstGeom>
          </p:spPr>
        </p:pic>
      </p:grpSp>
      <p:grpSp>
        <p:nvGrpSpPr>
          <p:cNvPr id="51" name="Group 50">
            <a:extLst>
              <a:ext uri="{FF2B5EF4-FFF2-40B4-BE49-F238E27FC236}">
                <a16:creationId xmlns:a16="http://schemas.microsoft.com/office/drawing/2014/main" id="{ECFB7DA6-799F-C444-B190-70C695231E36}"/>
              </a:ext>
            </a:extLst>
          </p:cNvPr>
          <p:cNvGrpSpPr/>
          <p:nvPr/>
        </p:nvGrpSpPr>
        <p:grpSpPr>
          <a:xfrm>
            <a:off x="485548" y="2741190"/>
            <a:ext cx="597560" cy="601729"/>
            <a:chOff x="781635" y="3908481"/>
            <a:chExt cx="951338" cy="956095"/>
          </a:xfrm>
        </p:grpSpPr>
        <p:pic>
          <p:nvPicPr>
            <p:cNvPr id="30" name="Picture 29">
              <a:extLst>
                <a:ext uri="{FF2B5EF4-FFF2-40B4-BE49-F238E27FC236}">
                  <a16:creationId xmlns:a16="http://schemas.microsoft.com/office/drawing/2014/main" id="{5DD21AB7-D43E-B94C-8E71-8067689B4E4E}"/>
                </a:ext>
              </a:extLst>
            </p:cNvPr>
            <p:cNvPicPr>
              <a:picLocks noChangeAspect="1"/>
            </p:cNvPicPr>
            <p:nvPr/>
          </p:nvPicPr>
          <p:blipFill>
            <a:blip r:embed="rId6"/>
            <a:stretch>
              <a:fillRect/>
            </a:stretch>
          </p:blipFill>
          <p:spPr>
            <a:xfrm>
              <a:off x="781635" y="3908481"/>
              <a:ext cx="951338" cy="956095"/>
            </a:xfrm>
            <a:prstGeom prst="rect">
              <a:avLst/>
            </a:prstGeom>
          </p:spPr>
        </p:pic>
        <p:pic>
          <p:nvPicPr>
            <p:cNvPr id="12" name="Picture 11">
              <a:extLst>
                <a:ext uri="{FF2B5EF4-FFF2-40B4-BE49-F238E27FC236}">
                  <a16:creationId xmlns:a16="http://schemas.microsoft.com/office/drawing/2014/main" id="{99DDB00F-96AA-8744-899B-6CA2B1384EBD}"/>
                </a:ext>
              </a:extLst>
            </p:cNvPr>
            <p:cNvPicPr>
              <a:picLocks noChangeAspect="1"/>
            </p:cNvPicPr>
            <p:nvPr/>
          </p:nvPicPr>
          <p:blipFill>
            <a:blip r:embed="rId7"/>
            <a:stretch>
              <a:fillRect/>
            </a:stretch>
          </p:blipFill>
          <p:spPr>
            <a:xfrm>
              <a:off x="795556" y="4399170"/>
              <a:ext cx="463090" cy="465406"/>
            </a:xfrm>
            <a:prstGeom prst="rect">
              <a:avLst/>
            </a:prstGeom>
          </p:spPr>
        </p:pic>
      </p:grpSp>
      <p:pic>
        <p:nvPicPr>
          <p:cNvPr id="61" name="Picture 60">
            <a:extLst>
              <a:ext uri="{FF2B5EF4-FFF2-40B4-BE49-F238E27FC236}">
                <a16:creationId xmlns:a16="http://schemas.microsoft.com/office/drawing/2014/main" id="{2B1C005E-09AD-7146-B231-D93085CC3EA1}"/>
              </a:ext>
            </a:extLst>
          </p:cNvPr>
          <p:cNvPicPr>
            <a:picLocks noChangeAspect="1"/>
          </p:cNvPicPr>
          <p:nvPr/>
        </p:nvPicPr>
        <p:blipFill>
          <a:blip r:embed="rId8"/>
          <a:stretch>
            <a:fillRect/>
          </a:stretch>
        </p:blipFill>
        <p:spPr>
          <a:xfrm>
            <a:off x="5087857" y="2742372"/>
            <a:ext cx="597559" cy="597559"/>
          </a:xfrm>
          <a:prstGeom prst="rect">
            <a:avLst/>
          </a:prstGeom>
        </p:spPr>
      </p:pic>
      <p:pic>
        <p:nvPicPr>
          <p:cNvPr id="63" name="Picture 62">
            <a:extLst>
              <a:ext uri="{FF2B5EF4-FFF2-40B4-BE49-F238E27FC236}">
                <a16:creationId xmlns:a16="http://schemas.microsoft.com/office/drawing/2014/main" id="{2C6B5799-89F0-A04E-913D-BC2DC7244FBD}"/>
              </a:ext>
            </a:extLst>
          </p:cNvPr>
          <p:cNvPicPr>
            <a:picLocks noChangeAspect="1"/>
          </p:cNvPicPr>
          <p:nvPr/>
        </p:nvPicPr>
        <p:blipFill>
          <a:blip r:embed="rId9"/>
          <a:stretch>
            <a:fillRect/>
          </a:stretch>
        </p:blipFill>
        <p:spPr>
          <a:xfrm>
            <a:off x="5090830" y="2106994"/>
            <a:ext cx="594586" cy="597559"/>
          </a:xfrm>
          <a:prstGeom prst="rect">
            <a:avLst/>
          </a:prstGeom>
        </p:spPr>
      </p:pic>
      <p:pic>
        <p:nvPicPr>
          <p:cNvPr id="67" name="Picture 66">
            <a:extLst>
              <a:ext uri="{FF2B5EF4-FFF2-40B4-BE49-F238E27FC236}">
                <a16:creationId xmlns:a16="http://schemas.microsoft.com/office/drawing/2014/main" id="{73922845-0A09-BD45-AE6B-95BA28E64AD8}"/>
              </a:ext>
            </a:extLst>
          </p:cNvPr>
          <p:cNvPicPr>
            <a:picLocks noChangeAspect="1"/>
          </p:cNvPicPr>
          <p:nvPr/>
        </p:nvPicPr>
        <p:blipFill>
          <a:blip r:embed="rId10"/>
          <a:stretch>
            <a:fillRect/>
          </a:stretch>
        </p:blipFill>
        <p:spPr>
          <a:xfrm>
            <a:off x="485549" y="3379556"/>
            <a:ext cx="597559" cy="597559"/>
          </a:xfrm>
          <a:prstGeom prst="rect">
            <a:avLst/>
          </a:prstGeom>
        </p:spPr>
      </p:pic>
    </p:spTree>
    <p:extLst>
      <p:ext uri="{BB962C8B-B14F-4D97-AF65-F5344CB8AC3E}">
        <p14:creationId xmlns:p14="http://schemas.microsoft.com/office/powerpoint/2010/main" val="77630839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D1BA81-0C98-4E7D-BCD1-D5DFC28E8294}"/>
              </a:ext>
            </a:extLst>
          </p:cNvPr>
          <p:cNvPicPr>
            <a:picLocks noChangeAspect="1"/>
          </p:cNvPicPr>
          <p:nvPr/>
        </p:nvPicPr>
        <p:blipFill rotWithShape="1">
          <a:blip r:embed="rId3" cstate="hqprint">
            <a:alphaModFix amt="13000"/>
            <a:extLst>
              <a:ext uri="{28A0092B-C50C-407E-A947-70E740481C1C}">
                <a14:useLocalDpi xmlns:a14="http://schemas.microsoft.com/office/drawing/2010/main"/>
              </a:ext>
            </a:extLst>
          </a:blip>
          <a:srcRect/>
          <a:stretch/>
        </p:blipFill>
        <p:spPr>
          <a:xfrm>
            <a:off x="1372" y="2"/>
            <a:ext cx="9142629" cy="5143500"/>
          </a:xfrm>
          <a:prstGeom prst="rect">
            <a:avLst/>
          </a:prstGeom>
        </p:spPr>
      </p:pic>
      <p:sp>
        <p:nvSpPr>
          <p:cNvPr id="11" name="Rectangle 10"/>
          <p:cNvSpPr/>
          <p:nvPr/>
        </p:nvSpPr>
        <p:spPr>
          <a:xfrm>
            <a:off x="4832273" y="2545718"/>
            <a:ext cx="3235404" cy="1015663"/>
          </a:xfrm>
          <a:prstGeom prst="rect">
            <a:avLst/>
          </a:prstGeom>
        </p:spPr>
        <p:txBody>
          <a:bodyPr wrap="square">
            <a:spAutoFit/>
          </a:bodyPr>
          <a:lstStyle/>
          <a:p>
            <a:r>
              <a:rPr lang="en-US" sz="1200" dirty="0">
                <a:latin typeface="Amazon Ember" panose="020B0603020204020204" pitchFamily="34" charset="0"/>
                <a:ea typeface="Amazon Ember" panose="020B0603020204020204" pitchFamily="34" charset="0"/>
                <a:cs typeface="Amazon Ember" panose="020B0603020204020204" pitchFamily="34" charset="0"/>
              </a:rPr>
              <a:t>FINRA uses </a:t>
            </a:r>
            <a:r>
              <a:rPr lang="en-US" sz="1200" b="1" dirty="0">
                <a:solidFill>
                  <a:schemeClr val="accent1"/>
                </a:solidFill>
                <a:latin typeface="Amazon Ember" panose="020B0603020204020204" pitchFamily="34" charset="0"/>
                <a:ea typeface="Amazon Ember" panose="020B0603020204020204" pitchFamily="34" charset="0"/>
                <a:cs typeface="Amazon Ember" panose="020B0603020204020204" pitchFamily="34" charset="0"/>
              </a:rPr>
              <a:t>Amazon Comprehend</a:t>
            </a:r>
            <a:r>
              <a:rPr lang="en-US" sz="1200" b="1" dirty="0">
                <a:latin typeface="Amazon Ember" panose="020B0603020204020204" pitchFamily="34" charset="0"/>
                <a:ea typeface="Amazon Ember" panose="020B0603020204020204" pitchFamily="34" charset="0"/>
                <a:cs typeface="Amazon Ember" panose="020B0603020204020204" pitchFamily="34" charset="0"/>
              </a:rPr>
              <a:t> </a:t>
            </a:r>
            <a:r>
              <a:rPr lang="en-US" sz="1200" dirty="0">
                <a:latin typeface="Amazon Ember" panose="020B0603020204020204" pitchFamily="34" charset="0"/>
                <a:ea typeface="Amazon Ember" panose="020B0603020204020204" pitchFamily="34" charset="0"/>
                <a:cs typeface="Amazon Ember" panose="020B0603020204020204" pitchFamily="34" charset="0"/>
              </a:rPr>
              <a:t>to process and review millions of documents with unstructured data, helping flag records of interest that should be reviewed by human investigators.</a:t>
            </a:r>
            <a:endParaRPr lang="en-US" sz="1200" dirty="0">
              <a:latin typeface="Amazon Ember" panose="02000000000000000000" pitchFamily="2" charset="0"/>
              <a:ea typeface="Amazon Ember" panose="02000000000000000000" pitchFamily="2" charset="0"/>
              <a:cs typeface="Amazon Ember Cd Light" panose="020B0406020204020204" pitchFamily="34" charset="0"/>
            </a:endParaRPr>
          </a:p>
        </p:txBody>
      </p:sp>
      <p:sp>
        <p:nvSpPr>
          <p:cNvPr id="8" name="TextBox 7">
            <a:extLst>
              <a:ext uri="{FF2B5EF4-FFF2-40B4-BE49-F238E27FC236}">
                <a16:creationId xmlns:a16="http://schemas.microsoft.com/office/drawing/2014/main" id="{5BC1277B-7E2A-4963-8AE5-1EC91571660C}"/>
              </a:ext>
            </a:extLst>
          </p:cNvPr>
          <p:cNvSpPr txBox="1"/>
          <p:nvPr/>
        </p:nvSpPr>
        <p:spPr>
          <a:xfrm flipH="1">
            <a:off x="4832271" y="1519380"/>
            <a:ext cx="3711653" cy="954107"/>
          </a:xfrm>
          <a:prstGeom prst="rect">
            <a:avLst/>
          </a:prstGeom>
          <a:noFill/>
        </p:spPr>
        <p:txBody>
          <a:bodyPr wrap="square" rtlCol="0">
            <a:spAutoFit/>
          </a:bodyPr>
          <a:lstStyle/>
          <a:p>
            <a:pPr>
              <a:spcBef>
                <a:spcPct val="0"/>
              </a:spcBef>
            </a:pPr>
            <a: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Accelerating </a:t>
            </a:r>
            <a:b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br>
            <a:r>
              <a:rPr lang="en-US" sz="2800" dirty="0">
                <a:gradFill>
                  <a:gsLst>
                    <a:gs pos="83000">
                      <a:schemeClr val="accent1"/>
                    </a:gs>
                    <a:gs pos="100000">
                      <a:schemeClr val="accent1"/>
                    </a:gs>
                  </a:gsLst>
                  <a:lin ang="5400000" scaled="1"/>
                </a:gradFill>
                <a:latin typeface="Amazon Ember Cd" panose="020B0606020204020204" pitchFamily="34" charset="0"/>
                <a:ea typeface="Amazon Ember Cd" panose="020B0606020204020204" pitchFamily="34" charset="0"/>
                <a:cs typeface="Amazon Ember Cd" panose="020B0606020204020204" pitchFamily="34" charset="0"/>
              </a:rPr>
              <a:t>investigation timelines</a:t>
            </a:r>
          </a:p>
        </p:txBody>
      </p:sp>
      <p:pic>
        <p:nvPicPr>
          <p:cNvPr id="3" name="Picture 2">
            <a:extLst>
              <a:ext uri="{FF2B5EF4-FFF2-40B4-BE49-F238E27FC236}">
                <a16:creationId xmlns:a16="http://schemas.microsoft.com/office/drawing/2014/main" id="{70C53087-1ED2-47D8-8EB9-F452966AF9A7}"/>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226329" y="1794963"/>
            <a:ext cx="2859897" cy="1016604"/>
          </a:xfrm>
          <a:prstGeom prst="rect">
            <a:avLst/>
          </a:prstGeom>
        </p:spPr>
      </p:pic>
    </p:spTree>
    <p:extLst>
      <p:ext uri="{BB962C8B-B14F-4D97-AF65-F5344CB8AC3E}">
        <p14:creationId xmlns:p14="http://schemas.microsoft.com/office/powerpoint/2010/main" val="228923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1">
            <a:extLst>
              <a:ext uri="{FF2B5EF4-FFF2-40B4-BE49-F238E27FC236}">
                <a16:creationId xmlns:a16="http://schemas.microsoft.com/office/drawing/2014/main" id="{53C5BCBC-B21B-4E28-A2DA-C0CBAB861DBE}"/>
              </a:ext>
            </a:extLst>
          </p:cNvPr>
          <p:cNvSpPr txBox="1">
            <a:spLocks/>
          </p:cNvSpPr>
          <p:nvPr/>
        </p:nvSpPr>
        <p:spPr>
          <a:xfrm>
            <a:off x="466959" y="1225551"/>
            <a:ext cx="5032141"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2800" dirty="0">
                <a:solidFill>
                  <a:srgbClr val="FFCC00"/>
                </a:solidFill>
                <a:latin typeface="Amazon Ember"/>
              </a:rPr>
              <a:t>Personalizing the customer experience</a:t>
            </a:r>
          </a:p>
        </p:txBody>
      </p:sp>
      <p:sp>
        <p:nvSpPr>
          <p:cNvPr id="12" name="Text Placeholder 3">
            <a:extLst>
              <a:ext uri="{FF2B5EF4-FFF2-40B4-BE49-F238E27FC236}">
                <a16:creationId xmlns:a16="http://schemas.microsoft.com/office/drawing/2014/main" id="{DDD395B5-D769-42DB-8141-90188CF4382A}"/>
              </a:ext>
            </a:extLst>
          </p:cNvPr>
          <p:cNvSpPr txBox="1">
            <a:spLocks/>
          </p:cNvSpPr>
          <p:nvPr/>
        </p:nvSpPr>
        <p:spPr>
          <a:xfrm>
            <a:off x="466959" y="2368551"/>
            <a:ext cx="3759602" cy="1265802"/>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r>
              <a:rPr lang="en-US" sz="1400" dirty="0">
                <a:solidFill>
                  <a:srgbClr val="FFFFFF"/>
                </a:solidFill>
                <a:latin typeface="Amazon Ember"/>
              </a:rPr>
              <a:t>Best Western uses </a:t>
            </a:r>
            <a:r>
              <a:rPr lang="en-US" sz="1400" dirty="0">
                <a:solidFill>
                  <a:srgbClr val="FFFFFF"/>
                </a:solidFill>
              </a:rPr>
              <a:t>Amazon Transcribe and Amazon Comprehend to convert speech to text and uncover insights to deliver more personalized customer experiences for guests. </a:t>
            </a:r>
            <a:endParaRPr lang="en-US" sz="1400" dirty="0">
              <a:solidFill>
                <a:srgbClr val="FFFFFF"/>
              </a:solidFill>
              <a:latin typeface="Amazon Ember"/>
            </a:endParaRPr>
          </a:p>
        </p:txBody>
      </p:sp>
      <p:pic>
        <p:nvPicPr>
          <p:cNvPr id="2054" name="Picture 6" descr="Image result for best western logo white&quo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091" b="89474" l="25200" r="97200">
                        <a14:foregroundMark x1="46600" y1="41627" x2="46600" y2="41627"/>
                        <a14:foregroundMark x1="41100" y1="48325" x2="41100" y2="48325"/>
                        <a14:foregroundMark x1="36500" y1="54545" x2="36500" y2="54545"/>
                        <a14:foregroundMark x1="30300" y1="42584" x2="30300" y2="42584"/>
                        <a14:foregroundMark x1="65400" y1="41627" x2="65400" y2="41627"/>
                        <a14:foregroundMark x1="71800" y1="39234" x2="71800" y2="39234"/>
                        <a14:foregroundMark x1="76100" y1="36364" x2="76100" y2="36364"/>
                        <a14:foregroundMark x1="80700" y1="48804" x2="80700" y2="48804"/>
                        <a14:foregroundMark x1="86900" y1="51196" x2="86900" y2="51196"/>
                        <a14:foregroundMark x1="92100" y1="48804" x2="92100" y2="48804"/>
                      </a14:backgroundRemoval>
                    </a14:imgEffect>
                    <a14:imgEffect>
                      <a14:brightnessContrast bright="100000" contrast="-26000"/>
                    </a14:imgEffect>
                  </a14:imgLayer>
                </a14:imgProps>
              </a:ext>
              <a:ext uri="{28A0092B-C50C-407E-A947-70E740481C1C}">
                <a14:useLocalDpi xmlns:a14="http://schemas.microsoft.com/office/drawing/2010/main" val="0"/>
              </a:ext>
            </a:extLst>
          </a:blip>
          <a:srcRect/>
          <a:stretch>
            <a:fillRect/>
          </a:stretch>
        </p:blipFill>
        <p:spPr bwMode="auto">
          <a:xfrm>
            <a:off x="4668617" y="2036816"/>
            <a:ext cx="4475383" cy="935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21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2.77778E-6 -0.04506 L 2.77778E-6 2.22222E-6 " pathEditMode="relative" rAng="0" ptsTypes="AA">
                                      <p:cBhvr>
                                        <p:cTn id="14" dur="600" fill="hold"/>
                                        <p:tgtEl>
                                          <p:spTgt spid="12"/>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2" grpId="0"/>
      <p:bldP spid="1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Amazon Rekognition</a:t>
            </a:r>
          </a:p>
        </p:txBody>
      </p:sp>
      <p:pic>
        <p:nvPicPr>
          <p:cNvPr id="24" name="Picture 23">
            <a:extLst>
              <a:ext uri="{FF2B5EF4-FFF2-40B4-BE49-F238E27FC236}">
                <a16:creationId xmlns:a16="http://schemas.microsoft.com/office/drawing/2014/main" id="{E4D11547-0278-FD4C-BAB4-87E102DB5AF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14063" y="1235876"/>
            <a:ext cx="3590925" cy="2338388"/>
          </a:xfrm>
          <a:prstGeom prst="rect">
            <a:avLst/>
          </a:prstGeom>
        </p:spPr>
      </p:pic>
      <p:grpSp>
        <p:nvGrpSpPr>
          <p:cNvPr id="25" name="Group 24">
            <a:extLst>
              <a:ext uri="{FF2B5EF4-FFF2-40B4-BE49-F238E27FC236}">
                <a16:creationId xmlns:a16="http://schemas.microsoft.com/office/drawing/2014/main" id="{16AEC464-F4B6-9646-B947-68D6537F04DC}"/>
              </a:ext>
            </a:extLst>
          </p:cNvPr>
          <p:cNvGrpSpPr/>
          <p:nvPr/>
        </p:nvGrpSpPr>
        <p:grpSpPr>
          <a:xfrm>
            <a:off x="2450787" y="1374329"/>
            <a:ext cx="368665" cy="2061482"/>
            <a:chOff x="7497845" y="3200400"/>
            <a:chExt cx="589864" cy="3298371"/>
          </a:xfrm>
          <a:solidFill>
            <a:srgbClr val="F8991C"/>
          </a:solidFill>
        </p:grpSpPr>
        <p:grpSp>
          <p:nvGrpSpPr>
            <p:cNvPr id="26" name="Group 25">
              <a:extLst>
                <a:ext uri="{FF2B5EF4-FFF2-40B4-BE49-F238E27FC236}">
                  <a16:creationId xmlns:a16="http://schemas.microsoft.com/office/drawing/2014/main" id="{7D750E8F-CA89-A449-9677-D93A87B3C80F}"/>
                </a:ext>
              </a:extLst>
            </p:cNvPr>
            <p:cNvGrpSpPr/>
            <p:nvPr/>
          </p:nvGrpSpPr>
          <p:grpSpPr>
            <a:xfrm>
              <a:off x="7497845" y="3200400"/>
              <a:ext cx="589864" cy="3298371"/>
              <a:chOff x="7497845" y="3200400"/>
              <a:chExt cx="589864" cy="3298371"/>
            </a:xfrm>
            <a:grpFill/>
          </p:grpSpPr>
          <p:cxnSp>
            <p:nvCxnSpPr>
              <p:cNvPr id="28" name="Straight Connector 27">
                <a:extLst>
                  <a:ext uri="{FF2B5EF4-FFF2-40B4-BE49-F238E27FC236}">
                    <a16:creationId xmlns:a16="http://schemas.microsoft.com/office/drawing/2014/main" id="{500C01D2-D07A-DC4C-A9CD-ECC0A54291BC}"/>
                  </a:ext>
                </a:extLst>
              </p:cNvPr>
              <p:cNvCxnSpPr>
                <a:cxnSpLocks/>
              </p:cNvCxnSpPr>
              <p:nvPr/>
            </p:nvCxnSpPr>
            <p:spPr>
              <a:xfrm>
                <a:off x="7792777" y="3200400"/>
                <a:ext cx="0" cy="3298371"/>
              </a:xfrm>
              <a:prstGeom prst="line">
                <a:avLst/>
              </a:prstGeom>
              <a:ln w="12700">
                <a:solidFill>
                  <a:schemeClr val="bg1">
                    <a:lumMod val="75000"/>
                    <a:lumOff val="2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91041512-C528-8543-B9FA-D0992B8D995B}"/>
                  </a:ext>
                </a:extLst>
              </p:cNvPr>
              <p:cNvSpPr>
                <a:spLocks noChangeAspect="1"/>
              </p:cNvSpPr>
              <p:nvPr/>
            </p:nvSpPr>
            <p:spPr>
              <a:xfrm rot="16200000">
                <a:off x="7497845" y="4554654"/>
                <a:ext cx="589864" cy="589864"/>
              </a:xfrm>
              <a:prstGeom prst="ellipse">
                <a:avLst/>
              </a:prstGeom>
              <a:solidFill>
                <a:schemeClr val="accent3"/>
              </a:solidFill>
              <a:ln w="19050">
                <a:no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57150" tIns="28575" rIns="57150" bIns="28575" numCol="1" anchor="t" anchorCtr="0" compatLnSpc="1">
                <a:prstTxWarp prst="textNoShape">
                  <a:avLst/>
                </a:prstTxWarp>
              </a:bodyPr>
              <a:lstStyle/>
              <a:p>
                <a:endParaRPr lang="en-US" sz="1125" dirty="0"/>
              </a:p>
            </p:txBody>
          </p:sp>
        </p:grpSp>
        <p:sp>
          <p:nvSpPr>
            <p:cNvPr id="27" name="Rectangle 3">
              <a:extLst>
                <a:ext uri="{FF2B5EF4-FFF2-40B4-BE49-F238E27FC236}">
                  <a16:creationId xmlns:a16="http://schemas.microsoft.com/office/drawing/2014/main" id="{C3DB6D38-3FAD-E546-87D8-E42E2DAB1148}"/>
                </a:ext>
              </a:extLst>
            </p:cNvPr>
            <p:cNvSpPr/>
            <p:nvPr/>
          </p:nvSpPr>
          <p:spPr bwMode="auto">
            <a:xfrm rot="2700000">
              <a:off x="7651749" y="4746657"/>
              <a:ext cx="205856" cy="205856"/>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25400" cap="flat">
              <a:solidFill>
                <a:schemeClr val="tx1"/>
              </a:solidFill>
              <a:prstDash val="solid"/>
              <a:miter lim="800000"/>
              <a:headEnd/>
              <a:tailEnd/>
            </a:ln>
          </p:spPr>
          <p:txBody>
            <a:bodyPr vert="horz" wrap="square" lIns="54911" tIns="27455" rIns="54911" bIns="27455" numCol="1" anchor="t" anchorCtr="0" compatLnSpc="1">
              <a:prstTxWarp prst="textNoShape">
                <a:avLst/>
              </a:prstTxWarp>
            </a:bodyPr>
            <a:lstStyle/>
            <a:p>
              <a:pPr defTabSz="549093">
                <a:defRPr/>
              </a:pPr>
              <a:endParaRPr lang="en-US" sz="1103" kern="0" dirty="0">
                <a:solidFill>
                  <a:srgbClr val="505050"/>
                </a:solidFill>
                <a:latin typeface="Segoe UI Semilight"/>
              </a:endParaRPr>
            </a:p>
          </p:txBody>
        </p:sp>
      </p:grpSp>
      <p:pic>
        <p:nvPicPr>
          <p:cNvPr id="30" name="Picture 29">
            <a:extLst>
              <a:ext uri="{FF2B5EF4-FFF2-40B4-BE49-F238E27FC236}">
                <a16:creationId xmlns:a16="http://schemas.microsoft.com/office/drawing/2014/main" id="{98FC3F70-8075-884D-880D-BDF3205B0E6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7025" r="40078" b="8296"/>
          <a:stretch/>
        </p:blipFill>
        <p:spPr>
          <a:xfrm>
            <a:off x="355263" y="1436948"/>
            <a:ext cx="1400913" cy="1998864"/>
          </a:xfrm>
          <a:prstGeom prst="rect">
            <a:avLst/>
          </a:prstGeom>
        </p:spPr>
      </p:pic>
      <p:sp>
        <p:nvSpPr>
          <p:cNvPr id="10" name="Text Placeholder 4">
            <a:extLst>
              <a:ext uri="{FF2B5EF4-FFF2-40B4-BE49-F238E27FC236}">
                <a16:creationId xmlns:a16="http://schemas.microsoft.com/office/drawing/2014/main" id="{FABC6B93-EDCB-40C7-BD40-BF80465BFC7A}"/>
              </a:ext>
            </a:extLst>
          </p:cNvPr>
          <p:cNvSpPr txBox="1">
            <a:spLocks/>
          </p:cNvSpPr>
          <p:nvPr/>
        </p:nvSpPr>
        <p:spPr>
          <a:xfrm>
            <a:off x="289184" y="3837954"/>
            <a:ext cx="6095741" cy="558614"/>
          </a:xfrm>
          <a:prstGeom prst="rect">
            <a:avLst/>
          </a:prstGeom>
        </p:spPr>
        <p:txBody>
          <a:bodyPr vert="horz" wrap="square" lIns="91440" tIns="57150" rIns="91440" bIns="57150" rtlCol="0">
            <a:spAutoFit/>
          </a:bodyPr>
          <a:lstStyle>
            <a:lvl1pPr marL="0" marR="0" indent="0" algn="l" defTabSz="685799" rtl="0" eaLnBrk="1" fontAlgn="auto" latinLnBrk="0" hangingPunct="1">
              <a:lnSpc>
                <a:spcPct val="90000"/>
              </a:lnSpc>
              <a:spcBef>
                <a:spcPct val="20000"/>
              </a:spcBef>
              <a:spcAft>
                <a:spcPts val="0"/>
              </a:spcAft>
              <a:buClrTx/>
              <a:buSzPct val="90000"/>
              <a:buFont typeface="Arial" pitchFamily="34" charset="0"/>
              <a:buNone/>
              <a:tabLst/>
              <a:defRPr sz="2000"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252118"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420196" marR="0" indent="0" algn="l" defTabSz="685799" rtl="0" eaLnBrk="1" fontAlgn="auto" latinLnBrk="0" hangingPunct="1">
              <a:lnSpc>
                <a:spcPct val="90000"/>
              </a:lnSpc>
              <a:spcBef>
                <a:spcPts val="375"/>
              </a:spcBef>
              <a:spcAft>
                <a:spcPts val="0"/>
              </a:spcAft>
              <a:buClrTx/>
              <a:buSzPct val="90000"/>
              <a:buFont typeface="Arial" pitchFamily="34" charset="0"/>
              <a:buNone/>
              <a:tabLst/>
              <a:defRPr sz="15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588274"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756352" marR="0" indent="0" algn="l" defTabSz="685799" rtl="0" eaLnBrk="1" fontAlgn="auto" latinLnBrk="0" hangingPunct="1">
              <a:lnSpc>
                <a:spcPct val="90000"/>
              </a:lnSpc>
              <a:spcBef>
                <a:spcPts val="375"/>
              </a:spcBef>
              <a:spcAft>
                <a:spcPts val="0"/>
              </a:spcAft>
              <a:buClrTx/>
              <a:buSzPct val="90000"/>
              <a:buFont typeface="Arial" pitchFamily="34" charset="0"/>
              <a:buNone/>
              <a:tabLst/>
              <a:defRPr sz="125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18859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846"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7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645" indent="-171450" algn="l" defTabSz="685799"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a:defRPr/>
            </a:pPr>
            <a:r>
              <a:rPr lang="en-US" sz="1600" dirty="0">
                <a:solidFill>
                  <a:srgbClr val="FFFFFF"/>
                </a:solidFill>
                <a:latin typeface="Amazon Ember Light"/>
              </a:rPr>
              <a:t>Amazon Rekognition is a service that can identify objects, people, text, scenes, and activities in images and videos.</a:t>
            </a:r>
            <a:endParaRPr lang="en-US" dirty="0">
              <a:solidFill>
                <a:srgbClr val="FFFFFF"/>
              </a:solidFill>
              <a:latin typeface="Amazon Ember Light"/>
            </a:endParaRPr>
          </a:p>
        </p:txBody>
      </p:sp>
      <p:sp>
        <p:nvSpPr>
          <p:cNvPr id="4" name="TextBox 3">
            <a:extLst>
              <a:ext uri="{FF2B5EF4-FFF2-40B4-BE49-F238E27FC236}">
                <a16:creationId xmlns:a16="http://schemas.microsoft.com/office/drawing/2014/main" id="{7874D71B-C664-2B49-B1F1-F5DF49F34491}"/>
              </a:ext>
            </a:extLst>
          </p:cNvPr>
          <p:cNvSpPr txBox="1"/>
          <p:nvPr/>
        </p:nvSpPr>
        <p:spPr>
          <a:xfrm>
            <a:off x="284725" y="696251"/>
            <a:ext cx="4604146" cy="338554"/>
          </a:xfrm>
          <a:prstGeom prst="rect">
            <a:avLst/>
          </a:prstGeom>
          <a:noFill/>
        </p:spPr>
        <p:txBody>
          <a:bodyPr wrap="none" rtlCol="0">
            <a:spAutoFit/>
          </a:bodyPr>
          <a:lstStyle/>
          <a:p>
            <a:r>
              <a:rPr lang="en-US" sz="1600" dirty="0">
                <a:solidFill>
                  <a:schemeClr val="accent3"/>
                </a:solidFill>
                <a:latin typeface="Amazon Ember Medium" panose="020B0603020204020204" pitchFamily="34" charset="0"/>
                <a:ea typeface="Amazon Ember Medium" panose="020B0603020204020204" pitchFamily="34" charset="0"/>
                <a:cs typeface="Amazon Ember Medium" panose="020B0603020204020204" pitchFamily="34" charset="0"/>
              </a:rPr>
              <a:t>Deep learning-based image and video analysis</a:t>
            </a:r>
          </a:p>
        </p:txBody>
      </p:sp>
    </p:spTree>
    <p:extLst>
      <p:ext uri="{BB962C8B-B14F-4D97-AF65-F5344CB8AC3E}">
        <p14:creationId xmlns:p14="http://schemas.microsoft.com/office/powerpoint/2010/main" val="19459030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767C591-107D-F14B-AED9-E90CD7A7F487}"/>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t="13928" b="7261"/>
          <a:stretch/>
        </p:blipFill>
        <p:spPr>
          <a:xfrm>
            <a:off x="358564" y="1092076"/>
            <a:ext cx="7206587" cy="3199561"/>
          </a:xfrm>
          <a:prstGeom prst="rect">
            <a:avLst/>
          </a:prstGeom>
        </p:spPr>
      </p:pic>
      <p:sp>
        <p:nvSpPr>
          <p:cNvPr id="56" name="Rectangle 55">
            <a:extLst>
              <a:ext uri="{FF2B5EF4-FFF2-40B4-BE49-F238E27FC236}">
                <a16:creationId xmlns:a16="http://schemas.microsoft.com/office/drawing/2014/main" id="{268CB834-430B-8141-AAB9-5D8D96171CD3}"/>
              </a:ext>
            </a:extLst>
          </p:cNvPr>
          <p:cNvSpPr/>
          <p:nvPr/>
        </p:nvSpPr>
        <p:spPr>
          <a:xfrm>
            <a:off x="349764" y="1092076"/>
            <a:ext cx="2040565" cy="3210503"/>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 name="Rectangle 1">
            <a:extLst>
              <a:ext uri="{FF2B5EF4-FFF2-40B4-BE49-F238E27FC236}">
                <a16:creationId xmlns:a16="http://schemas.microsoft.com/office/drawing/2014/main" id="{CA057A69-7BAD-7240-B959-348356783077}"/>
              </a:ext>
            </a:extLst>
          </p:cNvPr>
          <p:cNvSpPr/>
          <p:nvPr/>
        </p:nvSpPr>
        <p:spPr>
          <a:xfrm>
            <a:off x="5532438" y="1092076"/>
            <a:ext cx="2040565" cy="3210503"/>
          </a:xfrm>
          <a:prstGeom prst="rect">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29" name="Title 2">
            <a:extLst>
              <a:ext uri="{FF2B5EF4-FFF2-40B4-BE49-F238E27FC236}">
                <a16:creationId xmlns:a16="http://schemas.microsoft.com/office/drawing/2014/main" id="{7A454EB1-D1FA-E543-B141-6ADABAFA0C40}"/>
              </a:ext>
            </a:extLst>
          </p:cNvPr>
          <p:cNvSpPr>
            <a:spLocks noGrp="1"/>
          </p:cNvSpPr>
          <p:nvPr>
            <p:ph type="title"/>
          </p:nvPr>
        </p:nvSpPr>
        <p:spPr>
          <a:xfrm>
            <a:off x="346306" y="63368"/>
            <a:ext cx="8229600" cy="685800"/>
          </a:xfrm>
        </p:spPr>
        <p:txBody>
          <a:bodyPr/>
          <a:lstStyle/>
          <a:p>
            <a:r>
              <a:rPr lang="en-US" sz="2800" dirty="0"/>
              <a:t>Facial analysis</a:t>
            </a:r>
          </a:p>
        </p:txBody>
      </p:sp>
      <p:grpSp>
        <p:nvGrpSpPr>
          <p:cNvPr id="18" name="Group 17">
            <a:extLst>
              <a:ext uri="{FF2B5EF4-FFF2-40B4-BE49-F238E27FC236}">
                <a16:creationId xmlns:a16="http://schemas.microsoft.com/office/drawing/2014/main" id="{7723C0C8-6A69-6642-B0E9-B8C398A708DC}"/>
              </a:ext>
            </a:extLst>
          </p:cNvPr>
          <p:cNvGrpSpPr/>
          <p:nvPr/>
        </p:nvGrpSpPr>
        <p:grpSpPr>
          <a:xfrm>
            <a:off x="347972" y="1272912"/>
            <a:ext cx="7200282" cy="2745508"/>
            <a:chOff x="370643" y="1325030"/>
            <a:chExt cx="7200282" cy="2745508"/>
          </a:xfrm>
        </p:grpSpPr>
        <p:sp>
          <p:nvSpPr>
            <p:cNvPr id="19" name="Title 1">
              <a:extLst>
                <a:ext uri="{FF2B5EF4-FFF2-40B4-BE49-F238E27FC236}">
                  <a16:creationId xmlns:a16="http://schemas.microsoft.com/office/drawing/2014/main" id="{98381E21-BC8D-4A42-8C51-88FD9ECE9E92}"/>
                </a:ext>
              </a:extLst>
            </p:cNvPr>
            <p:cNvSpPr txBox="1">
              <a:spLocks/>
            </p:cNvSpPr>
            <p:nvPr/>
          </p:nvSpPr>
          <p:spPr>
            <a:xfrm>
              <a:off x="5719343" y="3154592"/>
              <a:ext cx="1851582" cy="320285"/>
            </a:xfrm>
            <a:prstGeom prst="rect">
              <a:avLst/>
            </a:prstGeom>
            <a:noFill/>
            <a:ln w="12700" cmpd="sng">
              <a:noFill/>
            </a:ln>
            <a:effectLst/>
          </p:spPr>
          <p:txBody>
            <a:bodyPr vert="horz" lIns="0" tIns="91440" rIns="0" bIns="91440" rtlCol="0" anchor="t" anchorCtr="0">
              <a:noAutofit/>
            </a:bodyPr>
            <a:lstStyle>
              <a:defPPr>
                <a:defRPr lang="en-US"/>
              </a:defPPr>
              <a:lvl1pPr defTabSz="457180">
                <a:spcBef>
                  <a:spcPct val="0"/>
                </a:spcBef>
                <a:buNone/>
                <a:defRPr sz="2400" b="1">
                  <a:solidFill>
                    <a:schemeClr val="accent2"/>
                  </a:solidFill>
                  <a:ea typeface="+mj-ea"/>
                  <a:cs typeface="Helvetica Neue"/>
                </a:defRPr>
              </a:lvl1pPr>
            </a:lstStyle>
            <a:p>
              <a:pPr marL="0" marR="0" lvl="0" indent="0" algn="l" defTabSz="45718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5EBA2E"/>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Facial pose</a:t>
              </a:r>
            </a:p>
          </p:txBody>
        </p:sp>
        <p:sp>
          <p:nvSpPr>
            <p:cNvPr id="20" name="TextBox 19">
              <a:extLst>
                <a:ext uri="{FF2B5EF4-FFF2-40B4-BE49-F238E27FC236}">
                  <a16:creationId xmlns:a16="http://schemas.microsoft.com/office/drawing/2014/main" id="{2B71FB20-2A58-3A4E-AA02-CF9D432D2474}"/>
                </a:ext>
              </a:extLst>
            </p:cNvPr>
            <p:cNvSpPr txBox="1"/>
            <p:nvPr/>
          </p:nvSpPr>
          <p:spPr>
            <a:xfrm>
              <a:off x="5719343" y="3474877"/>
              <a:ext cx="442911" cy="507831"/>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Pitch</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Roll</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Yaw</a:t>
              </a:r>
            </a:p>
          </p:txBody>
        </p:sp>
        <p:sp>
          <p:nvSpPr>
            <p:cNvPr id="21" name="TextBox 20">
              <a:extLst>
                <a:ext uri="{FF2B5EF4-FFF2-40B4-BE49-F238E27FC236}">
                  <a16:creationId xmlns:a16="http://schemas.microsoft.com/office/drawing/2014/main" id="{16C4508B-0FBE-394C-A693-524EFE674608}"/>
                </a:ext>
              </a:extLst>
            </p:cNvPr>
            <p:cNvSpPr txBox="1"/>
            <p:nvPr/>
          </p:nvSpPr>
          <p:spPr>
            <a:xfrm>
              <a:off x="6723017" y="3474877"/>
              <a:ext cx="825161" cy="507831"/>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1.446</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5.725</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4.383</a:t>
              </a:r>
            </a:p>
          </p:txBody>
        </p:sp>
        <p:sp>
          <p:nvSpPr>
            <p:cNvPr id="22" name="Title 1">
              <a:extLst>
                <a:ext uri="{FF2B5EF4-FFF2-40B4-BE49-F238E27FC236}">
                  <a16:creationId xmlns:a16="http://schemas.microsoft.com/office/drawing/2014/main" id="{E882501F-F96F-4B47-A17A-9F391FF5CCB4}"/>
                </a:ext>
              </a:extLst>
            </p:cNvPr>
            <p:cNvSpPr txBox="1">
              <a:spLocks/>
            </p:cNvSpPr>
            <p:nvPr/>
          </p:nvSpPr>
          <p:spPr>
            <a:xfrm>
              <a:off x="5719343" y="2239430"/>
              <a:ext cx="1851582" cy="320285"/>
            </a:xfrm>
            <a:prstGeom prst="rect">
              <a:avLst/>
            </a:prstGeom>
            <a:noFill/>
            <a:ln w="12700" cmpd="sng">
              <a:noFill/>
            </a:ln>
            <a:effectLst/>
          </p:spPr>
          <p:txBody>
            <a:bodyPr vert="horz" lIns="0" tIns="91440" rIns="0" bIns="91440" rtlCol="0" anchor="t" anchorCtr="0">
              <a:noAutofit/>
            </a:bodyPr>
            <a:lstStyle>
              <a:defPPr>
                <a:defRPr lang="en-US"/>
              </a:defPPr>
              <a:lvl1pPr defTabSz="457180">
                <a:spcBef>
                  <a:spcPct val="0"/>
                </a:spcBef>
                <a:buNone/>
                <a:defRPr sz="2400" b="1">
                  <a:solidFill>
                    <a:schemeClr val="accent2"/>
                  </a:solidFill>
                  <a:ea typeface="+mj-ea"/>
                  <a:cs typeface="Helvetica Neue"/>
                </a:defRPr>
              </a:lvl1pPr>
            </a:lstStyle>
            <a:p>
              <a:pPr marL="0" marR="0" lvl="0" indent="0" algn="l" defTabSz="45718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5EBA2E"/>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General attributes</a:t>
              </a:r>
            </a:p>
          </p:txBody>
        </p:sp>
        <p:sp>
          <p:nvSpPr>
            <p:cNvPr id="23" name="TextBox 22">
              <a:extLst>
                <a:ext uri="{FF2B5EF4-FFF2-40B4-BE49-F238E27FC236}">
                  <a16:creationId xmlns:a16="http://schemas.microsoft.com/office/drawing/2014/main" id="{915AF478-764B-9047-8C67-4C648A83D80A}"/>
                </a:ext>
              </a:extLst>
            </p:cNvPr>
            <p:cNvSpPr txBox="1"/>
            <p:nvPr/>
          </p:nvSpPr>
          <p:spPr>
            <a:xfrm>
              <a:off x="5719343" y="2559715"/>
              <a:ext cx="980927" cy="369332"/>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Smile: True</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Eyes Open: True</a:t>
              </a:r>
            </a:p>
          </p:txBody>
        </p:sp>
        <p:sp>
          <p:nvSpPr>
            <p:cNvPr id="24" name="TextBox 23">
              <a:extLst>
                <a:ext uri="{FF2B5EF4-FFF2-40B4-BE49-F238E27FC236}">
                  <a16:creationId xmlns:a16="http://schemas.microsoft.com/office/drawing/2014/main" id="{D88721AD-778F-1B42-9860-558FACE39D15}"/>
                </a:ext>
              </a:extLst>
            </p:cNvPr>
            <p:cNvSpPr txBox="1"/>
            <p:nvPr/>
          </p:nvSpPr>
          <p:spPr>
            <a:xfrm>
              <a:off x="6723017" y="2559715"/>
              <a:ext cx="825161" cy="369332"/>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23.6%</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99.8%</a:t>
              </a:r>
            </a:p>
          </p:txBody>
        </p:sp>
        <p:sp>
          <p:nvSpPr>
            <p:cNvPr id="25" name="Title 1">
              <a:extLst>
                <a:ext uri="{FF2B5EF4-FFF2-40B4-BE49-F238E27FC236}">
                  <a16:creationId xmlns:a16="http://schemas.microsoft.com/office/drawing/2014/main" id="{193DEBE8-C97B-0E4E-90CD-32887D545FE5}"/>
                </a:ext>
              </a:extLst>
            </p:cNvPr>
            <p:cNvSpPr txBox="1">
              <a:spLocks/>
            </p:cNvSpPr>
            <p:nvPr/>
          </p:nvSpPr>
          <p:spPr>
            <a:xfrm>
              <a:off x="5719343" y="1325030"/>
              <a:ext cx="1851582" cy="320285"/>
            </a:xfrm>
            <a:prstGeom prst="rect">
              <a:avLst/>
            </a:prstGeom>
            <a:noFill/>
            <a:ln w="12700" cmpd="sng">
              <a:noFill/>
            </a:ln>
            <a:effectLst/>
          </p:spPr>
          <p:txBody>
            <a:bodyPr vert="horz" lIns="0" tIns="91440" rIns="0" bIns="91440" rtlCol="0" anchor="t" anchorCtr="0">
              <a:noAutofit/>
            </a:bodyPr>
            <a:lstStyle>
              <a:defPPr>
                <a:defRPr lang="en-US"/>
              </a:defPPr>
              <a:lvl1pPr defTabSz="457180">
                <a:spcBef>
                  <a:spcPct val="0"/>
                </a:spcBef>
                <a:buNone/>
                <a:defRPr sz="2400" b="1">
                  <a:solidFill>
                    <a:schemeClr val="accent2"/>
                  </a:solidFill>
                  <a:ea typeface="+mj-ea"/>
                  <a:cs typeface="Helvetica Neue"/>
                </a:defRPr>
              </a:lvl1pPr>
            </a:lstStyle>
            <a:p>
              <a:pPr marL="0" marR="0" lvl="0" indent="0" algn="l" defTabSz="45718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5EBA2E"/>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Emotion expressed</a:t>
              </a:r>
            </a:p>
          </p:txBody>
        </p:sp>
        <p:sp>
          <p:nvSpPr>
            <p:cNvPr id="26" name="TextBox 25">
              <a:extLst>
                <a:ext uri="{FF2B5EF4-FFF2-40B4-BE49-F238E27FC236}">
                  <a16:creationId xmlns:a16="http://schemas.microsoft.com/office/drawing/2014/main" id="{4E2B1875-9F0C-AF4C-A2B0-9158C1D8A00D}"/>
                </a:ext>
              </a:extLst>
            </p:cNvPr>
            <p:cNvSpPr txBox="1"/>
            <p:nvPr/>
          </p:nvSpPr>
          <p:spPr>
            <a:xfrm>
              <a:off x="5719343" y="1645315"/>
              <a:ext cx="980927" cy="369332"/>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Happy</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Surprised</a:t>
              </a:r>
            </a:p>
          </p:txBody>
        </p:sp>
        <p:sp>
          <p:nvSpPr>
            <p:cNvPr id="27" name="TextBox 26">
              <a:extLst>
                <a:ext uri="{FF2B5EF4-FFF2-40B4-BE49-F238E27FC236}">
                  <a16:creationId xmlns:a16="http://schemas.microsoft.com/office/drawing/2014/main" id="{35A544D7-653C-3947-8627-9A9FBAB5F4CE}"/>
                </a:ext>
              </a:extLst>
            </p:cNvPr>
            <p:cNvSpPr txBox="1"/>
            <p:nvPr/>
          </p:nvSpPr>
          <p:spPr>
            <a:xfrm>
              <a:off x="6723017" y="1645315"/>
              <a:ext cx="825161" cy="369332"/>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83.8%</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0.65%</a:t>
              </a:r>
            </a:p>
          </p:txBody>
        </p:sp>
        <p:cxnSp>
          <p:nvCxnSpPr>
            <p:cNvPr id="28" name="Straight Connector 27">
              <a:extLst>
                <a:ext uri="{FF2B5EF4-FFF2-40B4-BE49-F238E27FC236}">
                  <a16:creationId xmlns:a16="http://schemas.microsoft.com/office/drawing/2014/main" id="{1DE18173-5D5F-F64D-BAFA-928F3EB16ADC}"/>
                </a:ext>
              </a:extLst>
            </p:cNvPr>
            <p:cNvCxnSpPr/>
            <p:nvPr/>
          </p:nvCxnSpPr>
          <p:spPr>
            <a:xfrm>
              <a:off x="5719343" y="2162859"/>
              <a:ext cx="1828835" cy="0"/>
            </a:xfrm>
            <a:prstGeom prst="line">
              <a:avLst/>
            </a:prstGeom>
            <a:ln w="12700">
              <a:solidFill>
                <a:srgbClr val="5EBA2E"/>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43CBDD6-2972-3641-8906-7BB3CC82861F}"/>
                </a:ext>
              </a:extLst>
            </p:cNvPr>
            <p:cNvCxnSpPr/>
            <p:nvPr/>
          </p:nvCxnSpPr>
          <p:spPr>
            <a:xfrm>
              <a:off x="5719343" y="3112093"/>
              <a:ext cx="1828835" cy="0"/>
            </a:xfrm>
            <a:prstGeom prst="line">
              <a:avLst/>
            </a:prstGeom>
            <a:ln w="12700">
              <a:solidFill>
                <a:srgbClr val="5EBA2E"/>
              </a:solidFill>
              <a:prstDash val="sysDot"/>
            </a:ln>
            <a:effectLst/>
          </p:spPr>
          <p:style>
            <a:lnRef idx="2">
              <a:schemeClr val="accent1"/>
            </a:lnRef>
            <a:fillRef idx="0">
              <a:schemeClr val="accent1"/>
            </a:fillRef>
            <a:effectRef idx="1">
              <a:schemeClr val="accent1"/>
            </a:effectRef>
            <a:fontRef idx="minor">
              <a:schemeClr val="tx1"/>
            </a:fontRef>
          </p:style>
        </p:cxnSp>
        <p:sp>
          <p:nvSpPr>
            <p:cNvPr id="46" name="Title 1">
              <a:extLst>
                <a:ext uri="{FF2B5EF4-FFF2-40B4-BE49-F238E27FC236}">
                  <a16:creationId xmlns:a16="http://schemas.microsoft.com/office/drawing/2014/main" id="{E02D7CA2-20DC-DE4A-AB37-BA6D8E1D3B22}"/>
                </a:ext>
              </a:extLst>
            </p:cNvPr>
            <p:cNvSpPr txBox="1">
              <a:spLocks/>
            </p:cNvSpPr>
            <p:nvPr/>
          </p:nvSpPr>
          <p:spPr>
            <a:xfrm>
              <a:off x="589994" y="3380921"/>
              <a:ext cx="1851582" cy="320285"/>
            </a:xfrm>
            <a:prstGeom prst="rect">
              <a:avLst/>
            </a:prstGeom>
            <a:noFill/>
            <a:ln w="12700" cmpd="sng">
              <a:noFill/>
            </a:ln>
            <a:effectLst/>
          </p:spPr>
          <p:txBody>
            <a:bodyPr vert="horz" lIns="0" tIns="91440" rIns="0" bIns="91440" rtlCol="0" anchor="t" anchorCtr="0">
              <a:noAutofit/>
            </a:bodyPr>
            <a:lstStyle>
              <a:defPPr>
                <a:defRPr lang="en-US"/>
              </a:defPPr>
              <a:lvl1pPr defTabSz="457180">
                <a:spcBef>
                  <a:spcPct val="0"/>
                </a:spcBef>
                <a:buNone/>
                <a:defRPr sz="2400" b="1">
                  <a:solidFill>
                    <a:schemeClr val="accent2"/>
                  </a:solidFill>
                  <a:ea typeface="+mj-ea"/>
                  <a:cs typeface="Helvetica Neue"/>
                </a:defRPr>
              </a:lvl1pPr>
            </a:lstStyle>
            <a:p>
              <a:pPr marL="0" marR="0" lvl="0" indent="0" algn="l" defTabSz="45718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5EBA2E"/>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Image quality</a:t>
              </a:r>
            </a:p>
          </p:txBody>
        </p:sp>
        <p:sp>
          <p:nvSpPr>
            <p:cNvPr id="47" name="TextBox 46">
              <a:extLst>
                <a:ext uri="{FF2B5EF4-FFF2-40B4-BE49-F238E27FC236}">
                  <a16:creationId xmlns:a16="http://schemas.microsoft.com/office/drawing/2014/main" id="{36D93AE8-4D17-6A4C-AEF5-FE91C846EC6D}"/>
                </a:ext>
              </a:extLst>
            </p:cNvPr>
            <p:cNvSpPr txBox="1"/>
            <p:nvPr/>
          </p:nvSpPr>
          <p:spPr>
            <a:xfrm>
              <a:off x="589994" y="3701206"/>
              <a:ext cx="765180" cy="369332"/>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Brightness</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Sharpness</a:t>
              </a:r>
            </a:p>
          </p:txBody>
        </p:sp>
        <p:sp>
          <p:nvSpPr>
            <p:cNvPr id="48" name="TextBox 47">
              <a:extLst>
                <a:ext uri="{FF2B5EF4-FFF2-40B4-BE49-F238E27FC236}">
                  <a16:creationId xmlns:a16="http://schemas.microsoft.com/office/drawing/2014/main" id="{7CA484AF-8398-8947-BBEA-42CE367F0B73}"/>
                </a:ext>
              </a:extLst>
            </p:cNvPr>
            <p:cNvSpPr txBox="1"/>
            <p:nvPr/>
          </p:nvSpPr>
          <p:spPr>
            <a:xfrm>
              <a:off x="1593668" y="3701206"/>
              <a:ext cx="825161" cy="369332"/>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23.6%</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99.9%</a:t>
              </a:r>
            </a:p>
          </p:txBody>
        </p:sp>
        <p:sp>
          <p:nvSpPr>
            <p:cNvPr id="49" name="Title 1">
              <a:extLst>
                <a:ext uri="{FF2B5EF4-FFF2-40B4-BE49-F238E27FC236}">
                  <a16:creationId xmlns:a16="http://schemas.microsoft.com/office/drawing/2014/main" id="{94EE1C54-5979-A544-817F-8DB5C624E67A}"/>
                </a:ext>
              </a:extLst>
            </p:cNvPr>
            <p:cNvSpPr txBox="1">
              <a:spLocks/>
            </p:cNvSpPr>
            <p:nvPr/>
          </p:nvSpPr>
          <p:spPr>
            <a:xfrm>
              <a:off x="589994" y="2239430"/>
              <a:ext cx="1851582" cy="320285"/>
            </a:xfrm>
            <a:prstGeom prst="rect">
              <a:avLst/>
            </a:prstGeom>
            <a:noFill/>
            <a:ln w="12700" cmpd="sng">
              <a:noFill/>
            </a:ln>
            <a:effectLst/>
          </p:spPr>
          <p:txBody>
            <a:bodyPr vert="horz" lIns="0" tIns="91440" rIns="0" bIns="91440" rtlCol="0" anchor="t" anchorCtr="0">
              <a:noAutofit/>
            </a:bodyPr>
            <a:lstStyle>
              <a:defPPr>
                <a:defRPr lang="en-US"/>
              </a:defPPr>
              <a:lvl1pPr defTabSz="457180">
                <a:spcBef>
                  <a:spcPct val="0"/>
                </a:spcBef>
                <a:buNone/>
                <a:defRPr sz="2400" b="1">
                  <a:solidFill>
                    <a:schemeClr val="accent2"/>
                  </a:solidFill>
                  <a:ea typeface="+mj-ea"/>
                  <a:cs typeface="Helvetica Neue"/>
                </a:defRPr>
              </a:lvl1pPr>
            </a:lstStyle>
            <a:p>
              <a:pPr marL="0" marR="0" lvl="0" indent="0" algn="l" defTabSz="45718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5EBA2E"/>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Facial landmarks</a:t>
              </a:r>
            </a:p>
          </p:txBody>
        </p:sp>
        <p:sp>
          <p:nvSpPr>
            <p:cNvPr id="50" name="TextBox 49">
              <a:extLst>
                <a:ext uri="{FF2B5EF4-FFF2-40B4-BE49-F238E27FC236}">
                  <a16:creationId xmlns:a16="http://schemas.microsoft.com/office/drawing/2014/main" id="{5740FE4B-40EB-D343-983E-E11F17D208CD}"/>
                </a:ext>
              </a:extLst>
            </p:cNvPr>
            <p:cNvSpPr txBox="1"/>
            <p:nvPr/>
          </p:nvSpPr>
          <p:spPr>
            <a:xfrm>
              <a:off x="589993" y="2559715"/>
              <a:ext cx="1742260" cy="646331"/>
            </a:xfrm>
            <a:prstGeom prst="rect">
              <a:avLst/>
            </a:prstGeom>
            <a:noFill/>
            <a:ln>
              <a:noFill/>
            </a:ln>
          </p:spPr>
          <p:txBody>
            <a:bodyPr wrap="square" lIns="0" rIns="11430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tab pos="1218431"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EyeLeft, EyeRight, Nose, RightPupil, LeftPupil</a:t>
              </a:r>
              <a:r>
                <a:rPr lang="en-US" sz="9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rPr>
                <a:t>, </a:t>
              </a: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MouthRight, LeftEyeBrowUp</a:t>
              </a:r>
            </a:p>
            <a:p>
              <a:pPr marL="0" marR="0" lvl="0" indent="0" algn="l" defTabSz="457189" rtl="0" eaLnBrk="1" fontAlgn="auto" latinLnBrk="0" hangingPunct="1">
                <a:lnSpc>
                  <a:spcPct val="100000"/>
                </a:lnSpc>
                <a:spcBef>
                  <a:spcPts val="0"/>
                </a:spcBef>
                <a:spcAft>
                  <a:spcPts val="0"/>
                </a:spcAft>
                <a:buClrTx/>
                <a:buSzTx/>
                <a:buFontTx/>
                <a:buNone/>
                <a:tabLst>
                  <a:tab pos="1218431"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Bounding Box...</a:t>
              </a:r>
            </a:p>
          </p:txBody>
        </p:sp>
        <p:sp>
          <p:nvSpPr>
            <p:cNvPr id="51" name="Title 1">
              <a:extLst>
                <a:ext uri="{FF2B5EF4-FFF2-40B4-BE49-F238E27FC236}">
                  <a16:creationId xmlns:a16="http://schemas.microsoft.com/office/drawing/2014/main" id="{9906CFCF-D175-D64B-844F-DFA593998754}"/>
                </a:ext>
              </a:extLst>
            </p:cNvPr>
            <p:cNvSpPr txBox="1">
              <a:spLocks/>
            </p:cNvSpPr>
            <p:nvPr/>
          </p:nvSpPr>
          <p:spPr>
            <a:xfrm>
              <a:off x="589994" y="1325030"/>
              <a:ext cx="1851582" cy="320285"/>
            </a:xfrm>
            <a:prstGeom prst="rect">
              <a:avLst/>
            </a:prstGeom>
            <a:noFill/>
            <a:ln w="12700" cmpd="sng">
              <a:noFill/>
            </a:ln>
            <a:effectLst/>
          </p:spPr>
          <p:txBody>
            <a:bodyPr vert="horz" lIns="0" tIns="91440" rIns="0" bIns="91440" rtlCol="0" anchor="t" anchorCtr="0">
              <a:noAutofit/>
            </a:bodyPr>
            <a:lstStyle>
              <a:defPPr>
                <a:defRPr lang="en-US"/>
              </a:defPPr>
              <a:lvl1pPr defTabSz="457180">
                <a:spcBef>
                  <a:spcPct val="0"/>
                </a:spcBef>
                <a:buNone/>
                <a:defRPr sz="2400" b="1">
                  <a:solidFill>
                    <a:schemeClr val="accent2"/>
                  </a:solidFill>
                  <a:ea typeface="+mj-ea"/>
                  <a:cs typeface="Helvetica Neue"/>
                </a:defRPr>
              </a:lvl1pPr>
            </a:lstStyle>
            <a:p>
              <a:pPr marL="0" marR="0" lvl="0" indent="0" algn="l" defTabSz="457180"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a:noFill/>
                  </a:ln>
                  <a:solidFill>
                    <a:srgbClr val="5EBA2E"/>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Demographic data</a:t>
              </a:r>
            </a:p>
          </p:txBody>
        </p:sp>
        <p:sp>
          <p:nvSpPr>
            <p:cNvPr id="52" name="TextBox 51">
              <a:extLst>
                <a:ext uri="{FF2B5EF4-FFF2-40B4-BE49-F238E27FC236}">
                  <a16:creationId xmlns:a16="http://schemas.microsoft.com/office/drawing/2014/main" id="{355AB1C1-B296-1243-905A-F6E277B52480}"/>
                </a:ext>
              </a:extLst>
            </p:cNvPr>
            <p:cNvSpPr txBox="1"/>
            <p:nvPr/>
          </p:nvSpPr>
          <p:spPr>
            <a:xfrm>
              <a:off x="589994" y="1645315"/>
              <a:ext cx="980927" cy="369332"/>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Age range:</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Gender: Male</a:t>
              </a:r>
            </a:p>
          </p:txBody>
        </p:sp>
        <p:sp>
          <p:nvSpPr>
            <p:cNvPr id="53" name="TextBox 52">
              <a:extLst>
                <a:ext uri="{FF2B5EF4-FFF2-40B4-BE49-F238E27FC236}">
                  <a16:creationId xmlns:a16="http://schemas.microsoft.com/office/drawing/2014/main" id="{9AC34A30-0F40-1D4F-B738-4C386E987B43}"/>
                </a:ext>
              </a:extLst>
            </p:cNvPr>
            <p:cNvSpPr txBox="1"/>
            <p:nvPr/>
          </p:nvSpPr>
          <p:spPr>
            <a:xfrm>
              <a:off x="1593668" y="1645315"/>
              <a:ext cx="825161" cy="369332"/>
            </a:xfrm>
            <a:prstGeom prst="rect">
              <a:avLst/>
            </a:prstGeom>
            <a:noFill/>
            <a:ln>
              <a:noFill/>
            </a:ln>
          </p:spPr>
          <p:txBody>
            <a:bodyPr wrap="square" lIns="0" rIns="114300" rtlCol="0">
              <a:spAutoFit/>
            </a:bodyPr>
            <a:lstStyle/>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29-45</a:t>
              </a:r>
            </a:p>
            <a:p>
              <a:pPr marL="0" marR="0" lvl="1" indent="0" algn="l" defTabSz="457189" rtl="0" eaLnBrk="1" fontAlgn="auto" latinLnBrk="0" hangingPunct="1">
                <a:lnSpc>
                  <a:spcPct val="100000"/>
                </a:lnSpc>
                <a:spcBef>
                  <a:spcPts val="0"/>
                </a:spcBef>
                <a:spcAft>
                  <a:spcPts val="0"/>
                </a:spcAft>
                <a:buClrTx/>
                <a:buSzTx/>
                <a:buFontTx/>
                <a:buNone/>
                <a:tabLst>
                  <a:tab pos="1361309" algn="l"/>
                </a:tabLst>
                <a:defRPr/>
              </a:pPr>
              <a:r>
                <a:rPr kumimoji="0" lang="en-US" sz="9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rPr>
                <a:t>96.5%</a:t>
              </a:r>
            </a:p>
          </p:txBody>
        </p:sp>
        <p:cxnSp>
          <p:nvCxnSpPr>
            <p:cNvPr id="54" name="Straight Connector 53">
              <a:extLst>
                <a:ext uri="{FF2B5EF4-FFF2-40B4-BE49-F238E27FC236}">
                  <a16:creationId xmlns:a16="http://schemas.microsoft.com/office/drawing/2014/main" id="{C5B52285-2AF0-7442-9510-20FEA9F91C1C}"/>
                </a:ext>
              </a:extLst>
            </p:cNvPr>
            <p:cNvCxnSpPr/>
            <p:nvPr/>
          </p:nvCxnSpPr>
          <p:spPr>
            <a:xfrm>
              <a:off x="370643" y="2162859"/>
              <a:ext cx="1828835" cy="0"/>
            </a:xfrm>
            <a:prstGeom prst="line">
              <a:avLst/>
            </a:prstGeom>
            <a:ln w="12700">
              <a:solidFill>
                <a:srgbClr val="5EBA2E"/>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4C6633DF-FF2B-1E41-A94C-4A93717D6590}"/>
                </a:ext>
              </a:extLst>
            </p:cNvPr>
            <p:cNvCxnSpPr/>
            <p:nvPr/>
          </p:nvCxnSpPr>
          <p:spPr>
            <a:xfrm>
              <a:off x="370643" y="3314733"/>
              <a:ext cx="1828835" cy="0"/>
            </a:xfrm>
            <a:prstGeom prst="line">
              <a:avLst/>
            </a:prstGeom>
            <a:ln w="12700">
              <a:solidFill>
                <a:srgbClr val="5EBA2E"/>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529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7CBCA4C-2014-BC4E-98FD-355E36B7E963}"/>
              </a:ext>
            </a:extLst>
          </p:cNvPr>
          <p:cNvSpPr txBox="1"/>
          <p:nvPr/>
        </p:nvSpPr>
        <p:spPr>
          <a:xfrm>
            <a:off x="298639" y="740201"/>
            <a:ext cx="5535490"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dirty="0">
                <a:ln>
                  <a:noFill/>
                </a:ln>
                <a:solidFill>
                  <a:srgbClr val="5EBA2E"/>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Measure the likelihood that faces are of the same person</a:t>
            </a:r>
          </a:p>
        </p:txBody>
      </p:sp>
      <p:grpSp>
        <p:nvGrpSpPr>
          <p:cNvPr id="58" name="Group 57">
            <a:extLst>
              <a:ext uri="{FF2B5EF4-FFF2-40B4-BE49-F238E27FC236}">
                <a16:creationId xmlns:a16="http://schemas.microsoft.com/office/drawing/2014/main" id="{B58E3B4C-0A98-C54B-B307-9DABCEECC91C}"/>
              </a:ext>
            </a:extLst>
          </p:cNvPr>
          <p:cNvGrpSpPr/>
          <p:nvPr/>
        </p:nvGrpSpPr>
        <p:grpSpPr>
          <a:xfrm>
            <a:off x="808793" y="1285942"/>
            <a:ext cx="6629352" cy="2853687"/>
            <a:chOff x="577516" y="1384589"/>
            <a:chExt cx="6629352" cy="2853687"/>
          </a:xfrm>
        </p:grpSpPr>
        <p:pic>
          <p:nvPicPr>
            <p:cNvPr id="59" name="Picture 58">
              <a:extLst>
                <a:ext uri="{FF2B5EF4-FFF2-40B4-BE49-F238E27FC236}">
                  <a16:creationId xmlns:a16="http://schemas.microsoft.com/office/drawing/2014/main" id="{2CCCE45E-0CC5-924D-98C5-2087C31B5DF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9107"/>
            <a:stretch/>
          </p:blipFill>
          <p:spPr>
            <a:xfrm>
              <a:off x="577516" y="1384589"/>
              <a:ext cx="5568902" cy="2853120"/>
            </a:xfrm>
            <a:prstGeom prst="rect">
              <a:avLst/>
            </a:prstGeom>
          </p:spPr>
        </p:pic>
        <p:pic>
          <p:nvPicPr>
            <p:cNvPr id="61" name="Picture 60">
              <a:extLst>
                <a:ext uri="{FF2B5EF4-FFF2-40B4-BE49-F238E27FC236}">
                  <a16:creationId xmlns:a16="http://schemas.microsoft.com/office/drawing/2014/main" id="{FB58474A-F50B-7B4B-B8FE-3F5F92443C7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52754" y="1384589"/>
              <a:ext cx="2454114" cy="2853687"/>
            </a:xfrm>
            <a:prstGeom prst="rect">
              <a:avLst/>
            </a:prstGeom>
          </p:spPr>
        </p:pic>
      </p:grpSp>
      <p:sp>
        <p:nvSpPr>
          <p:cNvPr id="2" name="Title 1">
            <a:extLst>
              <a:ext uri="{FF2B5EF4-FFF2-40B4-BE49-F238E27FC236}">
                <a16:creationId xmlns:a16="http://schemas.microsoft.com/office/drawing/2014/main" id="{508E213C-4D33-6448-AB16-9F9C792A9AB0}"/>
              </a:ext>
            </a:extLst>
          </p:cNvPr>
          <p:cNvSpPr>
            <a:spLocks noGrp="1"/>
          </p:cNvSpPr>
          <p:nvPr>
            <p:ph type="title"/>
          </p:nvPr>
        </p:nvSpPr>
        <p:spPr/>
        <p:txBody>
          <a:bodyPr/>
          <a:lstStyle/>
          <a:p>
            <a:r>
              <a:rPr lang="en-US" dirty="0"/>
              <a:t>Face comparison</a:t>
            </a:r>
          </a:p>
        </p:txBody>
      </p:sp>
      <p:grpSp>
        <p:nvGrpSpPr>
          <p:cNvPr id="4" name="Group 3">
            <a:extLst>
              <a:ext uri="{FF2B5EF4-FFF2-40B4-BE49-F238E27FC236}">
                <a16:creationId xmlns:a16="http://schemas.microsoft.com/office/drawing/2014/main" id="{9CFF416D-7B92-354E-A8C3-50EE3E243A2A}"/>
              </a:ext>
            </a:extLst>
          </p:cNvPr>
          <p:cNvGrpSpPr/>
          <p:nvPr/>
        </p:nvGrpSpPr>
        <p:grpSpPr>
          <a:xfrm>
            <a:off x="481645" y="3171340"/>
            <a:ext cx="4148031" cy="1284978"/>
            <a:chOff x="641900" y="3095925"/>
            <a:chExt cx="4148031" cy="1284978"/>
          </a:xfrm>
        </p:grpSpPr>
        <p:sp>
          <p:nvSpPr>
            <p:cNvPr id="15" name="Rectangle 14">
              <a:extLst>
                <a:ext uri="{FF2B5EF4-FFF2-40B4-BE49-F238E27FC236}">
                  <a16:creationId xmlns:a16="http://schemas.microsoft.com/office/drawing/2014/main" id="{3155D21B-FA48-5140-A72D-A42E2A75AF8C}"/>
                </a:ext>
              </a:extLst>
            </p:cNvPr>
            <p:cNvSpPr/>
            <p:nvPr/>
          </p:nvSpPr>
          <p:spPr>
            <a:xfrm>
              <a:off x="641900" y="3095925"/>
              <a:ext cx="2011680" cy="1280160"/>
            </a:xfrm>
            <a:prstGeom prst="rect">
              <a:avLst/>
            </a:prstGeom>
            <a:solidFill>
              <a:schemeClr val="accent3">
                <a:alpha val="80000"/>
              </a:schemeClr>
            </a:solidFill>
            <a:ln w="9525" cap="flat" cmpd="sng" algn="ctr">
              <a:noFill/>
              <a:prstDash val="solid"/>
            </a:ln>
            <a:effectLst/>
          </p:spPr>
          <p:txBody>
            <a:bodyPr tIns="9144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srgbClr val="1C232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Similarity	93%</a:t>
              </a:r>
            </a:p>
          </p:txBody>
        </p:sp>
        <p:sp>
          <p:nvSpPr>
            <p:cNvPr id="17" name="Rectangle 16">
              <a:extLst>
                <a:ext uri="{FF2B5EF4-FFF2-40B4-BE49-F238E27FC236}">
                  <a16:creationId xmlns:a16="http://schemas.microsoft.com/office/drawing/2014/main" id="{3DF23A7A-756E-534C-9314-92DC84272BB0}"/>
                </a:ext>
              </a:extLst>
            </p:cNvPr>
            <p:cNvSpPr/>
            <p:nvPr/>
          </p:nvSpPr>
          <p:spPr>
            <a:xfrm>
              <a:off x="2778251" y="3100743"/>
              <a:ext cx="2011680" cy="1280160"/>
            </a:xfrm>
            <a:prstGeom prst="rect">
              <a:avLst/>
            </a:prstGeom>
            <a:solidFill>
              <a:srgbClr val="1C232F">
                <a:alpha val="80000"/>
              </a:srgbClr>
            </a:solidFill>
            <a:ln w="9525" cap="flat" cmpd="sng" algn="ctr">
              <a:noFill/>
              <a:prstDash val="solid"/>
            </a:ln>
            <a:effectLst/>
          </p:spPr>
          <p:txBody>
            <a:bodyPr tIns="91440"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Similarity	0%</a:t>
              </a:r>
            </a:p>
          </p:txBody>
        </p:sp>
      </p:grpSp>
      <p:pic>
        <p:nvPicPr>
          <p:cNvPr id="20" name="Picture 19">
            <a:extLst>
              <a:ext uri="{FF2B5EF4-FFF2-40B4-BE49-F238E27FC236}">
                <a16:creationId xmlns:a16="http://schemas.microsoft.com/office/drawing/2014/main" id="{9EA71BFF-33E2-434E-901B-64F32962404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9543" y="3634367"/>
            <a:ext cx="1352068" cy="650585"/>
          </a:xfrm>
          <a:prstGeom prst="rect">
            <a:avLst/>
          </a:prstGeom>
        </p:spPr>
      </p:pic>
      <p:pic>
        <p:nvPicPr>
          <p:cNvPr id="21" name="Picture 20">
            <a:extLst>
              <a:ext uri="{FF2B5EF4-FFF2-40B4-BE49-F238E27FC236}">
                <a16:creationId xmlns:a16="http://schemas.microsoft.com/office/drawing/2014/main" id="{FB5C8563-7009-6A4D-A708-2D1D57198AE2}"/>
              </a:ext>
            </a:extLst>
          </p:cNvPr>
          <p:cNvPicPr>
            <a:picLocks noChangeAspect="1"/>
          </p:cNvPicPr>
          <p:nvPr/>
        </p:nvPicPr>
        <p:blipFill rotWithShape="1">
          <a:blip r:embed="rId6"/>
          <a:srcRect r="3587"/>
          <a:stretch/>
        </p:blipFill>
        <p:spPr>
          <a:xfrm>
            <a:off x="2923261" y="3637345"/>
            <a:ext cx="1330747" cy="647607"/>
          </a:xfrm>
          <a:prstGeom prst="rect">
            <a:avLst/>
          </a:prstGeom>
        </p:spPr>
      </p:pic>
    </p:spTree>
    <p:extLst>
      <p:ext uri="{BB962C8B-B14F-4D97-AF65-F5344CB8AC3E}">
        <p14:creationId xmlns:p14="http://schemas.microsoft.com/office/powerpoint/2010/main" val="13662030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Text detection</a:t>
            </a:r>
          </a:p>
        </p:txBody>
      </p:sp>
      <p:pic>
        <p:nvPicPr>
          <p:cNvPr id="28" name="Picture 27">
            <a:extLst>
              <a:ext uri="{FF2B5EF4-FFF2-40B4-BE49-F238E27FC236}">
                <a16:creationId xmlns:a16="http://schemas.microsoft.com/office/drawing/2014/main" id="{3A537F14-2BD6-3940-9344-56CFE99F48A4}"/>
              </a:ext>
            </a:extLst>
          </p:cNvPr>
          <p:cNvPicPr>
            <a:picLocks noChangeAspect="1"/>
          </p:cNvPicPr>
          <p:nvPr/>
        </p:nvPicPr>
        <p:blipFill rotWithShape="1">
          <a:blip r:embed="rId3"/>
          <a:srcRect l="10754" t="1" b="45267"/>
          <a:stretch/>
        </p:blipFill>
        <p:spPr>
          <a:xfrm>
            <a:off x="907342" y="2927141"/>
            <a:ext cx="2886273" cy="1325375"/>
          </a:xfrm>
          <a:prstGeom prst="rect">
            <a:avLst/>
          </a:prstGeom>
        </p:spPr>
      </p:pic>
      <p:sp>
        <p:nvSpPr>
          <p:cNvPr id="29" name="TextBox 28">
            <a:extLst>
              <a:ext uri="{FF2B5EF4-FFF2-40B4-BE49-F238E27FC236}">
                <a16:creationId xmlns:a16="http://schemas.microsoft.com/office/drawing/2014/main" id="{58F904FB-5263-4A26-AC82-CE346F6F9002}"/>
              </a:ext>
            </a:extLst>
          </p:cNvPr>
          <p:cNvSpPr txBox="1"/>
          <p:nvPr/>
        </p:nvSpPr>
        <p:spPr>
          <a:xfrm>
            <a:off x="5063025" y="2091618"/>
            <a:ext cx="2605211" cy="960263"/>
          </a:xfrm>
          <a:prstGeom prst="rect">
            <a:avLst/>
          </a:prstGeom>
          <a:noFill/>
        </p:spPr>
        <p:txBody>
          <a:bodyPr wrap="square" lIns="114300" tIns="91440" rIns="114300" bIns="91440" rtlCol="0">
            <a:spAutoFit/>
          </a:bodyPr>
          <a:lstStyle/>
          <a:p>
            <a:pPr marL="0" marR="0" lvl="0" indent="0" algn="ctr" defTabSz="457189" rtl="0" eaLnBrk="1" fontAlgn="auto" latinLnBrk="0" hangingPunct="1">
              <a:lnSpc>
                <a:spcPct val="90000"/>
              </a:lnSpc>
              <a:spcBef>
                <a:spcPts val="0"/>
              </a:spcBef>
              <a:spcAft>
                <a:spcPts val="1125"/>
              </a:spcAft>
              <a:buClrTx/>
              <a:buSzTx/>
              <a:buFontTx/>
              <a:buNone/>
              <a:tabLst/>
              <a:defRPr/>
            </a:pPr>
            <a:r>
              <a:rPr kumimoji="0" lang="en-US" sz="1400" b="0" i="0" u="none" strike="noStrike" kern="1200" cap="none" spc="0" normalizeH="0" baseline="0" noProof="0" dirty="0">
                <a:ln>
                  <a:noFill/>
                </a:ln>
                <a:solidFill>
                  <a:srgbClr val="5EBA2E"/>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Extract text content from real-world images and videos in various layouts, fonts, and styles</a:t>
            </a:r>
          </a:p>
        </p:txBody>
      </p:sp>
      <p:cxnSp>
        <p:nvCxnSpPr>
          <p:cNvPr id="30" name="Straight Connector 29">
            <a:extLst>
              <a:ext uri="{FF2B5EF4-FFF2-40B4-BE49-F238E27FC236}">
                <a16:creationId xmlns:a16="http://schemas.microsoft.com/office/drawing/2014/main" id="{9D27C54F-6743-409A-936F-0B2FC0E95F23}"/>
              </a:ext>
            </a:extLst>
          </p:cNvPr>
          <p:cNvCxnSpPr>
            <a:cxnSpLocks/>
          </p:cNvCxnSpPr>
          <p:nvPr/>
        </p:nvCxnSpPr>
        <p:spPr>
          <a:xfrm>
            <a:off x="4388227" y="897207"/>
            <a:ext cx="0" cy="3355309"/>
          </a:xfrm>
          <a:prstGeom prst="line">
            <a:avLst/>
          </a:prstGeom>
          <a:ln w="1270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BF33F47D-7896-E74E-A735-3903511F383B}"/>
              </a:ext>
            </a:extLst>
          </p:cNvPr>
          <p:cNvPicPr>
            <a:picLocks noChangeAspect="1"/>
          </p:cNvPicPr>
          <p:nvPr/>
        </p:nvPicPr>
        <p:blipFill>
          <a:blip r:embed="rId4"/>
          <a:stretch>
            <a:fillRect/>
          </a:stretch>
        </p:blipFill>
        <p:spPr>
          <a:xfrm>
            <a:off x="907342" y="927802"/>
            <a:ext cx="2886273" cy="1800512"/>
          </a:xfrm>
          <a:prstGeom prst="rect">
            <a:avLst/>
          </a:prstGeom>
        </p:spPr>
      </p:pic>
      <p:sp>
        <p:nvSpPr>
          <p:cNvPr id="4" name="Oval 3">
            <a:extLst>
              <a:ext uri="{FF2B5EF4-FFF2-40B4-BE49-F238E27FC236}">
                <a16:creationId xmlns:a16="http://schemas.microsoft.com/office/drawing/2014/main" id="{0DA60F8F-387B-144F-B43C-E144453D9BC8}"/>
              </a:ext>
            </a:extLst>
          </p:cNvPr>
          <p:cNvSpPr/>
          <p:nvPr/>
        </p:nvSpPr>
        <p:spPr>
          <a:xfrm>
            <a:off x="4820825" y="1026944"/>
            <a:ext cx="3089611" cy="3089611"/>
          </a:xfrm>
          <a:prstGeom prst="ellipse">
            <a:avLst/>
          </a:prstGeom>
          <a:noFill/>
          <a:ln w="12700">
            <a:solidFill>
              <a:schemeClr val="accent3"/>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1E2C"/>
              </a:solidFill>
              <a:effectLst/>
              <a:uLnTx/>
              <a:uFillTx/>
              <a:latin typeface="Arial"/>
              <a:ea typeface="+mn-ea"/>
              <a:cs typeface="+mn-cs"/>
            </a:endParaRPr>
          </a:p>
        </p:txBody>
      </p:sp>
    </p:spTree>
    <p:extLst>
      <p:ext uri="{BB962C8B-B14F-4D97-AF65-F5344CB8AC3E}">
        <p14:creationId xmlns:p14="http://schemas.microsoft.com/office/powerpoint/2010/main" val="138756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C2FCD-93A9-6C4C-AF59-D9134BF459EF}"/>
              </a:ext>
            </a:extLst>
          </p:cNvPr>
          <p:cNvSpPr>
            <a:spLocks noGrp="1"/>
          </p:cNvSpPr>
          <p:nvPr>
            <p:ph type="title"/>
          </p:nvPr>
        </p:nvSpPr>
        <p:spPr/>
        <p:txBody>
          <a:bodyPr/>
          <a:lstStyle/>
          <a:p>
            <a:r>
              <a:rPr lang="en-US" dirty="0"/>
              <a:t>How does cloud work?</a:t>
            </a:r>
          </a:p>
        </p:txBody>
      </p:sp>
      <p:sp>
        <p:nvSpPr>
          <p:cNvPr id="21" name="Rounded Rectangle 20">
            <a:extLst>
              <a:ext uri="{FF2B5EF4-FFF2-40B4-BE49-F238E27FC236}">
                <a16:creationId xmlns:a16="http://schemas.microsoft.com/office/drawing/2014/main" id="{6BE4702D-1199-9445-83F4-81B6BEC758F1}"/>
              </a:ext>
            </a:extLst>
          </p:cNvPr>
          <p:cNvSpPr/>
          <p:nvPr/>
        </p:nvSpPr>
        <p:spPr bwMode="auto">
          <a:xfrm>
            <a:off x="178905" y="1898777"/>
            <a:ext cx="8764906" cy="2721769"/>
          </a:xfrm>
          <a:prstGeom prst="roundRect">
            <a:avLst>
              <a:gd name="adj" fmla="val 8155"/>
            </a:avLst>
          </a:prstGeom>
          <a:solidFill>
            <a:srgbClr val="FFFFFF"/>
          </a:solidFill>
          <a:ln w="12700" cap="flat" cmpd="sng" algn="ctr">
            <a:solidFill>
              <a:srgbClr val="36C2B3"/>
            </a:solid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endParaRPr lang="en-US" sz="1125" kern="0" dirty="0">
              <a:gradFill>
                <a:gsLst>
                  <a:gs pos="0">
                    <a:srgbClr val="FFFFFF"/>
                  </a:gs>
                  <a:gs pos="100000">
                    <a:srgbClr val="FFFFFF"/>
                  </a:gs>
                </a:gsLst>
                <a:lin ang="5400000" scaled="0"/>
              </a:gradFill>
              <a:latin typeface="Amazon Ember Light"/>
              <a:ea typeface="Segoe UI" pitchFamily="34" charset="0"/>
              <a:cs typeface="Segoe UI" pitchFamily="34" charset="0"/>
            </a:endParaRPr>
          </a:p>
        </p:txBody>
      </p:sp>
      <p:cxnSp>
        <p:nvCxnSpPr>
          <p:cNvPr id="22" name="Straight Arrow Connector 21">
            <a:extLst>
              <a:ext uri="{FF2B5EF4-FFF2-40B4-BE49-F238E27FC236}">
                <a16:creationId xmlns:a16="http://schemas.microsoft.com/office/drawing/2014/main" id="{0CDFF1C7-4EB2-1A48-A120-A2F567033165}"/>
              </a:ext>
            </a:extLst>
          </p:cNvPr>
          <p:cNvCxnSpPr/>
          <p:nvPr/>
        </p:nvCxnSpPr>
        <p:spPr>
          <a:xfrm>
            <a:off x="6397720" y="3584702"/>
            <a:ext cx="447969" cy="407793"/>
          </a:xfrm>
          <a:prstGeom prst="straightConnector1">
            <a:avLst/>
          </a:prstGeom>
          <a:noFill/>
          <a:ln w="57150" cap="flat" cmpd="sng" algn="ctr">
            <a:solidFill>
              <a:schemeClr val="accent1"/>
            </a:solidFill>
            <a:prstDash val="solid"/>
            <a:miter lim="800000"/>
            <a:tailEnd type="triangle"/>
          </a:ln>
          <a:effectLst/>
        </p:spPr>
      </p:cxnSp>
      <p:cxnSp>
        <p:nvCxnSpPr>
          <p:cNvPr id="23" name="Straight Arrow Connector 22">
            <a:extLst>
              <a:ext uri="{FF2B5EF4-FFF2-40B4-BE49-F238E27FC236}">
                <a16:creationId xmlns:a16="http://schemas.microsoft.com/office/drawing/2014/main" id="{23FD24C0-6FAD-FD4D-9111-CE21B292BDAE}"/>
              </a:ext>
            </a:extLst>
          </p:cNvPr>
          <p:cNvCxnSpPr/>
          <p:nvPr/>
        </p:nvCxnSpPr>
        <p:spPr>
          <a:xfrm flipV="1">
            <a:off x="7522251" y="3254174"/>
            <a:ext cx="256384" cy="832916"/>
          </a:xfrm>
          <a:prstGeom prst="straightConnector1">
            <a:avLst/>
          </a:prstGeom>
          <a:noFill/>
          <a:ln w="57150" cap="flat" cmpd="sng" algn="ctr">
            <a:solidFill>
              <a:schemeClr val="accent1"/>
            </a:solidFill>
            <a:prstDash val="solid"/>
            <a:miter lim="800000"/>
            <a:tailEnd type="triangle"/>
          </a:ln>
          <a:effectLst/>
        </p:spPr>
      </p:cxnSp>
      <p:cxnSp>
        <p:nvCxnSpPr>
          <p:cNvPr id="24" name="Straight Arrow Connector 23">
            <a:extLst>
              <a:ext uri="{FF2B5EF4-FFF2-40B4-BE49-F238E27FC236}">
                <a16:creationId xmlns:a16="http://schemas.microsoft.com/office/drawing/2014/main" id="{F93EB3BD-D0EB-7140-93A7-2048220159E7}"/>
              </a:ext>
            </a:extLst>
          </p:cNvPr>
          <p:cNvCxnSpPr/>
          <p:nvPr/>
        </p:nvCxnSpPr>
        <p:spPr>
          <a:xfrm>
            <a:off x="3103069" y="3338352"/>
            <a:ext cx="447969" cy="0"/>
          </a:xfrm>
          <a:prstGeom prst="straightConnector1">
            <a:avLst/>
          </a:prstGeom>
          <a:noFill/>
          <a:ln w="57150" cap="flat" cmpd="sng" algn="ctr">
            <a:solidFill>
              <a:schemeClr val="accent1"/>
            </a:solidFill>
            <a:prstDash val="solid"/>
            <a:miter lim="800000"/>
            <a:tailEnd type="triangle"/>
          </a:ln>
          <a:effectLst/>
        </p:spPr>
      </p:cxnSp>
      <p:sp>
        <p:nvSpPr>
          <p:cNvPr id="25" name="Rounded Rectangle 24">
            <a:extLst>
              <a:ext uri="{FF2B5EF4-FFF2-40B4-BE49-F238E27FC236}">
                <a16:creationId xmlns:a16="http://schemas.microsoft.com/office/drawing/2014/main" id="{6BEB1135-AB12-304D-9A48-78F92D3B817B}"/>
              </a:ext>
            </a:extLst>
          </p:cNvPr>
          <p:cNvSpPr/>
          <p:nvPr/>
        </p:nvSpPr>
        <p:spPr>
          <a:xfrm>
            <a:off x="6720523" y="2034827"/>
            <a:ext cx="2064285" cy="1192914"/>
          </a:xfrm>
          <a:prstGeom prst="roundRect">
            <a:avLst>
              <a:gd name="adj" fmla="val 10279"/>
            </a:avLst>
          </a:prstGeom>
          <a:solidFill>
            <a:srgbClr val="FFFFFF"/>
          </a:solidFill>
          <a:ln w="57150" cap="flat" cmpd="sng" algn="ctr">
            <a:solidFill>
              <a:schemeClr val="accent1"/>
            </a:solidFill>
            <a:prstDash val="sysDot"/>
            <a:miter lim="800000"/>
          </a:ln>
          <a:effectLst>
            <a:outerShdw blurRad="50800" dist="38100" dir="2700000" algn="tl" rotWithShape="0">
              <a:prstClr val="black">
                <a:alpha val="40000"/>
              </a:prstClr>
            </a:outerShdw>
          </a:effectLst>
        </p:spPr>
        <p:txBody>
          <a:bodyPr rtlCol="0" anchor="ctr"/>
          <a:lstStyle/>
          <a:p>
            <a:pPr algn="ctr" defTabSz="571500">
              <a:defRPr/>
            </a:pPr>
            <a:endParaRPr lang="en-US" sz="2160" kern="0" dirty="0">
              <a:solidFill>
                <a:srgbClr val="FFFFFF"/>
              </a:solidFill>
              <a:latin typeface="Amazon Ember Light"/>
            </a:endParaRPr>
          </a:p>
        </p:txBody>
      </p:sp>
      <p:pic>
        <p:nvPicPr>
          <p:cNvPr id="26" name="Picture 25">
            <a:extLst>
              <a:ext uri="{FF2B5EF4-FFF2-40B4-BE49-F238E27FC236}">
                <a16:creationId xmlns:a16="http://schemas.microsoft.com/office/drawing/2014/main" id="{8F1DD612-D4F2-3246-8E18-33AEA73C190D}"/>
              </a:ext>
            </a:extLst>
          </p:cNvPr>
          <p:cNvPicPr>
            <a:picLocks noChangeAspect="1"/>
          </p:cNvPicPr>
          <p:nvPr/>
        </p:nvPicPr>
        <p:blipFill>
          <a:blip r:embed="rId3"/>
          <a:stretch>
            <a:fillRect/>
          </a:stretch>
        </p:blipFill>
        <p:spPr>
          <a:xfrm>
            <a:off x="3521359" y="2041558"/>
            <a:ext cx="2960915" cy="2343817"/>
          </a:xfrm>
          <a:prstGeom prst="rect">
            <a:avLst/>
          </a:prstGeom>
          <a:ln w="28575">
            <a:solidFill>
              <a:srgbClr val="000000"/>
            </a:solidFill>
          </a:ln>
          <a:effectLst>
            <a:outerShdw blurRad="50800" dist="38100" dir="2700000" algn="tl" rotWithShape="0">
              <a:prstClr val="black">
                <a:alpha val="40000"/>
              </a:prstClr>
            </a:outerShdw>
          </a:effectLst>
        </p:spPr>
      </p:pic>
      <p:pic>
        <p:nvPicPr>
          <p:cNvPr id="27" name="Picture 26">
            <a:extLst>
              <a:ext uri="{FF2B5EF4-FFF2-40B4-BE49-F238E27FC236}">
                <a16:creationId xmlns:a16="http://schemas.microsoft.com/office/drawing/2014/main" id="{3B9091EE-1C15-EC4C-9013-B74570459E71}"/>
              </a:ext>
            </a:extLst>
          </p:cNvPr>
          <p:cNvPicPr>
            <a:picLocks noChangeAspect="1"/>
          </p:cNvPicPr>
          <p:nvPr/>
        </p:nvPicPr>
        <p:blipFill>
          <a:blip r:embed="rId4"/>
          <a:stretch>
            <a:fillRect/>
          </a:stretch>
        </p:blipFill>
        <p:spPr>
          <a:xfrm>
            <a:off x="292737" y="2041558"/>
            <a:ext cx="3004235" cy="1950937"/>
          </a:xfrm>
          <a:prstGeom prst="rect">
            <a:avLst/>
          </a:prstGeom>
          <a:effectLst>
            <a:outerShdw blurRad="50800" dist="38100" dir="2700000" algn="tl" rotWithShape="0">
              <a:prstClr val="black">
                <a:alpha val="40000"/>
              </a:prstClr>
            </a:outerShdw>
          </a:effectLst>
        </p:spPr>
      </p:pic>
      <p:pic>
        <p:nvPicPr>
          <p:cNvPr id="28" name="Picture 27">
            <a:extLst>
              <a:ext uri="{FF2B5EF4-FFF2-40B4-BE49-F238E27FC236}">
                <a16:creationId xmlns:a16="http://schemas.microsoft.com/office/drawing/2014/main" id="{7A873209-7F89-DA4D-BE89-EB8FE7F15BF0}"/>
              </a:ext>
            </a:extLst>
          </p:cNvPr>
          <p:cNvPicPr>
            <a:picLocks noChangeAspect="1"/>
          </p:cNvPicPr>
          <p:nvPr/>
        </p:nvPicPr>
        <p:blipFill>
          <a:blip r:embed="rId5"/>
          <a:stretch>
            <a:fillRect/>
          </a:stretch>
        </p:blipFill>
        <p:spPr>
          <a:xfrm>
            <a:off x="6801327" y="2783564"/>
            <a:ext cx="464408" cy="364383"/>
          </a:xfrm>
          <a:prstGeom prst="rect">
            <a:avLst/>
          </a:prstGeom>
        </p:spPr>
      </p:pic>
      <p:pic>
        <p:nvPicPr>
          <p:cNvPr id="29" name="Picture 28">
            <a:extLst>
              <a:ext uri="{FF2B5EF4-FFF2-40B4-BE49-F238E27FC236}">
                <a16:creationId xmlns:a16="http://schemas.microsoft.com/office/drawing/2014/main" id="{F51EA0DD-8EE2-7B45-B92C-B8E991563A18}"/>
              </a:ext>
            </a:extLst>
          </p:cNvPr>
          <p:cNvPicPr>
            <a:picLocks noChangeAspect="1"/>
          </p:cNvPicPr>
          <p:nvPr/>
        </p:nvPicPr>
        <p:blipFill>
          <a:blip r:embed="rId6"/>
          <a:stretch>
            <a:fillRect/>
          </a:stretch>
        </p:blipFill>
        <p:spPr>
          <a:xfrm>
            <a:off x="6877253" y="2211950"/>
            <a:ext cx="400106" cy="342948"/>
          </a:xfrm>
          <a:prstGeom prst="rect">
            <a:avLst/>
          </a:prstGeom>
        </p:spPr>
      </p:pic>
      <p:pic>
        <p:nvPicPr>
          <p:cNvPr id="30" name="Picture 29">
            <a:extLst>
              <a:ext uri="{FF2B5EF4-FFF2-40B4-BE49-F238E27FC236}">
                <a16:creationId xmlns:a16="http://schemas.microsoft.com/office/drawing/2014/main" id="{5CFC7BE8-66D2-2B43-8EFE-B4CDC9DC0B42}"/>
              </a:ext>
            </a:extLst>
          </p:cNvPr>
          <p:cNvPicPr>
            <a:picLocks noChangeAspect="1"/>
          </p:cNvPicPr>
          <p:nvPr/>
        </p:nvPicPr>
        <p:blipFill>
          <a:blip r:embed="rId7"/>
          <a:stretch>
            <a:fillRect/>
          </a:stretch>
        </p:blipFill>
        <p:spPr>
          <a:xfrm>
            <a:off x="7524827" y="2211950"/>
            <a:ext cx="385816" cy="335803"/>
          </a:xfrm>
          <a:prstGeom prst="rect">
            <a:avLst/>
          </a:prstGeom>
        </p:spPr>
      </p:pic>
      <p:pic>
        <p:nvPicPr>
          <p:cNvPr id="31" name="Picture 30">
            <a:extLst>
              <a:ext uri="{FF2B5EF4-FFF2-40B4-BE49-F238E27FC236}">
                <a16:creationId xmlns:a16="http://schemas.microsoft.com/office/drawing/2014/main" id="{EBACE441-5DBF-AB4D-A87F-5A1BB228A2D8}"/>
              </a:ext>
            </a:extLst>
          </p:cNvPr>
          <p:cNvPicPr>
            <a:picLocks noChangeAspect="1"/>
          </p:cNvPicPr>
          <p:nvPr/>
        </p:nvPicPr>
        <p:blipFill>
          <a:blip r:embed="rId8"/>
          <a:stretch>
            <a:fillRect/>
          </a:stretch>
        </p:blipFill>
        <p:spPr>
          <a:xfrm>
            <a:off x="7579887" y="2806180"/>
            <a:ext cx="328658" cy="342948"/>
          </a:xfrm>
          <a:prstGeom prst="rect">
            <a:avLst/>
          </a:prstGeom>
        </p:spPr>
      </p:pic>
      <p:pic>
        <p:nvPicPr>
          <p:cNvPr id="32" name="Picture 31">
            <a:extLst>
              <a:ext uri="{FF2B5EF4-FFF2-40B4-BE49-F238E27FC236}">
                <a16:creationId xmlns:a16="http://schemas.microsoft.com/office/drawing/2014/main" id="{E720FA30-C255-C245-A0AB-D5A63D270056}"/>
              </a:ext>
            </a:extLst>
          </p:cNvPr>
          <p:cNvPicPr>
            <a:picLocks noChangeAspect="1"/>
          </p:cNvPicPr>
          <p:nvPr/>
        </p:nvPicPr>
        <p:blipFill>
          <a:blip r:embed="rId9"/>
          <a:stretch>
            <a:fillRect/>
          </a:stretch>
        </p:blipFill>
        <p:spPr>
          <a:xfrm>
            <a:off x="8158111" y="2176227"/>
            <a:ext cx="400106" cy="378671"/>
          </a:xfrm>
          <a:prstGeom prst="rect">
            <a:avLst/>
          </a:prstGeom>
        </p:spPr>
      </p:pic>
      <p:pic>
        <p:nvPicPr>
          <p:cNvPr id="33" name="Picture 32">
            <a:extLst>
              <a:ext uri="{FF2B5EF4-FFF2-40B4-BE49-F238E27FC236}">
                <a16:creationId xmlns:a16="http://schemas.microsoft.com/office/drawing/2014/main" id="{ED4202ED-00A4-9D4C-A874-A9C8F4BD70D4}"/>
              </a:ext>
            </a:extLst>
          </p:cNvPr>
          <p:cNvPicPr>
            <a:picLocks noChangeAspect="1"/>
          </p:cNvPicPr>
          <p:nvPr/>
        </p:nvPicPr>
        <p:blipFill>
          <a:blip r:embed="rId10"/>
          <a:stretch>
            <a:fillRect/>
          </a:stretch>
        </p:blipFill>
        <p:spPr>
          <a:xfrm>
            <a:off x="8143823" y="2806180"/>
            <a:ext cx="414395" cy="342948"/>
          </a:xfrm>
          <a:prstGeom prst="rect">
            <a:avLst/>
          </a:prstGeom>
        </p:spPr>
      </p:pic>
      <p:pic>
        <p:nvPicPr>
          <p:cNvPr id="34" name="Picture 33">
            <a:extLst>
              <a:ext uri="{FF2B5EF4-FFF2-40B4-BE49-F238E27FC236}">
                <a16:creationId xmlns:a16="http://schemas.microsoft.com/office/drawing/2014/main" id="{EAACA9F9-C71C-E149-B545-3358C0693B23}"/>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6676581" y="3792795"/>
            <a:ext cx="1051829" cy="731708"/>
          </a:xfrm>
          <a:prstGeom prst="rect">
            <a:avLst/>
          </a:prstGeom>
        </p:spPr>
      </p:pic>
      <p:pic>
        <p:nvPicPr>
          <p:cNvPr id="35" name="Picture 34">
            <a:extLst>
              <a:ext uri="{FF2B5EF4-FFF2-40B4-BE49-F238E27FC236}">
                <a16:creationId xmlns:a16="http://schemas.microsoft.com/office/drawing/2014/main" id="{41B75996-916F-E840-80F8-3519AC0C7F4A}"/>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200062" y="2175738"/>
            <a:ext cx="563977" cy="338386"/>
          </a:xfrm>
          <a:prstGeom prst="rect">
            <a:avLst/>
          </a:prstGeom>
          <a:solidFill>
            <a:srgbClr val="FFFFFF">
              <a:alpha val="45882"/>
            </a:srgbClr>
          </a:solidFill>
        </p:spPr>
      </p:pic>
      <p:sp>
        <p:nvSpPr>
          <p:cNvPr id="36" name="Content Placeholder 2">
            <a:extLst>
              <a:ext uri="{FF2B5EF4-FFF2-40B4-BE49-F238E27FC236}">
                <a16:creationId xmlns:a16="http://schemas.microsoft.com/office/drawing/2014/main" id="{F9337F27-16F8-7740-A49D-ACB91718D6B3}"/>
              </a:ext>
            </a:extLst>
          </p:cNvPr>
          <p:cNvSpPr txBox="1">
            <a:spLocks/>
          </p:cNvSpPr>
          <p:nvPr/>
        </p:nvSpPr>
        <p:spPr>
          <a:xfrm>
            <a:off x="1152585" y="1039483"/>
            <a:ext cx="7405632" cy="735806"/>
          </a:xfrm>
          <a:prstGeom prst="rect">
            <a:avLst/>
          </a:prstGeom>
        </p:spPr>
        <p:txBody>
          <a:bodyPr vert="horz" wrap="square" lIns="109728" tIns="68580" rIns="109728" bIns="68580" rtlCol="0">
            <a:noAutofit/>
          </a:bodyPr>
          <a:lstStyle>
            <a:lvl1pPr marL="0" marR="0" indent="0" algn="l" defTabSz="914362" rtl="0" eaLnBrk="1" fontAlgn="auto" latinLnBrk="0" hangingPunct="1">
              <a:lnSpc>
                <a:spcPct val="90000"/>
              </a:lnSpc>
              <a:spcBef>
                <a:spcPct val="20000"/>
              </a:spcBef>
              <a:spcAft>
                <a:spcPts val="0"/>
              </a:spcAft>
              <a:buClrTx/>
              <a:buSzPct val="90000"/>
              <a:buFont typeface="Arial" pitchFamily="34" charset="0"/>
              <a:buNone/>
              <a:tabLst/>
              <a:defRPr sz="2667" b="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vl2pPr marL="336143"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2pPr>
            <a:lvl3pPr marL="560238" marR="0" indent="0" algn="l" defTabSz="914362" rtl="0" eaLnBrk="1" fontAlgn="auto" latinLnBrk="0" hangingPunct="1">
              <a:lnSpc>
                <a:spcPct val="90000"/>
              </a:lnSpc>
              <a:spcBef>
                <a:spcPts val="500"/>
              </a:spcBef>
              <a:spcAft>
                <a:spcPts val="0"/>
              </a:spcAft>
              <a:buClrTx/>
              <a:buSzPct val="90000"/>
              <a:buFont typeface="Arial" pitchFamily="34" charset="0"/>
              <a:buNone/>
              <a:tabLst/>
              <a:defRPr sz="2000"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3pPr>
            <a:lvl4pPr marL="784334"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4pPr>
            <a:lvl5pPr marL="1008429" marR="0" indent="0" algn="l" defTabSz="914362" rtl="0" eaLnBrk="1" fontAlgn="auto" latinLnBrk="0" hangingPunct="1">
              <a:lnSpc>
                <a:spcPct val="90000"/>
              </a:lnSpc>
              <a:spcBef>
                <a:spcPts val="500"/>
              </a:spcBef>
              <a:spcAft>
                <a:spcPts val="0"/>
              </a:spcAft>
              <a:buClrTx/>
              <a:buSzPct val="90000"/>
              <a:buFont typeface="Arial" pitchFamily="34" charset="0"/>
              <a:buNone/>
              <a:tabLst/>
              <a:defRPr sz="1667" kern="1200" spc="0" baseline="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5pPr>
            <a:lvl6pPr marL="2514494"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75"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56"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38" indent="-228591" algn="l" defTabSz="91436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800" dirty="0">
                <a:latin typeface="Amazon Ember Light"/>
              </a:rPr>
              <a:t>AWS owns and maintains the network-connected hardware.</a:t>
            </a:r>
          </a:p>
          <a:p>
            <a:pPr algn="ctr"/>
            <a:r>
              <a:rPr lang="en-US" sz="1800" dirty="0">
                <a:latin typeface="Amazon Ember Light"/>
              </a:rPr>
              <a:t>You provision and use what you need.</a:t>
            </a:r>
          </a:p>
        </p:txBody>
      </p:sp>
    </p:spTree>
    <p:extLst>
      <p:ext uri="{BB962C8B-B14F-4D97-AF65-F5344CB8AC3E}">
        <p14:creationId xmlns:p14="http://schemas.microsoft.com/office/powerpoint/2010/main" val="4164663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5E031777-0143-4849-9D15-5615DE456307}"/>
              </a:ext>
            </a:extLst>
          </p:cNvPr>
          <p:cNvPicPr>
            <a:picLocks noChangeAspect="1"/>
          </p:cNvPicPr>
          <p:nvPr/>
        </p:nvPicPr>
        <p:blipFill>
          <a:blip r:embed="rId3"/>
          <a:stretch>
            <a:fillRect/>
          </a:stretch>
        </p:blipFill>
        <p:spPr>
          <a:xfrm>
            <a:off x="691048" y="1273750"/>
            <a:ext cx="884915" cy="884915"/>
          </a:xfrm>
          <a:prstGeom prst="rect">
            <a:avLst/>
          </a:prstGeom>
        </p:spPr>
      </p:pic>
      <p:sp>
        <p:nvSpPr>
          <p:cNvPr id="36" name="TextBox 35">
            <a:extLst>
              <a:ext uri="{FF2B5EF4-FFF2-40B4-BE49-F238E27FC236}">
                <a16:creationId xmlns:a16="http://schemas.microsoft.com/office/drawing/2014/main" id="{915F30D8-A2F8-B941-88A1-D68CAB185F89}"/>
              </a:ext>
            </a:extLst>
          </p:cNvPr>
          <p:cNvSpPr txBox="1"/>
          <p:nvPr/>
        </p:nvSpPr>
        <p:spPr>
          <a:xfrm>
            <a:off x="4471659" y="2914398"/>
            <a:ext cx="1491619" cy="769441"/>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27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Rekognition compares the image of the ID with the image of the user</a:t>
            </a:r>
          </a:p>
        </p:txBody>
      </p:sp>
      <p:sp>
        <p:nvSpPr>
          <p:cNvPr id="2" name="TextBox 1"/>
          <p:cNvSpPr txBox="1"/>
          <p:nvPr/>
        </p:nvSpPr>
        <p:spPr>
          <a:xfrm>
            <a:off x="6620160" y="2447463"/>
            <a:ext cx="1928191" cy="338554"/>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EBA2E"/>
                </a:solidFill>
                <a:effectLst/>
                <a:uLnTx/>
                <a:uFillTx/>
                <a:latin typeface="Amazon Ember" panose="020B0603020204020204" pitchFamily="34" charset="0"/>
                <a:ea typeface="Amazon Ember" panose="020B0603020204020204" pitchFamily="34" charset="0"/>
                <a:cs typeface="Amazon Ember" panose="020B0603020204020204" pitchFamily="34" charset="0"/>
              </a:rPr>
              <a:t>Similarity score</a:t>
            </a:r>
          </a:p>
        </p:txBody>
      </p:sp>
      <p:cxnSp>
        <p:nvCxnSpPr>
          <p:cNvPr id="38" name="Straight Arrow Connector 37">
            <a:extLst>
              <a:ext uri="{FF2B5EF4-FFF2-40B4-BE49-F238E27FC236}">
                <a16:creationId xmlns:a16="http://schemas.microsoft.com/office/drawing/2014/main" id="{9CE8C5BB-FBA3-4D6F-BFF3-B57074DC9556}"/>
              </a:ext>
            </a:extLst>
          </p:cNvPr>
          <p:cNvCxnSpPr/>
          <p:nvPr/>
        </p:nvCxnSpPr>
        <p:spPr>
          <a:xfrm>
            <a:off x="1917761" y="2616740"/>
            <a:ext cx="555843" cy="0"/>
          </a:xfrm>
          <a:prstGeom prst="straightConnector1">
            <a:avLst/>
          </a:prstGeom>
          <a:ln w="12700">
            <a:solidFill>
              <a:schemeClr val="accent3"/>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E8C5BB-FBA3-4D6F-BFF3-B57074DC9556}"/>
              </a:ext>
            </a:extLst>
          </p:cNvPr>
          <p:cNvCxnSpPr/>
          <p:nvPr/>
        </p:nvCxnSpPr>
        <p:spPr>
          <a:xfrm>
            <a:off x="3857547" y="2616740"/>
            <a:ext cx="555843" cy="0"/>
          </a:xfrm>
          <a:prstGeom prst="straightConnector1">
            <a:avLst/>
          </a:prstGeom>
          <a:ln w="12700">
            <a:solidFill>
              <a:schemeClr val="accent3"/>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CE8C5BB-FBA3-4D6F-BFF3-B57074DC9556}"/>
              </a:ext>
            </a:extLst>
          </p:cNvPr>
          <p:cNvCxnSpPr/>
          <p:nvPr/>
        </p:nvCxnSpPr>
        <p:spPr>
          <a:xfrm>
            <a:off x="5905008" y="2616740"/>
            <a:ext cx="555843" cy="0"/>
          </a:xfrm>
          <a:prstGeom prst="straightConnector1">
            <a:avLst/>
          </a:prstGeom>
          <a:ln w="12700">
            <a:solidFill>
              <a:schemeClr val="accent3"/>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1165A67-ABC1-49B8-922B-86EF9532A336}"/>
              </a:ext>
            </a:extLst>
          </p:cNvPr>
          <p:cNvSpPr txBox="1"/>
          <p:nvPr/>
        </p:nvSpPr>
        <p:spPr>
          <a:xfrm>
            <a:off x="575196" y="2001950"/>
            <a:ext cx="1116618" cy="523220"/>
          </a:xfrm>
          <a:prstGeom prst="rect">
            <a:avLst/>
          </a:prstGeom>
          <a:noFill/>
        </p:spPr>
        <p:txBody>
          <a:bodyPr wrap="square" lIns="114300" tIns="91440" rIns="114300" bIns="91440" rtlCol="0">
            <a:spAutoFit/>
          </a:bodyPr>
          <a:lstStyle/>
          <a:p>
            <a:pPr marL="0" marR="0" lvl="0" indent="0" algn="ctr" defTabSz="457189" rtl="0" eaLnBrk="1" fontAlgn="auto" latinLnBrk="0" hangingPunct="1">
              <a:lnSpc>
                <a:spcPct val="100000"/>
              </a:lnSpc>
              <a:spcBef>
                <a:spcPts val="27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Upload image of ID to S3</a:t>
            </a:r>
          </a:p>
        </p:txBody>
      </p:sp>
      <p:sp>
        <p:nvSpPr>
          <p:cNvPr id="12" name="TextBox 11">
            <a:extLst>
              <a:ext uri="{FF2B5EF4-FFF2-40B4-BE49-F238E27FC236}">
                <a16:creationId xmlns:a16="http://schemas.microsoft.com/office/drawing/2014/main" id="{91165A67-ABC1-49B8-922B-86EF9532A336}"/>
              </a:ext>
            </a:extLst>
          </p:cNvPr>
          <p:cNvSpPr txBox="1"/>
          <p:nvPr/>
        </p:nvSpPr>
        <p:spPr>
          <a:xfrm>
            <a:off x="2419297" y="2914398"/>
            <a:ext cx="1491619" cy="692497"/>
          </a:xfrm>
          <a:prstGeom prst="rect">
            <a:avLst/>
          </a:prstGeom>
          <a:noFill/>
        </p:spPr>
        <p:txBody>
          <a:bodyPr wrap="square" lIns="114300" tIns="91440" rIns="114300" bIns="91440" rtlCol="0">
            <a:spAutoFit/>
          </a:bodyPr>
          <a:lstStyle/>
          <a:p>
            <a:pPr marL="0" marR="0" lvl="0" indent="0" algn="ctr" defTabSz="457189" rtl="0" eaLnBrk="1" fontAlgn="auto" latinLnBrk="0" hangingPunct="1">
              <a:lnSpc>
                <a:spcPct val="100000"/>
              </a:lnSpc>
              <a:spcBef>
                <a:spcPts val="27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S3 stores the image of the ID and the image of the user</a:t>
            </a:r>
          </a:p>
        </p:txBody>
      </p:sp>
      <p:sp>
        <p:nvSpPr>
          <p:cNvPr id="13" name="TextBox 12">
            <a:extLst>
              <a:ext uri="{FF2B5EF4-FFF2-40B4-BE49-F238E27FC236}">
                <a16:creationId xmlns:a16="http://schemas.microsoft.com/office/drawing/2014/main" id="{91165A67-ABC1-49B8-922B-86EF9532A336}"/>
              </a:ext>
            </a:extLst>
          </p:cNvPr>
          <p:cNvSpPr txBox="1"/>
          <p:nvPr/>
        </p:nvSpPr>
        <p:spPr>
          <a:xfrm>
            <a:off x="6393514" y="2914398"/>
            <a:ext cx="2381482" cy="861774"/>
          </a:xfrm>
          <a:prstGeom prst="rect">
            <a:avLst/>
          </a:prstGeom>
          <a:noFill/>
        </p:spPr>
        <p:txBody>
          <a:bodyPr wrap="square" lIns="114300" tIns="91440" rIns="114300" bIns="91440" rtlCol="0">
            <a:spAutoFit/>
          </a:bodyPr>
          <a:lstStyle/>
          <a:p>
            <a:pPr marL="0" marR="0" lvl="0" indent="0" algn="ctr" defTabSz="457189" rtl="0" eaLnBrk="1" fontAlgn="auto" latinLnBrk="0" hangingPunct="1">
              <a:lnSpc>
                <a:spcPct val="100000"/>
              </a:lnSpc>
              <a:spcBef>
                <a:spcPts val="27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Rekognition provides a similarity score which measures the likelihood that the faces of two images are of the same person</a:t>
            </a:r>
          </a:p>
        </p:txBody>
      </p:sp>
      <p:pic>
        <p:nvPicPr>
          <p:cNvPr id="14" name="Picture 13">
            <a:extLst>
              <a:ext uri="{FF2B5EF4-FFF2-40B4-BE49-F238E27FC236}">
                <a16:creationId xmlns:a16="http://schemas.microsoft.com/office/drawing/2014/main" id="{B502F5A4-D20D-2744-A002-D5362F7F365C}"/>
              </a:ext>
            </a:extLst>
          </p:cNvPr>
          <p:cNvPicPr>
            <a:picLocks noChangeAspect="1"/>
          </p:cNvPicPr>
          <p:nvPr/>
        </p:nvPicPr>
        <p:blipFill>
          <a:blip r:embed="rId4"/>
          <a:stretch>
            <a:fillRect/>
          </a:stretch>
        </p:blipFill>
        <p:spPr>
          <a:xfrm>
            <a:off x="672484" y="2621826"/>
            <a:ext cx="922042" cy="917455"/>
          </a:xfrm>
          <a:prstGeom prst="rect">
            <a:avLst/>
          </a:prstGeom>
        </p:spPr>
      </p:pic>
      <p:sp>
        <p:nvSpPr>
          <p:cNvPr id="15" name="TextBox 14">
            <a:extLst>
              <a:ext uri="{FF2B5EF4-FFF2-40B4-BE49-F238E27FC236}">
                <a16:creationId xmlns:a16="http://schemas.microsoft.com/office/drawing/2014/main" id="{91165A67-ABC1-49B8-922B-86EF9532A336}"/>
              </a:ext>
            </a:extLst>
          </p:cNvPr>
          <p:cNvSpPr txBox="1"/>
          <p:nvPr/>
        </p:nvSpPr>
        <p:spPr>
          <a:xfrm>
            <a:off x="517614" y="3397494"/>
            <a:ext cx="1231782" cy="523220"/>
          </a:xfrm>
          <a:prstGeom prst="rect">
            <a:avLst/>
          </a:prstGeom>
          <a:noFill/>
        </p:spPr>
        <p:txBody>
          <a:bodyPr wrap="square" lIns="114300" tIns="91440" rIns="114300" bIns="91440" rtlCol="0">
            <a:spAutoFit/>
          </a:bodyPr>
          <a:lstStyle/>
          <a:p>
            <a:pPr marL="0" marR="0" lvl="0" indent="0" algn="ctr" defTabSz="457189" rtl="0" eaLnBrk="1" fontAlgn="auto" latinLnBrk="0" hangingPunct="1">
              <a:lnSpc>
                <a:spcPct val="100000"/>
              </a:lnSpc>
              <a:spcBef>
                <a:spcPts val="27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Upload picture of user to S3</a:t>
            </a:r>
          </a:p>
        </p:txBody>
      </p:sp>
      <p:sp>
        <p:nvSpPr>
          <p:cNvPr id="3" name="Rectangle 2"/>
          <p:cNvSpPr/>
          <p:nvPr/>
        </p:nvSpPr>
        <p:spPr>
          <a:xfrm>
            <a:off x="349250" y="1079499"/>
            <a:ext cx="1568511" cy="3074483"/>
          </a:xfrm>
          <a:prstGeom prst="rect">
            <a:avLst/>
          </a:prstGeom>
          <a:noFill/>
          <a:ln w="12700">
            <a:solidFill>
              <a:schemeClr val="accent3"/>
            </a:solidFill>
            <a:prstDash val="sysDot"/>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pic>
        <p:nvPicPr>
          <p:cNvPr id="17" name="Graphic 21">
            <a:extLst>
              <a:ext uri="{FF2B5EF4-FFF2-40B4-BE49-F238E27FC236}">
                <a16:creationId xmlns:a16="http://schemas.microsoft.com/office/drawing/2014/main" id="{F6BB104D-6CE7-48BC-8780-503C3F304E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79825" y="2330990"/>
            <a:ext cx="571500" cy="571500"/>
          </a:xfrm>
          <a:prstGeom prst="rect">
            <a:avLst/>
          </a:prstGeom>
        </p:spPr>
      </p:pic>
      <p:pic>
        <p:nvPicPr>
          <p:cNvPr id="18" name="Graphic 16">
            <a:extLst>
              <a:ext uri="{FF2B5EF4-FFF2-40B4-BE49-F238E27FC236}">
                <a16:creationId xmlns:a16="http://schemas.microsoft.com/office/drawing/2014/main" id="{D60289F2-5A6F-424E-B549-FC5923A938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21071" y="2319082"/>
            <a:ext cx="595316" cy="595316"/>
          </a:xfrm>
          <a:prstGeom prst="rect">
            <a:avLst/>
          </a:prstGeom>
          <a:noFill/>
        </p:spPr>
      </p:pic>
      <p:sp>
        <p:nvSpPr>
          <p:cNvPr id="5" name="Title 4">
            <a:extLst>
              <a:ext uri="{FF2B5EF4-FFF2-40B4-BE49-F238E27FC236}">
                <a16:creationId xmlns:a16="http://schemas.microsoft.com/office/drawing/2014/main" id="{7285E86F-8A22-FC4E-AF67-A8F7127100DF}"/>
              </a:ext>
            </a:extLst>
          </p:cNvPr>
          <p:cNvSpPr>
            <a:spLocks noGrp="1"/>
          </p:cNvSpPr>
          <p:nvPr>
            <p:ph type="title"/>
          </p:nvPr>
        </p:nvSpPr>
        <p:spPr/>
        <p:txBody>
          <a:bodyPr/>
          <a:lstStyle/>
          <a:p>
            <a:r>
              <a:rPr lang="en-US" dirty="0"/>
              <a:t>Identify verification using Amazon Rekognition</a:t>
            </a:r>
          </a:p>
        </p:txBody>
      </p:sp>
    </p:spTree>
    <p:extLst>
      <p:ext uri="{BB962C8B-B14F-4D97-AF65-F5344CB8AC3E}">
        <p14:creationId xmlns:p14="http://schemas.microsoft.com/office/powerpoint/2010/main" val="11242307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a:extLst>
              <a:ext uri="{FF2B5EF4-FFF2-40B4-BE49-F238E27FC236}">
                <a16:creationId xmlns:a16="http://schemas.microsoft.com/office/drawing/2014/main" id="{48336D0D-1516-9F46-ADC4-7DEFF604F4F5}"/>
              </a:ext>
            </a:extLst>
          </p:cNvPr>
          <p:cNvSpPr txBox="1"/>
          <p:nvPr/>
        </p:nvSpPr>
        <p:spPr>
          <a:xfrm>
            <a:off x="250341" y="781518"/>
            <a:ext cx="8956298"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srgbClr val="5EBA2E"/>
                </a:solidFill>
                <a:effectLst/>
                <a:uLnTx/>
                <a:uFillTx/>
                <a:latin typeface="Amazon Ember Regular"/>
                <a:ea typeface="+mn-ea"/>
                <a:cs typeface="+mn-cs"/>
              </a:rPr>
              <a:t>Recognize a person in a photo or video using your private repository of face images</a:t>
            </a:r>
          </a:p>
        </p:txBody>
      </p:sp>
      <p:grpSp>
        <p:nvGrpSpPr>
          <p:cNvPr id="47" name="Group 46">
            <a:extLst>
              <a:ext uri="{FF2B5EF4-FFF2-40B4-BE49-F238E27FC236}">
                <a16:creationId xmlns:a16="http://schemas.microsoft.com/office/drawing/2014/main" id="{EA1C79C4-A94E-D54E-9D0B-8ECB96762A6E}"/>
              </a:ext>
            </a:extLst>
          </p:cNvPr>
          <p:cNvGrpSpPr/>
          <p:nvPr/>
        </p:nvGrpSpPr>
        <p:grpSpPr>
          <a:xfrm>
            <a:off x="447290" y="1590064"/>
            <a:ext cx="6277460" cy="3051667"/>
            <a:chOff x="420329" y="1221530"/>
            <a:chExt cx="6385607" cy="3104241"/>
          </a:xfrm>
        </p:grpSpPr>
        <p:pic>
          <p:nvPicPr>
            <p:cNvPr id="48" name="Picture 47" descr="Face-search.png">
              <a:extLst>
                <a:ext uri="{FF2B5EF4-FFF2-40B4-BE49-F238E27FC236}">
                  <a16:creationId xmlns:a16="http://schemas.microsoft.com/office/drawing/2014/main" id="{56CD6051-C6EB-1141-B566-5FD5CB0795D8}"/>
                </a:ext>
              </a:extLst>
            </p:cNvPr>
            <p:cNvPicPr>
              <a:picLocks noChangeAspect="1"/>
            </p:cNvPicPr>
            <p:nvPr/>
          </p:nvPicPr>
          <p:blipFill rotWithShape="1">
            <a:blip r:embed="rId3">
              <a:extLst>
                <a:ext uri="{28A0092B-C50C-407E-A947-70E740481C1C}">
                  <a14:useLocalDpi xmlns:a14="http://schemas.microsoft.com/office/drawing/2010/main" val="0"/>
                </a:ext>
              </a:extLst>
            </a:blip>
            <a:srcRect t="1365" b="4803"/>
            <a:stretch/>
          </p:blipFill>
          <p:spPr>
            <a:xfrm>
              <a:off x="1031277" y="1382306"/>
              <a:ext cx="5774659" cy="2943465"/>
            </a:xfrm>
            <a:prstGeom prst="rect">
              <a:avLst/>
            </a:prstGeom>
          </p:spPr>
        </p:pic>
        <p:pic>
          <p:nvPicPr>
            <p:cNvPr id="49" name="Picture 48">
              <a:extLst>
                <a:ext uri="{FF2B5EF4-FFF2-40B4-BE49-F238E27FC236}">
                  <a16:creationId xmlns:a16="http://schemas.microsoft.com/office/drawing/2014/main" id="{145A9B21-18B1-684F-AFF8-E798359348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0329" y="1221530"/>
              <a:ext cx="1889416" cy="1304064"/>
            </a:xfrm>
            <a:prstGeom prst="rect">
              <a:avLst/>
            </a:prstGeom>
            <a:solidFill>
              <a:srgbClr val="FF4869">
                <a:lumMod val="50000"/>
              </a:srgbClr>
            </a:solidFill>
            <a:ln w="57150">
              <a:solidFill>
                <a:srgbClr val="FFCC00">
                  <a:lumMod val="75000"/>
                </a:srgbClr>
              </a:solidFill>
            </a:ln>
          </p:spPr>
        </p:pic>
      </p:grpSp>
      <p:sp>
        <p:nvSpPr>
          <p:cNvPr id="56" name="Title 1">
            <a:extLst>
              <a:ext uri="{FF2B5EF4-FFF2-40B4-BE49-F238E27FC236}">
                <a16:creationId xmlns:a16="http://schemas.microsoft.com/office/drawing/2014/main" id="{D5554A7A-9046-494B-B332-7686271BCD0A}"/>
              </a:ext>
            </a:extLst>
          </p:cNvPr>
          <p:cNvSpPr txBox="1">
            <a:spLocks/>
          </p:cNvSpPr>
          <p:nvPr/>
        </p:nvSpPr>
        <p:spPr>
          <a:xfrm>
            <a:off x="345688" y="395882"/>
            <a:ext cx="8229600" cy="685800"/>
          </a:xfrm>
          <a:prstGeom prst="rect">
            <a:avLst/>
          </a:prstGeom>
        </p:spPr>
        <p:txBody>
          <a:bodyPr vert="horz" lIns="0" tIns="0" rIns="0" bIns="0" rtlCol="0" anchor="b"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marL="0" marR="0" lvl="0" indent="0" algn="l" defTabSz="4572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mazon Ember"/>
              <a:ea typeface="+mj-ea"/>
              <a:cs typeface="Amazon Ember Regular" charset="0"/>
            </a:endParaRPr>
          </a:p>
        </p:txBody>
      </p:sp>
      <p:sp>
        <p:nvSpPr>
          <p:cNvPr id="2" name="Title 1">
            <a:extLst>
              <a:ext uri="{FF2B5EF4-FFF2-40B4-BE49-F238E27FC236}">
                <a16:creationId xmlns:a16="http://schemas.microsoft.com/office/drawing/2014/main" id="{B3B911EA-21A1-B34F-9BBC-888AF83DCB7D}"/>
              </a:ext>
            </a:extLst>
          </p:cNvPr>
          <p:cNvSpPr>
            <a:spLocks noGrp="1"/>
          </p:cNvSpPr>
          <p:nvPr>
            <p:ph type="title"/>
          </p:nvPr>
        </p:nvSpPr>
        <p:spPr/>
        <p:txBody>
          <a:bodyPr/>
          <a:lstStyle/>
          <a:p>
            <a:r>
              <a:rPr lang="en-US" dirty="0"/>
              <a:t>Face search</a:t>
            </a:r>
          </a:p>
        </p:txBody>
      </p:sp>
      <p:cxnSp>
        <p:nvCxnSpPr>
          <p:cNvPr id="16" name="Straight Arrow Connector 15">
            <a:extLst>
              <a:ext uri="{FF2B5EF4-FFF2-40B4-BE49-F238E27FC236}">
                <a16:creationId xmlns:a16="http://schemas.microsoft.com/office/drawing/2014/main" id="{385C15BA-0B10-654F-B0A2-0A10D7D76F31}"/>
              </a:ext>
            </a:extLst>
          </p:cNvPr>
          <p:cNvCxnSpPr>
            <a:cxnSpLocks/>
          </p:cNvCxnSpPr>
          <p:nvPr/>
        </p:nvCxnSpPr>
        <p:spPr>
          <a:xfrm rot="16200000">
            <a:off x="1308881" y="1126232"/>
            <a:ext cx="0" cy="339799"/>
          </a:xfrm>
          <a:prstGeom prst="straightConnector1">
            <a:avLst/>
          </a:prstGeom>
          <a:ln w="12700">
            <a:solidFill>
              <a:srgbClr val="5EBA2E"/>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A029F5E-6BE1-844F-8903-73A5F7AABCC1}"/>
              </a:ext>
            </a:extLst>
          </p:cNvPr>
          <p:cNvSpPr txBox="1"/>
          <p:nvPr/>
        </p:nvSpPr>
        <p:spPr>
          <a:xfrm>
            <a:off x="381000" y="1157633"/>
            <a:ext cx="755656" cy="276999"/>
          </a:xfrm>
          <a:prstGeom prst="rect">
            <a:avLst/>
          </a:prstGeom>
          <a:noFill/>
          <a:ln w="12700">
            <a:solidFill>
              <a:srgbClr val="5EBA2E"/>
            </a:solidFill>
            <a:prstDash val="sysDot"/>
          </a:ln>
        </p:spPr>
        <p:txBody>
          <a:bodyPr wrap="none" lIns="182880" rIns="18288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Index</a:t>
            </a:r>
            <a:endParaRPr kumimoji="0" lang="en-US" sz="1400" b="0" i="0" u="none" strike="noStrike" kern="1200" cap="none" spc="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
        <p:nvSpPr>
          <p:cNvPr id="18" name="TextBox 17">
            <a:extLst>
              <a:ext uri="{FF2B5EF4-FFF2-40B4-BE49-F238E27FC236}">
                <a16:creationId xmlns:a16="http://schemas.microsoft.com/office/drawing/2014/main" id="{C08E29B3-91DD-024E-8DE5-02B7720F1C00}"/>
              </a:ext>
            </a:extLst>
          </p:cNvPr>
          <p:cNvSpPr txBox="1"/>
          <p:nvPr/>
        </p:nvSpPr>
        <p:spPr>
          <a:xfrm>
            <a:off x="1643742" y="1157633"/>
            <a:ext cx="1081065" cy="276999"/>
          </a:xfrm>
          <a:prstGeom prst="rect">
            <a:avLst/>
          </a:prstGeom>
          <a:noFill/>
          <a:ln w="12700">
            <a:solidFill>
              <a:srgbClr val="5EBA2E"/>
            </a:solidFill>
            <a:prstDash val="sysDot"/>
          </a:ln>
        </p:spPr>
        <p:txBody>
          <a:bodyPr wrap="none" lIns="182880" rIns="18288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Collection</a:t>
            </a:r>
            <a:endParaRPr kumimoji="0" lang="en-US" sz="1400" b="0" i="0" u="none" strike="noStrike" kern="1200" cap="none" spc="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cxnSp>
        <p:nvCxnSpPr>
          <p:cNvPr id="19" name="Straight Arrow Connector 18">
            <a:extLst>
              <a:ext uri="{FF2B5EF4-FFF2-40B4-BE49-F238E27FC236}">
                <a16:creationId xmlns:a16="http://schemas.microsoft.com/office/drawing/2014/main" id="{E8FEBD8B-1D64-604E-9B26-679D1F6FFDDB}"/>
              </a:ext>
            </a:extLst>
          </p:cNvPr>
          <p:cNvCxnSpPr>
            <a:cxnSpLocks/>
          </p:cNvCxnSpPr>
          <p:nvPr/>
        </p:nvCxnSpPr>
        <p:spPr>
          <a:xfrm rot="16200000">
            <a:off x="2911259" y="1126233"/>
            <a:ext cx="0" cy="339799"/>
          </a:xfrm>
          <a:prstGeom prst="straightConnector1">
            <a:avLst/>
          </a:prstGeom>
          <a:ln w="12700">
            <a:solidFill>
              <a:srgbClr val="5EBA2E"/>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5C8263F-31BC-F54D-8F0B-9CBA956F236C}"/>
              </a:ext>
            </a:extLst>
          </p:cNvPr>
          <p:cNvSpPr txBox="1"/>
          <p:nvPr/>
        </p:nvSpPr>
        <p:spPr>
          <a:xfrm>
            <a:off x="3211285" y="1157633"/>
            <a:ext cx="843821" cy="276999"/>
          </a:xfrm>
          <a:prstGeom prst="rect">
            <a:avLst/>
          </a:prstGeom>
          <a:solidFill>
            <a:srgbClr val="5EBA2E"/>
          </a:solidFill>
          <a:ln w="12700">
            <a:noFill/>
            <a:prstDash val="sysDot"/>
          </a:ln>
        </p:spPr>
        <p:txBody>
          <a:bodyPr wrap="none" lIns="182880" rIns="182880" rtlCol="0">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rPr>
              <a:t>Search</a:t>
            </a:r>
            <a:endParaRPr kumimoji="0" lang="en-US" sz="1400" b="0" i="0" u="none" strike="noStrike" kern="1200" cap="none" spc="0" normalizeH="0" baseline="0" noProof="0" dirty="0">
              <a:ln>
                <a:noFill/>
              </a:ln>
              <a:solidFill>
                <a:srgbClr val="FFFFFF"/>
              </a:solidFill>
              <a:effectLst/>
              <a:uLnTx/>
              <a:uFillTx/>
              <a:latin typeface="Amazon Ember Medium" panose="020B0603020204020204" pitchFamily="34" charset="0"/>
              <a:ea typeface="Amazon Ember Medium" panose="020B0603020204020204" pitchFamily="34" charset="0"/>
              <a:cs typeface="Amazon Ember Medium" panose="020B0603020204020204" pitchFamily="34" charset="0"/>
            </a:endParaRPr>
          </a:p>
        </p:txBody>
      </p:sp>
    </p:spTree>
    <p:extLst>
      <p:ext uri="{BB962C8B-B14F-4D97-AF65-F5344CB8AC3E}">
        <p14:creationId xmlns:p14="http://schemas.microsoft.com/office/powerpoint/2010/main" val="1905309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FA52BB94-58D8-FE4A-9D3F-865FA1900AC2}"/>
              </a:ext>
            </a:extLst>
          </p:cNvPr>
          <p:cNvSpPr/>
          <p:nvPr/>
        </p:nvSpPr>
        <p:spPr>
          <a:xfrm>
            <a:off x="3677781" y="820385"/>
            <a:ext cx="3081895" cy="1132366"/>
          </a:xfrm>
          <a:prstGeom prst="rect">
            <a:avLst/>
          </a:prstGeom>
          <a:noFill/>
          <a:ln w="12700">
            <a:solidFill>
              <a:schemeClr val="accent3"/>
            </a:solidFill>
            <a:prstDash val="sysDot"/>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16" name="Rectangle 15">
            <a:extLst>
              <a:ext uri="{FF2B5EF4-FFF2-40B4-BE49-F238E27FC236}">
                <a16:creationId xmlns:a16="http://schemas.microsoft.com/office/drawing/2014/main" id="{97703185-1C6D-4D4D-B6F0-E631075AF458}"/>
              </a:ext>
            </a:extLst>
          </p:cNvPr>
          <p:cNvSpPr/>
          <p:nvPr/>
        </p:nvSpPr>
        <p:spPr>
          <a:xfrm>
            <a:off x="4963437" y="1780585"/>
            <a:ext cx="510582" cy="481679"/>
          </a:xfrm>
          <a:prstGeom prst="rect">
            <a:avLst/>
          </a:prstGeom>
          <a:solidFill>
            <a:srgbClr val="212F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61E2C"/>
              </a:solidFill>
              <a:effectLst/>
              <a:uLnTx/>
              <a:uFillTx/>
              <a:latin typeface="Arial"/>
              <a:ea typeface="+mn-ea"/>
              <a:cs typeface="+mn-cs"/>
            </a:endParaRPr>
          </a:p>
        </p:txBody>
      </p:sp>
      <p:sp>
        <p:nvSpPr>
          <p:cNvPr id="15" name="TextBox 14">
            <a:extLst>
              <a:ext uri="{FF2B5EF4-FFF2-40B4-BE49-F238E27FC236}">
                <a16:creationId xmlns:a16="http://schemas.microsoft.com/office/drawing/2014/main" id="{91165A67-ABC1-49B8-922B-86EF9532A336}"/>
              </a:ext>
            </a:extLst>
          </p:cNvPr>
          <p:cNvSpPr txBox="1"/>
          <p:nvPr/>
        </p:nvSpPr>
        <p:spPr>
          <a:xfrm>
            <a:off x="711903" y="2983072"/>
            <a:ext cx="1102037" cy="523220"/>
          </a:xfrm>
          <a:prstGeom prst="rect">
            <a:avLst/>
          </a:prstGeom>
          <a:noFill/>
        </p:spPr>
        <p:txBody>
          <a:bodyPr wrap="square" lIns="114300" tIns="91440" rIns="114300" bIns="91440"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Upload image of user to S3</a:t>
            </a:r>
          </a:p>
        </p:txBody>
      </p:sp>
      <p:pic>
        <p:nvPicPr>
          <p:cNvPr id="20" name="Picture 19">
            <a:extLst>
              <a:ext uri="{FF2B5EF4-FFF2-40B4-BE49-F238E27FC236}">
                <a16:creationId xmlns:a16="http://schemas.microsoft.com/office/drawing/2014/main" id="{B502F5A4-D20D-2744-A002-D5362F7F365C}"/>
              </a:ext>
            </a:extLst>
          </p:cNvPr>
          <p:cNvPicPr>
            <a:picLocks noChangeAspect="1"/>
          </p:cNvPicPr>
          <p:nvPr/>
        </p:nvPicPr>
        <p:blipFill>
          <a:blip r:embed="rId3"/>
          <a:stretch>
            <a:fillRect/>
          </a:stretch>
        </p:blipFill>
        <p:spPr>
          <a:xfrm>
            <a:off x="537069" y="1635384"/>
            <a:ext cx="1451704" cy="1444482"/>
          </a:xfrm>
          <a:prstGeom prst="rect">
            <a:avLst/>
          </a:prstGeom>
        </p:spPr>
      </p:pic>
      <p:pic>
        <p:nvPicPr>
          <p:cNvPr id="25" name="Graphic 21">
            <a:extLst>
              <a:ext uri="{FF2B5EF4-FFF2-40B4-BE49-F238E27FC236}">
                <a16:creationId xmlns:a16="http://schemas.microsoft.com/office/drawing/2014/main" id="{F6BB104D-6CE7-48BC-8780-503C3F304E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3437" y="1005963"/>
            <a:ext cx="510582" cy="510582"/>
          </a:xfrm>
          <a:prstGeom prst="rect">
            <a:avLst/>
          </a:prstGeom>
        </p:spPr>
      </p:pic>
      <p:sp>
        <p:nvSpPr>
          <p:cNvPr id="34" name="TextBox 33">
            <a:extLst>
              <a:ext uri="{FF2B5EF4-FFF2-40B4-BE49-F238E27FC236}">
                <a16:creationId xmlns:a16="http://schemas.microsoft.com/office/drawing/2014/main" id="{91165A67-ABC1-49B8-922B-86EF9532A336}"/>
              </a:ext>
            </a:extLst>
          </p:cNvPr>
          <p:cNvSpPr txBox="1"/>
          <p:nvPr/>
        </p:nvSpPr>
        <p:spPr>
          <a:xfrm>
            <a:off x="3677782" y="1520494"/>
            <a:ext cx="3081894" cy="353943"/>
          </a:xfrm>
          <a:prstGeom prst="rect">
            <a:avLst/>
          </a:prstGeom>
          <a:noFill/>
        </p:spPr>
        <p:txBody>
          <a:bodyPr wrap="square" lIns="114300" tIns="91440" rIns="114300" bIns="91440" rtlCol="0">
            <a:spAutoFit/>
          </a:bodyPr>
          <a:lstStyle/>
          <a:p>
            <a:pPr marL="0" marR="0" lvl="0" indent="0" algn="ctr" defTabSz="457189" rtl="0" eaLnBrk="1" fontAlgn="auto" latinLnBrk="0" hangingPunct="1">
              <a:lnSpc>
                <a:spcPct val="100000"/>
              </a:lnSpc>
              <a:spcBef>
                <a:spcPts val="27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Collection of reference images stored in S3</a:t>
            </a:r>
          </a:p>
        </p:txBody>
      </p:sp>
      <p:sp>
        <p:nvSpPr>
          <p:cNvPr id="3" name="Title 2">
            <a:extLst>
              <a:ext uri="{FF2B5EF4-FFF2-40B4-BE49-F238E27FC236}">
                <a16:creationId xmlns:a16="http://schemas.microsoft.com/office/drawing/2014/main" id="{51F2DB7C-3A7B-5F4A-AEA1-7CE80E843D1A}"/>
              </a:ext>
            </a:extLst>
          </p:cNvPr>
          <p:cNvSpPr>
            <a:spLocks noGrp="1"/>
          </p:cNvSpPr>
          <p:nvPr>
            <p:ph type="title"/>
          </p:nvPr>
        </p:nvSpPr>
        <p:spPr/>
        <p:txBody>
          <a:bodyPr/>
          <a:lstStyle/>
          <a:p>
            <a:r>
              <a:rPr lang="en-US" dirty="0"/>
              <a:t>Face matching using Amazon Rekognition</a:t>
            </a:r>
          </a:p>
        </p:txBody>
      </p:sp>
      <p:grpSp>
        <p:nvGrpSpPr>
          <p:cNvPr id="14" name="Group 13">
            <a:extLst>
              <a:ext uri="{FF2B5EF4-FFF2-40B4-BE49-F238E27FC236}">
                <a16:creationId xmlns:a16="http://schemas.microsoft.com/office/drawing/2014/main" id="{6A0B13DF-1CED-F142-8D24-39F2300E7E9D}"/>
              </a:ext>
            </a:extLst>
          </p:cNvPr>
          <p:cNvGrpSpPr/>
          <p:nvPr/>
        </p:nvGrpSpPr>
        <p:grpSpPr>
          <a:xfrm>
            <a:off x="5087098" y="1849311"/>
            <a:ext cx="209006" cy="340800"/>
            <a:chOff x="5087098" y="1849311"/>
            <a:chExt cx="209006" cy="340800"/>
          </a:xfrm>
        </p:grpSpPr>
        <p:cxnSp>
          <p:nvCxnSpPr>
            <p:cNvPr id="31" name="Straight Arrow Connector 30">
              <a:extLst>
                <a:ext uri="{FF2B5EF4-FFF2-40B4-BE49-F238E27FC236}">
                  <a16:creationId xmlns:a16="http://schemas.microsoft.com/office/drawing/2014/main" id="{EFBC8DDA-0632-F641-A8FD-C743FFEBEB63}"/>
                </a:ext>
              </a:extLst>
            </p:cNvPr>
            <p:cNvCxnSpPr>
              <a:cxnSpLocks/>
            </p:cNvCxnSpPr>
            <p:nvPr/>
          </p:nvCxnSpPr>
          <p:spPr>
            <a:xfrm>
              <a:off x="5087098" y="1849311"/>
              <a:ext cx="0" cy="340800"/>
            </a:xfrm>
            <a:prstGeom prst="straightConnector1">
              <a:avLst/>
            </a:prstGeom>
            <a:ln w="12700">
              <a:solidFill>
                <a:schemeClr val="accent3"/>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71A78D-63AB-B640-A2BE-2B5B3D1F5FA8}"/>
                </a:ext>
              </a:extLst>
            </p:cNvPr>
            <p:cNvCxnSpPr>
              <a:cxnSpLocks/>
            </p:cNvCxnSpPr>
            <p:nvPr/>
          </p:nvCxnSpPr>
          <p:spPr>
            <a:xfrm flipH="1" flipV="1">
              <a:off x="5296104" y="1849311"/>
              <a:ext cx="0" cy="340800"/>
            </a:xfrm>
            <a:prstGeom prst="straightConnector1">
              <a:avLst/>
            </a:prstGeom>
            <a:ln w="12700">
              <a:solidFill>
                <a:schemeClr val="accent3"/>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94ACC16B-E58F-2F4A-B343-06B805E34FC8}"/>
              </a:ext>
            </a:extLst>
          </p:cNvPr>
          <p:cNvPicPr>
            <a:picLocks noChangeAspect="1"/>
          </p:cNvPicPr>
          <p:nvPr/>
        </p:nvPicPr>
        <p:blipFill>
          <a:blip r:embed="rId6"/>
          <a:stretch>
            <a:fillRect/>
          </a:stretch>
        </p:blipFill>
        <p:spPr>
          <a:xfrm>
            <a:off x="5474411" y="856870"/>
            <a:ext cx="640080" cy="640080"/>
          </a:xfrm>
          <a:prstGeom prst="rect">
            <a:avLst/>
          </a:prstGeom>
        </p:spPr>
      </p:pic>
      <p:pic>
        <p:nvPicPr>
          <p:cNvPr id="37" name="Picture 36">
            <a:extLst>
              <a:ext uri="{FF2B5EF4-FFF2-40B4-BE49-F238E27FC236}">
                <a16:creationId xmlns:a16="http://schemas.microsoft.com/office/drawing/2014/main" id="{57B27160-3750-1B44-BCE7-FDBC44A0D2EA}"/>
              </a:ext>
            </a:extLst>
          </p:cNvPr>
          <p:cNvPicPr>
            <a:picLocks noChangeAspect="1"/>
          </p:cNvPicPr>
          <p:nvPr/>
        </p:nvPicPr>
        <p:blipFill>
          <a:blip r:embed="rId6"/>
          <a:stretch>
            <a:fillRect/>
          </a:stretch>
        </p:blipFill>
        <p:spPr>
          <a:xfrm>
            <a:off x="5875005" y="856870"/>
            <a:ext cx="640080" cy="640080"/>
          </a:xfrm>
          <a:prstGeom prst="rect">
            <a:avLst/>
          </a:prstGeom>
        </p:spPr>
      </p:pic>
      <p:sp>
        <p:nvSpPr>
          <p:cNvPr id="71" name="TextBox 70">
            <a:extLst>
              <a:ext uri="{FF2B5EF4-FFF2-40B4-BE49-F238E27FC236}">
                <a16:creationId xmlns:a16="http://schemas.microsoft.com/office/drawing/2014/main" id="{C980965B-63B6-7343-B7A0-A2A62C96A625}"/>
              </a:ext>
            </a:extLst>
          </p:cNvPr>
          <p:cNvSpPr txBox="1"/>
          <p:nvPr/>
        </p:nvSpPr>
        <p:spPr>
          <a:xfrm>
            <a:off x="4280149" y="2983072"/>
            <a:ext cx="1920240" cy="769441"/>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Rekognition compares the image of the user with the collection of reference images</a:t>
            </a:r>
          </a:p>
        </p:txBody>
      </p:sp>
      <p:sp>
        <p:nvSpPr>
          <p:cNvPr id="72" name="TextBox 71">
            <a:extLst>
              <a:ext uri="{FF2B5EF4-FFF2-40B4-BE49-F238E27FC236}">
                <a16:creationId xmlns:a16="http://schemas.microsoft.com/office/drawing/2014/main" id="{ADECECEC-5F8B-284D-94AE-4EB88196A01E}"/>
              </a:ext>
            </a:extLst>
          </p:cNvPr>
          <p:cNvSpPr txBox="1"/>
          <p:nvPr/>
        </p:nvSpPr>
        <p:spPr>
          <a:xfrm>
            <a:off x="6620160" y="2447463"/>
            <a:ext cx="1928191" cy="338554"/>
          </a:xfrm>
          <a:prstGeom prst="rect">
            <a:avLst/>
          </a:prstGeom>
          <a:noFill/>
        </p:spPr>
        <p:txBody>
          <a:bodyPr wrap="square"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EBA2E"/>
                </a:solidFill>
                <a:effectLst/>
                <a:uLnTx/>
                <a:uFillTx/>
                <a:latin typeface="Amazon Ember" panose="020B0603020204020204" pitchFamily="34" charset="0"/>
                <a:ea typeface="Amazon Ember" panose="020B0603020204020204" pitchFamily="34" charset="0"/>
                <a:cs typeface="Amazon Ember" panose="020B0603020204020204" pitchFamily="34" charset="0"/>
              </a:rPr>
              <a:t>Similarity score</a:t>
            </a:r>
          </a:p>
        </p:txBody>
      </p:sp>
      <p:cxnSp>
        <p:nvCxnSpPr>
          <p:cNvPr id="73" name="Straight Arrow Connector 72">
            <a:extLst>
              <a:ext uri="{FF2B5EF4-FFF2-40B4-BE49-F238E27FC236}">
                <a16:creationId xmlns:a16="http://schemas.microsoft.com/office/drawing/2014/main" id="{CB1E08EB-8365-8742-B9E6-F348538561F1}"/>
              </a:ext>
            </a:extLst>
          </p:cNvPr>
          <p:cNvCxnSpPr/>
          <p:nvPr/>
        </p:nvCxnSpPr>
        <p:spPr>
          <a:xfrm>
            <a:off x="1917761" y="2616740"/>
            <a:ext cx="555843" cy="0"/>
          </a:xfrm>
          <a:prstGeom prst="straightConnector1">
            <a:avLst/>
          </a:prstGeom>
          <a:ln w="12700">
            <a:solidFill>
              <a:schemeClr val="accent3"/>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3058F7EA-FEB1-2846-A13D-3F44EE5D1771}"/>
              </a:ext>
            </a:extLst>
          </p:cNvPr>
          <p:cNvCxnSpPr/>
          <p:nvPr/>
        </p:nvCxnSpPr>
        <p:spPr>
          <a:xfrm>
            <a:off x="3857547" y="2616740"/>
            <a:ext cx="555843" cy="0"/>
          </a:xfrm>
          <a:prstGeom prst="straightConnector1">
            <a:avLst/>
          </a:prstGeom>
          <a:ln w="12700">
            <a:solidFill>
              <a:schemeClr val="accent3"/>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6183BA33-8276-FA4F-8D18-9A885BD6EF28}"/>
              </a:ext>
            </a:extLst>
          </p:cNvPr>
          <p:cNvCxnSpPr/>
          <p:nvPr/>
        </p:nvCxnSpPr>
        <p:spPr>
          <a:xfrm>
            <a:off x="5905008" y="2616740"/>
            <a:ext cx="555843" cy="0"/>
          </a:xfrm>
          <a:prstGeom prst="straightConnector1">
            <a:avLst/>
          </a:prstGeom>
          <a:ln w="12700">
            <a:solidFill>
              <a:schemeClr val="accent3"/>
            </a:solidFill>
            <a:prstDash val="sysDot"/>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AB46A2C-70FF-C143-A1D8-3F5DFA323C96}"/>
              </a:ext>
            </a:extLst>
          </p:cNvPr>
          <p:cNvSpPr txBox="1"/>
          <p:nvPr/>
        </p:nvSpPr>
        <p:spPr>
          <a:xfrm>
            <a:off x="2419297" y="2983072"/>
            <a:ext cx="1491619" cy="523220"/>
          </a:xfrm>
          <a:prstGeom prst="rect">
            <a:avLst/>
          </a:prstGeom>
          <a:noFill/>
        </p:spPr>
        <p:txBody>
          <a:bodyPr wrap="square" lIns="114300" tIns="91440" rIns="114300" bIns="91440"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S3 stores the image of the user</a:t>
            </a:r>
          </a:p>
        </p:txBody>
      </p:sp>
      <p:sp>
        <p:nvSpPr>
          <p:cNvPr id="77" name="TextBox 76">
            <a:extLst>
              <a:ext uri="{FF2B5EF4-FFF2-40B4-BE49-F238E27FC236}">
                <a16:creationId xmlns:a16="http://schemas.microsoft.com/office/drawing/2014/main" id="{E2CFBF07-5BB2-3E43-AB2C-7287D0C0B50E}"/>
              </a:ext>
            </a:extLst>
          </p:cNvPr>
          <p:cNvSpPr txBox="1"/>
          <p:nvPr/>
        </p:nvSpPr>
        <p:spPr>
          <a:xfrm>
            <a:off x="6393514" y="2983072"/>
            <a:ext cx="2381482" cy="861774"/>
          </a:xfrm>
          <a:prstGeom prst="rect">
            <a:avLst/>
          </a:prstGeom>
          <a:noFill/>
        </p:spPr>
        <p:txBody>
          <a:bodyPr wrap="square" lIns="114300" tIns="91440" rIns="114300" bIns="91440" rtlCol="0">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Amazon Rekognition provides a similarity score which measures the likelihood that the faces of two images are of the same person</a:t>
            </a:r>
          </a:p>
        </p:txBody>
      </p:sp>
      <p:pic>
        <p:nvPicPr>
          <p:cNvPr id="78" name="Graphic 21">
            <a:extLst>
              <a:ext uri="{FF2B5EF4-FFF2-40B4-BE49-F238E27FC236}">
                <a16:creationId xmlns:a16="http://schemas.microsoft.com/office/drawing/2014/main" id="{91985455-AAC5-3349-9E6E-4B6A01F405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9825" y="2330990"/>
            <a:ext cx="571500" cy="571500"/>
          </a:xfrm>
          <a:prstGeom prst="rect">
            <a:avLst/>
          </a:prstGeom>
        </p:spPr>
      </p:pic>
      <p:pic>
        <p:nvPicPr>
          <p:cNvPr id="79" name="Graphic 16">
            <a:extLst>
              <a:ext uri="{FF2B5EF4-FFF2-40B4-BE49-F238E27FC236}">
                <a16:creationId xmlns:a16="http://schemas.microsoft.com/office/drawing/2014/main" id="{19CC21CA-A582-E946-8F95-DFBD5841C8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21071" y="2319082"/>
            <a:ext cx="595316" cy="595316"/>
          </a:xfrm>
          <a:prstGeom prst="rect">
            <a:avLst/>
          </a:prstGeom>
          <a:noFill/>
        </p:spPr>
      </p:pic>
      <p:pic>
        <p:nvPicPr>
          <p:cNvPr id="80" name="Picture 79">
            <a:extLst>
              <a:ext uri="{FF2B5EF4-FFF2-40B4-BE49-F238E27FC236}">
                <a16:creationId xmlns:a16="http://schemas.microsoft.com/office/drawing/2014/main" id="{EADA221F-1FAC-874F-84B5-653A23E78FB0}"/>
              </a:ext>
            </a:extLst>
          </p:cNvPr>
          <p:cNvPicPr>
            <a:picLocks noChangeAspect="1"/>
          </p:cNvPicPr>
          <p:nvPr/>
        </p:nvPicPr>
        <p:blipFill>
          <a:blip r:embed="rId6"/>
          <a:stretch>
            <a:fillRect/>
          </a:stretch>
        </p:blipFill>
        <p:spPr>
          <a:xfrm>
            <a:off x="3884921" y="856870"/>
            <a:ext cx="640080" cy="640080"/>
          </a:xfrm>
          <a:prstGeom prst="rect">
            <a:avLst/>
          </a:prstGeom>
        </p:spPr>
      </p:pic>
      <p:pic>
        <p:nvPicPr>
          <p:cNvPr id="81" name="Picture 80">
            <a:extLst>
              <a:ext uri="{FF2B5EF4-FFF2-40B4-BE49-F238E27FC236}">
                <a16:creationId xmlns:a16="http://schemas.microsoft.com/office/drawing/2014/main" id="{C1D3ADC1-FDA0-0A41-8F8F-7D3156E19F3D}"/>
              </a:ext>
            </a:extLst>
          </p:cNvPr>
          <p:cNvPicPr>
            <a:picLocks noChangeAspect="1"/>
          </p:cNvPicPr>
          <p:nvPr/>
        </p:nvPicPr>
        <p:blipFill>
          <a:blip r:embed="rId6"/>
          <a:stretch>
            <a:fillRect/>
          </a:stretch>
        </p:blipFill>
        <p:spPr>
          <a:xfrm>
            <a:off x="4285515" y="856870"/>
            <a:ext cx="640080" cy="640080"/>
          </a:xfrm>
          <a:prstGeom prst="rect">
            <a:avLst/>
          </a:prstGeom>
        </p:spPr>
      </p:pic>
    </p:spTree>
    <p:extLst>
      <p:ext uri="{BB962C8B-B14F-4D97-AF65-F5344CB8AC3E}">
        <p14:creationId xmlns:p14="http://schemas.microsoft.com/office/powerpoint/2010/main" val="36511119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7B74319F-CA80-4033-92A0-348FC748091B}"/>
              </a:ext>
            </a:extLst>
          </p:cNvPr>
          <p:cNvSpPr txBox="1">
            <a:spLocks/>
          </p:cNvSpPr>
          <p:nvPr/>
        </p:nvSpPr>
        <p:spPr>
          <a:xfrm>
            <a:off x="466959" y="1566042"/>
            <a:ext cx="4875750" cy="811265"/>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0" dirty="0">
                <a:solidFill>
                  <a:srgbClr val="5EBA2E"/>
                </a:solidFill>
                <a:latin typeface="Amazon Ember Medium" panose="020B0603020204020204" pitchFamily="34" charset="0"/>
                <a:ea typeface="Amazon Ember Medium" panose="020B0603020204020204" pitchFamily="34" charset="0"/>
                <a:cs typeface="Amazon Ember Medium" panose="020B0603020204020204" pitchFamily="34" charset="0"/>
              </a:rPr>
              <a:t>Automating payments with biometrics</a:t>
            </a:r>
          </a:p>
        </p:txBody>
      </p:sp>
      <p:sp>
        <p:nvSpPr>
          <p:cNvPr id="7" name="Text Placeholder 3">
            <a:extLst>
              <a:ext uri="{FF2B5EF4-FFF2-40B4-BE49-F238E27FC236}">
                <a16:creationId xmlns:a16="http://schemas.microsoft.com/office/drawing/2014/main" id="{719F8176-CA73-4948-B720-0A38E441845E}"/>
              </a:ext>
            </a:extLst>
          </p:cNvPr>
          <p:cNvSpPr txBox="1">
            <a:spLocks/>
          </p:cNvSpPr>
          <p:nvPr/>
        </p:nvSpPr>
        <p:spPr>
          <a:xfrm>
            <a:off x="466959" y="2419148"/>
            <a:ext cx="4426318" cy="99139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PrivatBank, the largest commercial bank in Ukraine, launched a biometric payment system called FacePay24, which uses Amazon Rekognition to allow users to pay for purchases by looking at a tablet’s camera.</a:t>
            </a:r>
          </a:p>
        </p:txBody>
      </p:sp>
      <p:pic>
        <p:nvPicPr>
          <p:cNvPr id="9" name="Picture 8">
            <a:extLst>
              <a:ext uri="{FF2B5EF4-FFF2-40B4-BE49-F238E27FC236}">
                <a16:creationId xmlns:a16="http://schemas.microsoft.com/office/drawing/2014/main" id="{221593AD-9B66-5642-8C46-F8FFD1EB5882}"/>
              </a:ext>
            </a:extLst>
          </p:cNvPr>
          <p:cNvPicPr>
            <a:picLocks noChangeAspect="1"/>
          </p:cNvPicPr>
          <p:nvPr/>
        </p:nvPicPr>
        <p:blipFill>
          <a:blip r:embed="rId3"/>
          <a:stretch>
            <a:fillRect/>
          </a:stretch>
        </p:blipFill>
        <p:spPr>
          <a:xfrm>
            <a:off x="6635590" y="2393155"/>
            <a:ext cx="2283143" cy="385763"/>
          </a:xfrm>
          <a:prstGeom prst="rect">
            <a:avLst/>
          </a:prstGeom>
        </p:spPr>
      </p:pic>
    </p:spTree>
    <p:extLst>
      <p:ext uri="{BB962C8B-B14F-4D97-AF65-F5344CB8AC3E}">
        <p14:creationId xmlns:p14="http://schemas.microsoft.com/office/powerpoint/2010/main" val="375226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6"/>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7B74319F-CA80-4033-92A0-348FC748091B}"/>
              </a:ext>
            </a:extLst>
          </p:cNvPr>
          <p:cNvSpPr txBox="1">
            <a:spLocks/>
          </p:cNvSpPr>
          <p:nvPr/>
        </p:nvSpPr>
        <p:spPr>
          <a:xfrm>
            <a:off x="466959" y="1550192"/>
            <a:ext cx="8219842" cy="811265"/>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rgbClr val="5EBA2E"/>
                </a:solidFill>
                <a:latin typeface="Amazon Ember" panose="02000000000000000000" pitchFamily="2" charset="0"/>
                <a:ea typeface="Amazon Ember" panose="02000000000000000000" pitchFamily="2" charset="0"/>
              </a:rPr>
              <a:t>Automating document </a:t>
            </a:r>
          </a:p>
          <a:p>
            <a:r>
              <a:rPr lang="en-US" sz="2400" dirty="0">
                <a:solidFill>
                  <a:srgbClr val="5EBA2E"/>
                </a:solidFill>
                <a:latin typeface="Amazon Ember" panose="02000000000000000000" pitchFamily="2" charset="0"/>
                <a:ea typeface="Amazon Ember" panose="02000000000000000000" pitchFamily="2" charset="0"/>
              </a:rPr>
              <a:t>classification</a:t>
            </a:r>
          </a:p>
        </p:txBody>
      </p:sp>
      <p:sp>
        <p:nvSpPr>
          <p:cNvPr id="7" name="Text Placeholder 3">
            <a:extLst>
              <a:ext uri="{FF2B5EF4-FFF2-40B4-BE49-F238E27FC236}">
                <a16:creationId xmlns:a16="http://schemas.microsoft.com/office/drawing/2014/main" id="{719F8176-CA73-4948-B720-0A38E441845E}"/>
              </a:ext>
            </a:extLst>
          </p:cNvPr>
          <p:cNvSpPr txBox="1">
            <a:spLocks/>
          </p:cNvSpPr>
          <p:nvPr/>
        </p:nvSpPr>
        <p:spPr>
          <a:xfrm>
            <a:off x="466959" y="2387996"/>
            <a:ext cx="4426318" cy="991394"/>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WeLend, a social lending platform based in Hong Kong, uses Amazon Rekognition to identify and categorize various documents uploaded to their application, such as a driver’s license or ID card. This information is used to analyze an applicant’s risk profile as well as verify personal details and prevent fraud.</a:t>
            </a:r>
          </a:p>
        </p:txBody>
      </p:sp>
      <p:pic>
        <p:nvPicPr>
          <p:cNvPr id="10" name="Picture 9"/>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702027" y="2288380"/>
            <a:ext cx="2150269" cy="595313"/>
          </a:xfrm>
          <a:prstGeom prst="rect">
            <a:avLst/>
          </a:prstGeom>
        </p:spPr>
      </p:pic>
    </p:spTree>
    <p:extLst>
      <p:ext uri="{BB962C8B-B14F-4D97-AF65-F5344CB8AC3E}">
        <p14:creationId xmlns:p14="http://schemas.microsoft.com/office/powerpoint/2010/main" val="3496884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02448 4.19753E-6 L 2.77778E-6 4.19753E-6 " pathEditMode="relative" rAng="0" ptsTypes="AA">
                                      <p:cBhvr>
                                        <p:cTn id="9" dur="600" fill="hold"/>
                                        <p:tgtEl>
                                          <p:spTgt spid="6"/>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4.4192E-6 -0.04494 L 4.4192E-6 -6.58193E-7 " pathEditMode="relative" rAng="0" ptsTypes="AA">
                                      <p:cBhvr>
                                        <p:cTn id="14" dur="600" fill="hold"/>
                                        <p:tgtEl>
                                          <p:spTgt spid="7"/>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C46F6-A6CE-4195-833E-DF9555640BCD}"/>
              </a:ext>
            </a:extLst>
          </p:cNvPr>
          <p:cNvSpPr>
            <a:spLocks noGrp="1"/>
          </p:cNvSpPr>
          <p:nvPr>
            <p:ph type="title"/>
          </p:nvPr>
        </p:nvSpPr>
        <p:spPr/>
        <p:txBody>
          <a:bodyPr/>
          <a:lstStyle/>
          <a:p>
            <a:pPr lvl="0" algn="ctr"/>
            <a:r>
              <a:rPr lang="en-US" noProof="0" dirty="0">
                <a:sym typeface="Helvetica Neue"/>
              </a:rPr>
              <a:t>More relevant enterprise search with Amazon Kendra</a:t>
            </a:r>
            <a:endParaRPr lang="en-US" dirty="0"/>
          </a:p>
        </p:txBody>
      </p:sp>
      <p:sp>
        <p:nvSpPr>
          <p:cNvPr id="1961" name="Rethinking Enterprise Search With ML (Kendra)"/>
          <p:cNvSpPr txBox="1"/>
          <p:nvPr/>
        </p:nvSpPr>
        <p:spPr>
          <a:xfrm>
            <a:off x="62631" y="459319"/>
            <a:ext cx="9081370" cy="3616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ctr">
            <a:spAutoFit/>
          </a:bodyPr>
          <a:lstStyle>
            <a:lvl1pPr>
              <a:defRPr sz="5600"/>
            </a:lvl1pPr>
          </a:lstStyle>
          <a:p>
            <a:pPr algn="ctr" defTabSz="309555" hangingPunct="0">
              <a:defRPr/>
            </a:pPr>
            <a:endParaRPr lang="en-US" sz="2100" kern="0" dirty="0">
              <a:solidFill>
                <a:srgbClr val="FFFFFF"/>
              </a:solidFill>
              <a:latin typeface="Amazon Ember" panose="02000000000000000000"/>
              <a:sym typeface="Helvetica Neue"/>
            </a:endParaRPr>
          </a:p>
        </p:txBody>
      </p:sp>
      <p:cxnSp>
        <p:nvCxnSpPr>
          <p:cNvPr id="27" name="Straight Connector 26">
            <a:extLst>
              <a:ext uri="{FF2B5EF4-FFF2-40B4-BE49-F238E27FC236}">
                <a16:creationId xmlns:a16="http://schemas.microsoft.com/office/drawing/2014/main" id="{9793CA8F-E01D-4904-A8CF-BC2F7B9EFCE7}"/>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2" name="Rectangle 61">
            <a:extLst>
              <a:ext uri="{FF2B5EF4-FFF2-40B4-BE49-F238E27FC236}">
                <a16:creationId xmlns:a16="http://schemas.microsoft.com/office/drawing/2014/main" id="{4ED64E89-FE7F-4196-9943-BB2F20BC1AD0}"/>
              </a:ext>
            </a:extLst>
          </p:cNvPr>
          <p:cNvSpPr/>
          <p:nvPr/>
        </p:nvSpPr>
        <p:spPr>
          <a:xfrm>
            <a:off x="458175"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963" name="Collects documents…"/>
          <p:cNvSpPr txBox="1"/>
          <p:nvPr/>
        </p:nvSpPr>
        <p:spPr>
          <a:xfrm>
            <a:off x="478578" y="2737679"/>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algn="ctr" defTabSz="309555" hangingPunct="0">
              <a:defRPr b="0"/>
            </a:pPr>
            <a:r>
              <a:rPr lang="en-US" sz="900" b="1" kern="0" dirty="0">
                <a:solidFill>
                  <a:srgbClr val="FFCC00"/>
                </a:solidFill>
                <a:latin typeface="Amazon Ember" panose="02000000000000000000"/>
                <a:sym typeface="Helvetica Neue"/>
              </a:rPr>
              <a:t>DOMAIN </a:t>
            </a:r>
          </a:p>
          <a:p>
            <a:pPr algn="ctr" defTabSz="309555" hangingPunct="0">
              <a:defRPr b="0"/>
            </a:pPr>
            <a:r>
              <a:rPr lang="en-US" sz="900" b="1" kern="0" dirty="0">
                <a:solidFill>
                  <a:srgbClr val="FFCC00"/>
                </a:solidFill>
                <a:latin typeface="Amazon Ember" panose="02000000000000000000"/>
                <a:sym typeface="Helvetica Neue"/>
              </a:rPr>
              <a:t>EXPERTISE</a:t>
            </a:r>
          </a:p>
        </p:txBody>
      </p:sp>
      <p:sp>
        <p:nvSpPr>
          <p:cNvPr id="17" name="Collects documents…">
            <a:extLst>
              <a:ext uri="{FF2B5EF4-FFF2-40B4-BE49-F238E27FC236}">
                <a16:creationId xmlns:a16="http://schemas.microsoft.com/office/drawing/2014/main" id="{9CA795FF-85BA-B942-80E3-9FD04029C3A4}"/>
              </a:ext>
            </a:extLst>
          </p:cNvPr>
          <p:cNvSpPr txBox="1"/>
          <p:nvPr/>
        </p:nvSpPr>
        <p:spPr>
          <a:xfrm>
            <a:off x="478578" y="3182925"/>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Eliminate </a:t>
            </a:r>
            <a:br>
              <a:rPr lang="en-US" sz="900" kern="0" dirty="0">
                <a:solidFill>
                  <a:srgbClr val="FFFFFF"/>
                </a:solidFill>
                <a:latin typeface="Amazon Ember" panose="02000000000000000000"/>
                <a:sym typeface="Helvetica Neue"/>
              </a:rPr>
            </a:br>
            <a:r>
              <a:rPr lang="en-US" sz="900" kern="0" dirty="0">
                <a:solidFill>
                  <a:srgbClr val="FFFFFF"/>
                </a:solidFill>
                <a:latin typeface="Amazon Ember" panose="02000000000000000000"/>
                <a:sym typeface="Helvetica Neue"/>
              </a:rPr>
              <a:t>information silos</a:t>
            </a:r>
            <a:endParaRPr sz="900" kern="0" dirty="0">
              <a:solidFill>
                <a:srgbClr val="FFFFFF"/>
              </a:solidFill>
              <a:latin typeface="Amazon Ember" panose="02000000000000000000"/>
              <a:sym typeface="Helvetica Neue"/>
            </a:endParaRPr>
          </a:p>
        </p:txBody>
      </p:sp>
      <p:cxnSp>
        <p:nvCxnSpPr>
          <p:cNvPr id="55" name="Straight Connector 54">
            <a:extLst>
              <a:ext uri="{FF2B5EF4-FFF2-40B4-BE49-F238E27FC236}">
                <a16:creationId xmlns:a16="http://schemas.microsoft.com/office/drawing/2014/main" id="{7FA74BE5-2BC0-426B-AB7C-C3BE61903FA7}"/>
              </a:ext>
            </a:extLst>
          </p:cNvPr>
          <p:cNvCxnSpPr/>
          <p:nvPr/>
        </p:nvCxnSpPr>
        <p:spPr>
          <a:xfrm>
            <a:off x="870792"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5" name="Group 74">
            <a:extLst>
              <a:ext uri="{FF2B5EF4-FFF2-40B4-BE49-F238E27FC236}">
                <a16:creationId xmlns:a16="http://schemas.microsoft.com/office/drawing/2014/main" id="{FCE4A479-7577-4833-B5C1-1F03BE8D1BC5}"/>
              </a:ext>
            </a:extLst>
          </p:cNvPr>
          <p:cNvGrpSpPr/>
          <p:nvPr/>
        </p:nvGrpSpPr>
        <p:grpSpPr>
          <a:xfrm>
            <a:off x="780218" y="1627334"/>
            <a:ext cx="636077" cy="630749"/>
            <a:chOff x="780217" y="1499241"/>
            <a:chExt cx="636077" cy="630749"/>
          </a:xfrm>
        </p:grpSpPr>
        <p:sp>
          <p:nvSpPr>
            <p:cNvPr id="6" name="Freeform: Shape 5">
              <a:extLst>
                <a:ext uri="{FF2B5EF4-FFF2-40B4-BE49-F238E27FC236}">
                  <a16:creationId xmlns:a16="http://schemas.microsoft.com/office/drawing/2014/main" id="{67DF76CE-0A6A-444B-B080-E2B83D0979F4}"/>
                </a:ext>
              </a:extLst>
            </p:cNvPr>
            <p:cNvSpPr/>
            <p:nvPr/>
          </p:nvSpPr>
          <p:spPr>
            <a:xfrm>
              <a:off x="780217" y="1748025"/>
              <a:ext cx="5327" cy="140107"/>
            </a:xfrm>
            <a:custGeom>
              <a:avLst/>
              <a:gdLst>
                <a:gd name="connsiteX0" fmla="*/ 0 w 5327"/>
                <a:gd name="connsiteY0" fmla="*/ 140107 h 140107"/>
                <a:gd name="connsiteX1" fmla="*/ 0 w 5327"/>
                <a:gd name="connsiteY1" fmla="*/ 69787 h 140107"/>
                <a:gd name="connsiteX2" fmla="*/ 0 w 5327"/>
                <a:gd name="connsiteY2" fmla="*/ 0 h 140107"/>
              </a:gdLst>
              <a:ahLst/>
              <a:cxnLst>
                <a:cxn ang="0">
                  <a:pos x="connsiteX0" y="connsiteY0"/>
                </a:cxn>
                <a:cxn ang="0">
                  <a:pos x="connsiteX1" y="connsiteY1"/>
                </a:cxn>
                <a:cxn ang="0">
                  <a:pos x="connsiteX2" y="connsiteY2"/>
                </a:cxn>
              </a:cxnLst>
              <a:rect l="l" t="t" r="r" b="b"/>
              <a:pathLst>
                <a:path w="5327" h="140107">
                  <a:moveTo>
                    <a:pt x="0" y="140107"/>
                  </a:moveTo>
                  <a:lnTo>
                    <a:pt x="0" y="69787"/>
                  </a:lnTo>
                  <a:lnTo>
                    <a:pt x="0" y="0"/>
                  </a:lnTo>
                  <a:close/>
                </a:path>
              </a:pathLst>
            </a:custGeom>
            <a:noFill/>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7" name="Freeform: Shape 6">
              <a:extLst>
                <a:ext uri="{FF2B5EF4-FFF2-40B4-BE49-F238E27FC236}">
                  <a16:creationId xmlns:a16="http://schemas.microsoft.com/office/drawing/2014/main" id="{76A7A079-A595-4847-8F18-423591C568CC}"/>
                </a:ext>
              </a:extLst>
            </p:cNvPr>
            <p:cNvSpPr/>
            <p:nvPr/>
          </p:nvSpPr>
          <p:spPr>
            <a:xfrm>
              <a:off x="937905" y="1617507"/>
              <a:ext cx="78843" cy="200305"/>
            </a:xfrm>
            <a:custGeom>
              <a:avLst/>
              <a:gdLst>
                <a:gd name="connsiteX0" fmla="*/ 0 w 78843"/>
                <a:gd name="connsiteY0" fmla="*/ 200306 h 200305"/>
                <a:gd name="connsiteX1" fmla="*/ 0 w 78843"/>
                <a:gd name="connsiteY1" fmla="*/ 118265 h 200305"/>
                <a:gd name="connsiteX2" fmla="*/ 78844 w 78843"/>
                <a:gd name="connsiteY2" fmla="*/ 78844 h 200305"/>
                <a:gd name="connsiteX3" fmla="*/ 78844 w 78843"/>
                <a:gd name="connsiteY3" fmla="*/ 0 h 200305"/>
              </a:gdLst>
              <a:ahLst/>
              <a:cxnLst>
                <a:cxn ang="0">
                  <a:pos x="connsiteX0" y="connsiteY0"/>
                </a:cxn>
                <a:cxn ang="0">
                  <a:pos x="connsiteX1" y="connsiteY1"/>
                </a:cxn>
                <a:cxn ang="0">
                  <a:pos x="connsiteX2" y="connsiteY2"/>
                </a:cxn>
                <a:cxn ang="0">
                  <a:pos x="connsiteX3" y="connsiteY3"/>
                </a:cxn>
              </a:cxnLst>
              <a:rect l="l" t="t" r="r" b="b"/>
              <a:pathLst>
                <a:path w="78843" h="200305">
                  <a:moveTo>
                    <a:pt x="0" y="200306"/>
                  </a:moveTo>
                  <a:lnTo>
                    <a:pt x="0" y="118265"/>
                  </a:lnTo>
                  <a:lnTo>
                    <a:pt x="78844" y="78844"/>
                  </a:lnTo>
                  <a:lnTo>
                    <a:pt x="78844" y="0"/>
                  </a:lnTo>
                </a:path>
              </a:pathLst>
            </a:custGeom>
            <a:noFill/>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8" name="Freeform: Shape 7">
              <a:extLst>
                <a:ext uri="{FF2B5EF4-FFF2-40B4-BE49-F238E27FC236}">
                  <a16:creationId xmlns:a16="http://schemas.microsoft.com/office/drawing/2014/main" id="{692B1CF6-0FA5-4EC6-B860-E676F9612356}"/>
                </a:ext>
              </a:extLst>
            </p:cNvPr>
            <p:cNvSpPr/>
            <p:nvPr/>
          </p:nvSpPr>
          <p:spPr>
            <a:xfrm>
              <a:off x="859061" y="1696350"/>
              <a:ext cx="78843" cy="39421"/>
            </a:xfrm>
            <a:custGeom>
              <a:avLst/>
              <a:gdLst>
                <a:gd name="connsiteX0" fmla="*/ 78844 w 78843"/>
                <a:gd name="connsiteY0" fmla="*/ 39422 h 39421"/>
                <a:gd name="connsiteX1" fmla="*/ 0 w 78843"/>
                <a:gd name="connsiteY1" fmla="*/ 0 h 39421"/>
              </a:gdLst>
              <a:ahLst/>
              <a:cxnLst>
                <a:cxn ang="0">
                  <a:pos x="connsiteX0" y="connsiteY0"/>
                </a:cxn>
                <a:cxn ang="0">
                  <a:pos x="connsiteX1" y="connsiteY1"/>
                </a:cxn>
              </a:cxnLst>
              <a:rect l="l" t="t" r="r" b="b"/>
              <a:pathLst>
                <a:path w="78843" h="39421">
                  <a:moveTo>
                    <a:pt x="78844" y="39422"/>
                  </a:moveTo>
                  <a:lnTo>
                    <a:pt x="0" y="0"/>
                  </a:lnTo>
                </a:path>
              </a:pathLst>
            </a:custGeom>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9" name="Freeform: Shape 8">
              <a:extLst>
                <a:ext uri="{FF2B5EF4-FFF2-40B4-BE49-F238E27FC236}">
                  <a16:creationId xmlns:a16="http://schemas.microsoft.com/office/drawing/2014/main" id="{819B8127-AE08-43D0-92E0-1287F0F0B389}"/>
                </a:ext>
              </a:extLst>
            </p:cNvPr>
            <p:cNvSpPr/>
            <p:nvPr/>
          </p:nvSpPr>
          <p:spPr>
            <a:xfrm>
              <a:off x="937905" y="1546654"/>
              <a:ext cx="5327" cy="96956"/>
            </a:xfrm>
            <a:custGeom>
              <a:avLst/>
              <a:gdLst>
                <a:gd name="connsiteX0" fmla="*/ 0 w 5327"/>
                <a:gd name="connsiteY0" fmla="*/ 96956 h 96956"/>
                <a:gd name="connsiteX1" fmla="*/ 0 w 5327"/>
                <a:gd name="connsiteY1" fmla="*/ 0 h 96956"/>
              </a:gdLst>
              <a:ahLst/>
              <a:cxnLst>
                <a:cxn ang="0">
                  <a:pos x="connsiteX0" y="connsiteY0"/>
                </a:cxn>
                <a:cxn ang="0">
                  <a:pos x="connsiteX1" y="connsiteY1"/>
                </a:cxn>
              </a:cxnLst>
              <a:rect l="l" t="t" r="r" b="b"/>
              <a:pathLst>
                <a:path w="5327" h="96956">
                  <a:moveTo>
                    <a:pt x="0" y="96956"/>
                  </a:moveTo>
                  <a:lnTo>
                    <a:pt x="0" y="0"/>
                  </a:lnTo>
                </a:path>
              </a:pathLst>
            </a:custGeom>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10" name="Freeform: Shape 9">
              <a:extLst>
                <a:ext uri="{FF2B5EF4-FFF2-40B4-BE49-F238E27FC236}">
                  <a16:creationId xmlns:a16="http://schemas.microsoft.com/office/drawing/2014/main" id="{56E27225-4A89-4411-8217-5C331C6EB563}"/>
                </a:ext>
              </a:extLst>
            </p:cNvPr>
            <p:cNvSpPr/>
            <p:nvPr/>
          </p:nvSpPr>
          <p:spPr>
            <a:xfrm>
              <a:off x="780217" y="1774129"/>
              <a:ext cx="75647" cy="44749"/>
            </a:xfrm>
            <a:custGeom>
              <a:avLst/>
              <a:gdLst>
                <a:gd name="connsiteX0" fmla="*/ 0 w 75647"/>
                <a:gd name="connsiteY0" fmla="*/ 44749 h 44749"/>
                <a:gd name="connsiteX1" fmla="*/ 75647 w 75647"/>
                <a:gd name="connsiteY1" fmla="*/ 0 h 44749"/>
              </a:gdLst>
              <a:ahLst/>
              <a:cxnLst>
                <a:cxn ang="0">
                  <a:pos x="connsiteX0" y="connsiteY0"/>
                </a:cxn>
                <a:cxn ang="0">
                  <a:pos x="connsiteX1" y="connsiteY1"/>
                </a:cxn>
              </a:cxnLst>
              <a:rect l="l" t="t" r="r" b="b"/>
              <a:pathLst>
                <a:path w="75647" h="44749">
                  <a:moveTo>
                    <a:pt x="0" y="44749"/>
                  </a:moveTo>
                  <a:lnTo>
                    <a:pt x="75647" y="0"/>
                  </a:lnTo>
                </a:path>
              </a:pathLst>
            </a:custGeom>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11" name="Freeform: Shape 10">
              <a:extLst>
                <a:ext uri="{FF2B5EF4-FFF2-40B4-BE49-F238E27FC236}">
                  <a16:creationId xmlns:a16="http://schemas.microsoft.com/office/drawing/2014/main" id="{0ACCFA57-E31E-463D-926C-37C1BE7858A7}"/>
                </a:ext>
              </a:extLst>
            </p:cNvPr>
            <p:cNvSpPr/>
            <p:nvPr/>
          </p:nvSpPr>
          <p:spPr>
            <a:xfrm>
              <a:off x="859061" y="1893460"/>
              <a:ext cx="78843" cy="52740"/>
            </a:xfrm>
            <a:custGeom>
              <a:avLst/>
              <a:gdLst>
                <a:gd name="connsiteX0" fmla="*/ 0 w 78843"/>
                <a:gd name="connsiteY0" fmla="*/ 52740 h 52740"/>
                <a:gd name="connsiteX1" fmla="*/ 78844 w 78843"/>
                <a:gd name="connsiteY1" fmla="*/ 0 h 52740"/>
              </a:gdLst>
              <a:ahLst/>
              <a:cxnLst>
                <a:cxn ang="0">
                  <a:pos x="connsiteX0" y="connsiteY0"/>
                </a:cxn>
                <a:cxn ang="0">
                  <a:pos x="connsiteX1" y="connsiteY1"/>
                </a:cxn>
              </a:cxnLst>
              <a:rect l="l" t="t" r="r" b="b"/>
              <a:pathLst>
                <a:path w="78843" h="52740">
                  <a:moveTo>
                    <a:pt x="0" y="52740"/>
                  </a:moveTo>
                  <a:lnTo>
                    <a:pt x="78844" y="0"/>
                  </a:lnTo>
                </a:path>
              </a:pathLst>
            </a:custGeom>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12" name="Freeform: Shape 11">
              <a:extLst>
                <a:ext uri="{FF2B5EF4-FFF2-40B4-BE49-F238E27FC236}">
                  <a16:creationId xmlns:a16="http://schemas.microsoft.com/office/drawing/2014/main" id="{C8407CBD-D231-4A74-B4C6-AB68A95B4F5B}"/>
                </a:ext>
              </a:extLst>
            </p:cNvPr>
            <p:cNvSpPr/>
            <p:nvPr/>
          </p:nvSpPr>
          <p:spPr>
            <a:xfrm>
              <a:off x="930979" y="2042623"/>
              <a:ext cx="76180" cy="44749"/>
            </a:xfrm>
            <a:custGeom>
              <a:avLst/>
              <a:gdLst>
                <a:gd name="connsiteX0" fmla="*/ 0 w 76180"/>
                <a:gd name="connsiteY0" fmla="*/ 44749 h 44749"/>
                <a:gd name="connsiteX1" fmla="*/ 76180 w 76180"/>
                <a:gd name="connsiteY1" fmla="*/ 0 h 44749"/>
              </a:gdLst>
              <a:ahLst/>
              <a:cxnLst>
                <a:cxn ang="0">
                  <a:pos x="connsiteX0" y="connsiteY0"/>
                </a:cxn>
                <a:cxn ang="0">
                  <a:pos x="connsiteX1" y="connsiteY1"/>
                </a:cxn>
              </a:cxnLst>
              <a:rect l="l" t="t" r="r" b="b"/>
              <a:pathLst>
                <a:path w="76180" h="44749">
                  <a:moveTo>
                    <a:pt x="0" y="44749"/>
                  </a:moveTo>
                  <a:lnTo>
                    <a:pt x="76180" y="0"/>
                  </a:lnTo>
                </a:path>
              </a:pathLst>
            </a:custGeom>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13" name="Freeform: Shape 12">
              <a:extLst>
                <a:ext uri="{FF2B5EF4-FFF2-40B4-BE49-F238E27FC236}">
                  <a16:creationId xmlns:a16="http://schemas.microsoft.com/office/drawing/2014/main" id="{8CDCA2C4-3D93-4EA4-8376-0F988111EDB2}"/>
                </a:ext>
              </a:extLst>
            </p:cNvPr>
            <p:cNvSpPr/>
            <p:nvPr/>
          </p:nvSpPr>
          <p:spPr>
            <a:xfrm>
              <a:off x="924586" y="1893460"/>
              <a:ext cx="171005" cy="92161"/>
            </a:xfrm>
            <a:custGeom>
              <a:avLst/>
              <a:gdLst>
                <a:gd name="connsiteX0" fmla="*/ 0 w 171005"/>
                <a:gd name="connsiteY0" fmla="*/ 92162 h 92161"/>
                <a:gd name="connsiteX1" fmla="*/ 171006 w 171005"/>
                <a:gd name="connsiteY1" fmla="*/ 0 h 92161"/>
              </a:gdLst>
              <a:ahLst/>
              <a:cxnLst>
                <a:cxn ang="0">
                  <a:pos x="connsiteX0" y="connsiteY0"/>
                </a:cxn>
                <a:cxn ang="0">
                  <a:pos x="connsiteX1" y="connsiteY1"/>
                </a:cxn>
              </a:cxnLst>
              <a:rect l="l" t="t" r="r" b="b"/>
              <a:pathLst>
                <a:path w="171005" h="92161">
                  <a:moveTo>
                    <a:pt x="0" y="92162"/>
                  </a:moveTo>
                  <a:lnTo>
                    <a:pt x="171006" y="0"/>
                  </a:lnTo>
                </a:path>
              </a:pathLst>
            </a:custGeom>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14" name="Freeform: Shape 13">
              <a:extLst>
                <a:ext uri="{FF2B5EF4-FFF2-40B4-BE49-F238E27FC236}">
                  <a16:creationId xmlns:a16="http://schemas.microsoft.com/office/drawing/2014/main" id="{068EB3A3-BB52-448D-B762-A4E74674C704}"/>
                </a:ext>
              </a:extLst>
            </p:cNvPr>
            <p:cNvSpPr/>
            <p:nvPr/>
          </p:nvSpPr>
          <p:spPr>
            <a:xfrm>
              <a:off x="859061" y="1814616"/>
              <a:ext cx="78843" cy="52740"/>
            </a:xfrm>
            <a:custGeom>
              <a:avLst/>
              <a:gdLst>
                <a:gd name="connsiteX0" fmla="*/ 0 w 78843"/>
                <a:gd name="connsiteY0" fmla="*/ 52740 h 52740"/>
                <a:gd name="connsiteX1" fmla="*/ 78844 w 78843"/>
                <a:gd name="connsiteY1" fmla="*/ 0 h 52740"/>
              </a:gdLst>
              <a:ahLst/>
              <a:cxnLst>
                <a:cxn ang="0">
                  <a:pos x="connsiteX0" y="connsiteY0"/>
                </a:cxn>
                <a:cxn ang="0">
                  <a:pos x="connsiteX1" y="connsiteY1"/>
                </a:cxn>
              </a:cxnLst>
              <a:rect l="l" t="t" r="r" b="b"/>
              <a:pathLst>
                <a:path w="78843" h="52740">
                  <a:moveTo>
                    <a:pt x="0" y="52740"/>
                  </a:moveTo>
                  <a:lnTo>
                    <a:pt x="78844" y="0"/>
                  </a:lnTo>
                </a:path>
              </a:pathLst>
            </a:custGeom>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15" name="Freeform: Shape 14">
              <a:extLst>
                <a:ext uri="{FF2B5EF4-FFF2-40B4-BE49-F238E27FC236}">
                  <a16:creationId xmlns:a16="http://schemas.microsoft.com/office/drawing/2014/main" id="{76B3D8A3-7BEB-4601-A327-E6C52FB8FE68}"/>
                </a:ext>
              </a:extLst>
            </p:cNvPr>
            <p:cNvSpPr/>
            <p:nvPr/>
          </p:nvSpPr>
          <p:spPr>
            <a:xfrm>
              <a:off x="780217" y="1499241"/>
              <a:ext cx="315374" cy="630749"/>
            </a:xfrm>
            <a:custGeom>
              <a:avLst/>
              <a:gdLst>
                <a:gd name="connsiteX0" fmla="*/ 315375 w 315374"/>
                <a:gd name="connsiteY0" fmla="*/ 52207 h 630749"/>
                <a:gd name="connsiteX1" fmla="*/ 236531 w 315374"/>
                <a:gd name="connsiteY1" fmla="*/ 0 h 630749"/>
                <a:gd name="connsiteX2" fmla="*/ 78844 w 315374"/>
                <a:gd name="connsiteY2" fmla="*/ 91629 h 630749"/>
                <a:gd name="connsiteX3" fmla="*/ 78844 w 315374"/>
                <a:gd name="connsiteY3" fmla="*/ 196576 h 630749"/>
                <a:gd name="connsiteX4" fmla="*/ 0 w 315374"/>
                <a:gd name="connsiteY4" fmla="*/ 236531 h 630749"/>
                <a:gd name="connsiteX5" fmla="*/ 0 w 315374"/>
                <a:gd name="connsiteY5" fmla="*/ 318571 h 630749"/>
                <a:gd name="connsiteX6" fmla="*/ 0 w 315374"/>
                <a:gd name="connsiteY6" fmla="*/ 394218 h 630749"/>
                <a:gd name="connsiteX7" fmla="*/ 78844 w 315374"/>
                <a:gd name="connsiteY7" fmla="*/ 446958 h 630749"/>
                <a:gd name="connsiteX8" fmla="*/ 78844 w 315374"/>
                <a:gd name="connsiteY8" fmla="*/ 539120 h 630749"/>
                <a:gd name="connsiteX9" fmla="*/ 236531 w 315374"/>
                <a:gd name="connsiteY9" fmla="*/ 630749 h 630749"/>
                <a:gd name="connsiteX10" fmla="*/ 315375 w 315374"/>
                <a:gd name="connsiteY10" fmla="*/ 588664 h 630749"/>
                <a:gd name="connsiteX11" fmla="*/ 315375 w 315374"/>
                <a:gd name="connsiteY11" fmla="*/ 315375 h 630749"/>
                <a:gd name="connsiteX12" fmla="*/ 236531 w 315374"/>
                <a:gd name="connsiteY12" fmla="*/ 275953 h 63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5374" h="630749">
                  <a:moveTo>
                    <a:pt x="315375" y="52207"/>
                  </a:moveTo>
                  <a:lnTo>
                    <a:pt x="236531" y="0"/>
                  </a:lnTo>
                  <a:lnTo>
                    <a:pt x="78844" y="91629"/>
                  </a:lnTo>
                  <a:lnTo>
                    <a:pt x="78844" y="196576"/>
                  </a:lnTo>
                  <a:lnTo>
                    <a:pt x="0" y="236531"/>
                  </a:lnTo>
                  <a:lnTo>
                    <a:pt x="0" y="318571"/>
                  </a:lnTo>
                  <a:lnTo>
                    <a:pt x="0" y="394218"/>
                  </a:lnTo>
                  <a:lnTo>
                    <a:pt x="78844" y="446958"/>
                  </a:lnTo>
                  <a:lnTo>
                    <a:pt x="78844" y="539120"/>
                  </a:lnTo>
                  <a:lnTo>
                    <a:pt x="236531" y="630749"/>
                  </a:lnTo>
                  <a:lnTo>
                    <a:pt x="315375" y="588664"/>
                  </a:lnTo>
                  <a:lnTo>
                    <a:pt x="315375" y="315375"/>
                  </a:lnTo>
                  <a:lnTo>
                    <a:pt x="236531" y="275953"/>
                  </a:lnTo>
                </a:path>
              </a:pathLst>
            </a:custGeom>
            <a:noFill/>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16" name="Freeform: Shape 15">
              <a:extLst>
                <a:ext uri="{FF2B5EF4-FFF2-40B4-BE49-F238E27FC236}">
                  <a16:creationId xmlns:a16="http://schemas.microsoft.com/office/drawing/2014/main" id="{CF6EB84F-2E1E-46C4-838D-7CF0C3D16F6E}"/>
                </a:ext>
              </a:extLst>
            </p:cNvPr>
            <p:cNvSpPr/>
            <p:nvPr/>
          </p:nvSpPr>
          <p:spPr>
            <a:xfrm>
              <a:off x="937905" y="1814616"/>
              <a:ext cx="78843" cy="118265"/>
            </a:xfrm>
            <a:custGeom>
              <a:avLst/>
              <a:gdLst>
                <a:gd name="connsiteX0" fmla="*/ 78844 w 78843"/>
                <a:gd name="connsiteY0" fmla="*/ 118265 h 118265"/>
                <a:gd name="connsiteX1" fmla="*/ 78844 w 78843"/>
                <a:gd name="connsiteY1" fmla="*/ 52740 h 118265"/>
                <a:gd name="connsiteX2" fmla="*/ 0 w 78843"/>
                <a:gd name="connsiteY2" fmla="*/ 0 h 118265"/>
              </a:gdLst>
              <a:ahLst/>
              <a:cxnLst>
                <a:cxn ang="0">
                  <a:pos x="connsiteX0" y="connsiteY0"/>
                </a:cxn>
                <a:cxn ang="0">
                  <a:pos x="connsiteX1" y="connsiteY1"/>
                </a:cxn>
                <a:cxn ang="0">
                  <a:pos x="connsiteX2" y="connsiteY2"/>
                </a:cxn>
              </a:cxnLst>
              <a:rect l="l" t="t" r="r" b="b"/>
              <a:pathLst>
                <a:path w="78843" h="118265">
                  <a:moveTo>
                    <a:pt x="78844" y="118265"/>
                  </a:moveTo>
                  <a:lnTo>
                    <a:pt x="78844" y="52740"/>
                  </a:lnTo>
                  <a:lnTo>
                    <a:pt x="0" y="0"/>
                  </a:lnTo>
                </a:path>
              </a:pathLst>
            </a:custGeom>
            <a:noFill/>
            <a:ln w="12700" cap="flat">
              <a:solidFill>
                <a:srgbClr val="FFFFFF"/>
              </a:solidFill>
              <a:prstDash val="solid"/>
              <a:round/>
            </a:ln>
          </p:spPr>
          <p:txBody>
            <a:bodyPr rtlCol="0" anchor="ctr"/>
            <a:lstStyle/>
            <a:p>
              <a:pPr defTabSz="457189">
                <a:defRPr/>
              </a:pPr>
              <a:endParaRPr lang="en-US">
                <a:solidFill>
                  <a:srgbClr val="FFFFFF"/>
                </a:solidFill>
                <a:latin typeface="Amazon Ember"/>
              </a:endParaRPr>
            </a:p>
          </p:txBody>
        </p:sp>
        <p:sp>
          <p:nvSpPr>
            <p:cNvPr id="22" name="Freeform: Shape 21">
              <a:extLst>
                <a:ext uri="{FF2B5EF4-FFF2-40B4-BE49-F238E27FC236}">
                  <a16:creationId xmlns:a16="http://schemas.microsoft.com/office/drawing/2014/main" id="{25C057E5-2442-4A5C-87BB-C948F0ADC8D4}"/>
                </a:ext>
              </a:extLst>
            </p:cNvPr>
            <p:cNvSpPr/>
            <p:nvPr/>
          </p:nvSpPr>
          <p:spPr>
            <a:xfrm>
              <a:off x="1410967" y="1748025"/>
              <a:ext cx="5327" cy="140107"/>
            </a:xfrm>
            <a:custGeom>
              <a:avLst/>
              <a:gdLst>
                <a:gd name="connsiteX0" fmla="*/ 0 w 5327"/>
                <a:gd name="connsiteY0" fmla="*/ 0 h 140107"/>
                <a:gd name="connsiteX1" fmla="*/ 0 w 5327"/>
                <a:gd name="connsiteY1" fmla="*/ 69787 h 140107"/>
                <a:gd name="connsiteX2" fmla="*/ 0 w 5327"/>
                <a:gd name="connsiteY2" fmla="*/ 140107 h 140107"/>
              </a:gdLst>
              <a:ahLst/>
              <a:cxnLst>
                <a:cxn ang="0">
                  <a:pos x="connsiteX0" y="connsiteY0"/>
                </a:cxn>
                <a:cxn ang="0">
                  <a:pos x="connsiteX1" y="connsiteY1"/>
                </a:cxn>
                <a:cxn ang="0">
                  <a:pos x="connsiteX2" y="connsiteY2"/>
                </a:cxn>
              </a:cxnLst>
              <a:rect l="l" t="t" r="r" b="b"/>
              <a:pathLst>
                <a:path w="5327" h="140107">
                  <a:moveTo>
                    <a:pt x="0" y="0"/>
                  </a:moveTo>
                  <a:lnTo>
                    <a:pt x="0" y="69787"/>
                  </a:lnTo>
                  <a:lnTo>
                    <a:pt x="0" y="140107"/>
                  </a:lnTo>
                  <a:close/>
                </a:path>
              </a:pathLst>
            </a:custGeom>
            <a:noFill/>
            <a:ln w="12700" cap="flat">
              <a:solidFill>
                <a:schemeClr val="accent4"/>
              </a:solidFill>
              <a:prstDash val="solid"/>
              <a:round/>
            </a:ln>
          </p:spPr>
          <p:txBody>
            <a:bodyPr rtlCol="0" anchor="ctr"/>
            <a:lstStyle/>
            <a:p>
              <a:pPr defTabSz="457189">
                <a:defRPr/>
              </a:pPr>
              <a:endParaRPr lang="en-US">
                <a:solidFill>
                  <a:srgbClr val="FFFFFF"/>
                </a:solidFill>
                <a:latin typeface="Amazon Ember"/>
              </a:endParaRPr>
            </a:p>
          </p:txBody>
        </p:sp>
        <p:sp>
          <p:nvSpPr>
            <p:cNvPr id="23" name="Freeform: Shape 22">
              <a:extLst>
                <a:ext uri="{FF2B5EF4-FFF2-40B4-BE49-F238E27FC236}">
                  <a16:creationId xmlns:a16="http://schemas.microsoft.com/office/drawing/2014/main" id="{3C294338-172D-4237-95E2-96AC522841B5}"/>
                </a:ext>
              </a:extLst>
            </p:cNvPr>
            <p:cNvSpPr/>
            <p:nvPr/>
          </p:nvSpPr>
          <p:spPr>
            <a:xfrm>
              <a:off x="1332123" y="1854038"/>
              <a:ext cx="78843" cy="39421"/>
            </a:xfrm>
            <a:custGeom>
              <a:avLst/>
              <a:gdLst>
                <a:gd name="connsiteX0" fmla="*/ 0 w 78843"/>
                <a:gd name="connsiteY0" fmla="*/ 0 h 39421"/>
                <a:gd name="connsiteX1" fmla="*/ 78844 w 78843"/>
                <a:gd name="connsiteY1" fmla="*/ 39422 h 39421"/>
              </a:gdLst>
              <a:ahLst/>
              <a:cxnLst>
                <a:cxn ang="0">
                  <a:pos x="connsiteX0" y="connsiteY0"/>
                </a:cxn>
                <a:cxn ang="0">
                  <a:pos x="connsiteX1" y="connsiteY1"/>
                </a:cxn>
              </a:cxnLst>
              <a:rect l="l" t="t" r="r" b="b"/>
              <a:pathLst>
                <a:path w="78843" h="39421">
                  <a:moveTo>
                    <a:pt x="0" y="0"/>
                  </a:moveTo>
                  <a:lnTo>
                    <a:pt x="78844" y="39422"/>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24" name="Freeform: Shape 23">
              <a:extLst>
                <a:ext uri="{FF2B5EF4-FFF2-40B4-BE49-F238E27FC236}">
                  <a16:creationId xmlns:a16="http://schemas.microsoft.com/office/drawing/2014/main" id="{8EACE109-6679-4341-AD81-4D0AA32DD974}"/>
                </a:ext>
              </a:extLst>
            </p:cNvPr>
            <p:cNvSpPr/>
            <p:nvPr/>
          </p:nvSpPr>
          <p:spPr>
            <a:xfrm>
              <a:off x="1279916" y="1643610"/>
              <a:ext cx="52207" cy="5327"/>
            </a:xfrm>
            <a:custGeom>
              <a:avLst/>
              <a:gdLst>
                <a:gd name="connsiteX0" fmla="*/ 52207 w 52207"/>
                <a:gd name="connsiteY0" fmla="*/ 0 h 5327"/>
                <a:gd name="connsiteX1" fmla="*/ 0 w 52207"/>
                <a:gd name="connsiteY1" fmla="*/ 0 h 5327"/>
              </a:gdLst>
              <a:ahLst/>
              <a:cxnLst>
                <a:cxn ang="0">
                  <a:pos x="connsiteX0" y="connsiteY0"/>
                </a:cxn>
                <a:cxn ang="0">
                  <a:pos x="connsiteX1" y="connsiteY1"/>
                </a:cxn>
              </a:cxnLst>
              <a:rect l="l" t="t" r="r" b="b"/>
              <a:pathLst>
                <a:path w="52207" h="5327">
                  <a:moveTo>
                    <a:pt x="52207" y="0"/>
                  </a:moveTo>
                  <a:lnTo>
                    <a:pt x="0" y="0"/>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68" name="Freeform: Shape 67">
              <a:extLst>
                <a:ext uri="{FF2B5EF4-FFF2-40B4-BE49-F238E27FC236}">
                  <a16:creationId xmlns:a16="http://schemas.microsoft.com/office/drawing/2014/main" id="{59C14BDB-09A1-4FD4-B35D-0F523002966F}"/>
                </a:ext>
              </a:extLst>
            </p:cNvPr>
            <p:cNvSpPr/>
            <p:nvPr/>
          </p:nvSpPr>
          <p:spPr>
            <a:xfrm>
              <a:off x="1095592" y="1998940"/>
              <a:ext cx="78843" cy="5327"/>
            </a:xfrm>
            <a:custGeom>
              <a:avLst/>
              <a:gdLst>
                <a:gd name="connsiteX0" fmla="*/ 0 w 78843"/>
                <a:gd name="connsiteY0" fmla="*/ 0 h 5327"/>
                <a:gd name="connsiteX1" fmla="*/ 78844 w 78843"/>
                <a:gd name="connsiteY1" fmla="*/ 0 h 5327"/>
              </a:gdLst>
              <a:ahLst/>
              <a:cxnLst>
                <a:cxn ang="0">
                  <a:pos x="connsiteX0" y="connsiteY0"/>
                </a:cxn>
                <a:cxn ang="0">
                  <a:pos x="connsiteX1" y="connsiteY1"/>
                </a:cxn>
              </a:cxnLst>
              <a:rect l="l" t="t" r="r" b="b"/>
              <a:pathLst>
                <a:path w="78843" h="5327">
                  <a:moveTo>
                    <a:pt x="0" y="0"/>
                  </a:moveTo>
                  <a:lnTo>
                    <a:pt x="78844" y="0"/>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69" name="Freeform: Shape 68">
              <a:extLst>
                <a:ext uri="{FF2B5EF4-FFF2-40B4-BE49-F238E27FC236}">
                  <a16:creationId xmlns:a16="http://schemas.microsoft.com/office/drawing/2014/main" id="{DEC494DF-D5F9-4765-BEA1-DAE2FDDC7C04}"/>
                </a:ext>
              </a:extLst>
            </p:cNvPr>
            <p:cNvSpPr/>
            <p:nvPr/>
          </p:nvSpPr>
          <p:spPr>
            <a:xfrm>
              <a:off x="1227176" y="1617507"/>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sp>
          <p:nvSpPr>
            <p:cNvPr id="70" name="Freeform: Shape 69">
              <a:extLst>
                <a:ext uri="{FF2B5EF4-FFF2-40B4-BE49-F238E27FC236}">
                  <a16:creationId xmlns:a16="http://schemas.microsoft.com/office/drawing/2014/main" id="{9198597C-6BB5-46BA-AC0B-7C4FEC52585D}"/>
                </a:ext>
              </a:extLst>
            </p:cNvPr>
            <p:cNvSpPr/>
            <p:nvPr/>
          </p:nvSpPr>
          <p:spPr>
            <a:xfrm>
              <a:off x="1279916" y="1814616"/>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sp>
          <p:nvSpPr>
            <p:cNvPr id="71" name="Freeform: Shape 70">
              <a:extLst>
                <a:ext uri="{FF2B5EF4-FFF2-40B4-BE49-F238E27FC236}">
                  <a16:creationId xmlns:a16="http://schemas.microsoft.com/office/drawing/2014/main" id="{C40AFA79-173D-44C8-995E-BF2621371693}"/>
                </a:ext>
              </a:extLst>
            </p:cNvPr>
            <p:cNvSpPr/>
            <p:nvPr/>
          </p:nvSpPr>
          <p:spPr>
            <a:xfrm>
              <a:off x="1174436" y="1749091"/>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72" name="Freeform: Shape 71">
              <a:extLst>
                <a:ext uri="{FF2B5EF4-FFF2-40B4-BE49-F238E27FC236}">
                  <a16:creationId xmlns:a16="http://schemas.microsoft.com/office/drawing/2014/main" id="{7EBF8F1A-CC09-47E8-840A-6A406EFF3C9C}"/>
                </a:ext>
              </a:extLst>
            </p:cNvPr>
            <p:cNvSpPr/>
            <p:nvPr/>
          </p:nvSpPr>
          <p:spPr>
            <a:xfrm>
              <a:off x="1174436" y="1972836"/>
              <a:ext cx="52207" cy="52207"/>
            </a:xfrm>
            <a:custGeom>
              <a:avLst/>
              <a:gdLst>
                <a:gd name="connsiteX0" fmla="*/ 52207 w 52207"/>
                <a:gd name="connsiteY0" fmla="*/ 26104 h 52207"/>
                <a:gd name="connsiteX1" fmla="*/ 26104 w 52207"/>
                <a:gd name="connsiteY1" fmla="*/ 52207 h 52207"/>
                <a:gd name="connsiteX2" fmla="*/ 0 w 52207"/>
                <a:gd name="connsiteY2" fmla="*/ 26104 h 52207"/>
                <a:gd name="connsiteX3" fmla="*/ 26104 w 52207"/>
                <a:gd name="connsiteY3" fmla="*/ 0 h 52207"/>
                <a:gd name="connsiteX4" fmla="*/ 52207 w 52207"/>
                <a:gd name="connsiteY4" fmla="*/ 26104 h 52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7" h="52207">
                  <a:moveTo>
                    <a:pt x="52207" y="26104"/>
                  </a:moveTo>
                  <a:cubicBezTo>
                    <a:pt x="52207" y="40520"/>
                    <a:pt x="40520" y="52207"/>
                    <a:pt x="26104" y="52207"/>
                  </a:cubicBezTo>
                  <a:cubicBezTo>
                    <a:pt x="11687" y="52207"/>
                    <a:pt x="0" y="40520"/>
                    <a:pt x="0" y="26104"/>
                  </a:cubicBezTo>
                  <a:cubicBezTo>
                    <a:pt x="0" y="11687"/>
                    <a:pt x="11687" y="0"/>
                    <a:pt x="26104" y="0"/>
                  </a:cubicBezTo>
                  <a:cubicBezTo>
                    <a:pt x="40520" y="0"/>
                    <a:pt x="52207" y="11687"/>
                    <a:pt x="52207" y="26104"/>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73" name="Freeform: Shape 72">
              <a:extLst>
                <a:ext uri="{FF2B5EF4-FFF2-40B4-BE49-F238E27FC236}">
                  <a16:creationId xmlns:a16="http://schemas.microsoft.com/office/drawing/2014/main" id="{17B0AC1E-E767-435A-B528-6D82141B6805}"/>
                </a:ext>
              </a:extLst>
            </p:cNvPr>
            <p:cNvSpPr/>
            <p:nvPr/>
          </p:nvSpPr>
          <p:spPr>
            <a:xfrm>
              <a:off x="1095592" y="1499241"/>
              <a:ext cx="315374" cy="630749"/>
            </a:xfrm>
            <a:custGeom>
              <a:avLst/>
              <a:gdLst>
                <a:gd name="connsiteX0" fmla="*/ 78844 w 315374"/>
                <a:gd name="connsiteY0" fmla="*/ 262635 h 630749"/>
                <a:gd name="connsiteX1" fmla="*/ 0 w 315374"/>
                <a:gd name="connsiteY1" fmla="*/ 210427 h 630749"/>
                <a:gd name="connsiteX2" fmla="*/ 0 w 315374"/>
                <a:gd name="connsiteY2" fmla="*/ 52207 h 630749"/>
                <a:gd name="connsiteX3" fmla="*/ 78844 w 315374"/>
                <a:gd name="connsiteY3" fmla="*/ 0 h 630749"/>
                <a:gd name="connsiteX4" fmla="*/ 236531 w 315374"/>
                <a:gd name="connsiteY4" fmla="*/ 94293 h 630749"/>
                <a:gd name="connsiteX5" fmla="*/ 236531 w 315374"/>
                <a:gd name="connsiteY5" fmla="*/ 196576 h 630749"/>
                <a:gd name="connsiteX6" fmla="*/ 315375 w 315374"/>
                <a:gd name="connsiteY6" fmla="*/ 241326 h 630749"/>
                <a:gd name="connsiteX7" fmla="*/ 315375 w 315374"/>
                <a:gd name="connsiteY7" fmla="*/ 318571 h 630749"/>
                <a:gd name="connsiteX8" fmla="*/ 315375 w 315374"/>
                <a:gd name="connsiteY8" fmla="*/ 394218 h 630749"/>
                <a:gd name="connsiteX9" fmla="*/ 236531 w 315374"/>
                <a:gd name="connsiteY9" fmla="*/ 446958 h 630749"/>
                <a:gd name="connsiteX10" fmla="*/ 236531 w 315374"/>
                <a:gd name="connsiteY10" fmla="*/ 539120 h 630749"/>
                <a:gd name="connsiteX11" fmla="*/ 78844 w 315374"/>
                <a:gd name="connsiteY11" fmla="*/ 630749 h 630749"/>
                <a:gd name="connsiteX12" fmla="*/ 0 w 315374"/>
                <a:gd name="connsiteY12" fmla="*/ 591328 h 630749"/>
                <a:gd name="connsiteX13" fmla="*/ 0 w 315374"/>
                <a:gd name="connsiteY13" fmla="*/ 319637 h 63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74" h="630749">
                  <a:moveTo>
                    <a:pt x="78844" y="262635"/>
                  </a:moveTo>
                  <a:lnTo>
                    <a:pt x="0" y="210427"/>
                  </a:lnTo>
                  <a:lnTo>
                    <a:pt x="0" y="52207"/>
                  </a:lnTo>
                  <a:lnTo>
                    <a:pt x="78844" y="0"/>
                  </a:lnTo>
                  <a:lnTo>
                    <a:pt x="236531" y="94293"/>
                  </a:lnTo>
                  <a:lnTo>
                    <a:pt x="236531" y="196576"/>
                  </a:lnTo>
                  <a:lnTo>
                    <a:pt x="315375" y="241326"/>
                  </a:lnTo>
                  <a:lnTo>
                    <a:pt x="315375" y="318571"/>
                  </a:lnTo>
                  <a:lnTo>
                    <a:pt x="315375" y="394218"/>
                  </a:lnTo>
                  <a:lnTo>
                    <a:pt x="236531" y="446958"/>
                  </a:lnTo>
                  <a:lnTo>
                    <a:pt x="236531" y="539120"/>
                  </a:lnTo>
                  <a:lnTo>
                    <a:pt x="78844" y="630749"/>
                  </a:lnTo>
                  <a:lnTo>
                    <a:pt x="0" y="591328"/>
                  </a:lnTo>
                  <a:lnTo>
                    <a:pt x="0" y="319637"/>
                  </a:ln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grpSp>
      <p:sp>
        <p:nvSpPr>
          <p:cNvPr id="67" name="Rectangle 66">
            <a:extLst>
              <a:ext uri="{FF2B5EF4-FFF2-40B4-BE49-F238E27FC236}">
                <a16:creationId xmlns:a16="http://schemas.microsoft.com/office/drawing/2014/main" id="{BF6E5CC1-F7CB-4CAD-B6CA-F49719B9AC05}"/>
              </a:ext>
            </a:extLst>
          </p:cNvPr>
          <p:cNvSpPr/>
          <p:nvPr/>
        </p:nvSpPr>
        <p:spPr>
          <a:xfrm>
            <a:off x="7406640"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968" name="Incremental…"/>
          <p:cNvSpPr txBox="1"/>
          <p:nvPr/>
        </p:nvSpPr>
        <p:spPr>
          <a:xfrm>
            <a:off x="7406640" y="2737679"/>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t" anchorCtr="0">
            <a:noAutofit/>
          </a:bodyPr>
          <a:lstStyle/>
          <a:p>
            <a:pPr algn="ctr" defTabSz="309555" hangingPunct="0">
              <a:defRPr b="0"/>
            </a:pPr>
            <a:r>
              <a:rPr lang="en-US" sz="900" b="1" kern="0" dirty="0">
                <a:solidFill>
                  <a:srgbClr val="FFCC00"/>
                </a:solidFill>
                <a:latin typeface="Amazon Ember" panose="02000000000000000000"/>
                <a:sym typeface="Helvetica Neue"/>
              </a:rPr>
              <a:t>INCREMENTAL</a:t>
            </a:r>
          </a:p>
          <a:p>
            <a:pPr algn="ctr" defTabSz="309555" hangingPunct="0">
              <a:defRPr b="0"/>
            </a:pPr>
            <a:r>
              <a:rPr lang="en-US" sz="900" b="1" kern="0" dirty="0">
                <a:solidFill>
                  <a:srgbClr val="FFCC00"/>
                </a:solidFill>
                <a:latin typeface="Amazon Ember" panose="02000000000000000000"/>
                <a:sym typeface="Helvetica Neue"/>
              </a:rPr>
              <a:t>LEARNING THROUGH</a:t>
            </a:r>
          </a:p>
          <a:p>
            <a:pPr algn="ctr" defTabSz="309555" hangingPunct="0">
              <a:defRPr b="0"/>
            </a:pPr>
            <a:r>
              <a:rPr lang="en-US" sz="900" b="1" kern="0" dirty="0">
                <a:solidFill>
                  <a:srgbClr val="FFCC00"/>
                </a:solidFill>
                <a:latin typeface="Amazon Ember" panose="02000000000000000000"/>
                <a:sym typeface="Helvetica Neue"/>
              </a:rPr>
              <a:t>FEEDBACK</a:t>
            </a:r>
          </a:p>
        </p:txBody>
      </p:sp>
      <p:sp>
        <p:nvSpPr>
          <p:cNvPr id="25" name="Incremental…">
            <a:extLst>
              <a:ext uri="{FF2B5EF4-FFF2-40B4-BE49-F238E27FC236}">
                <a16:creationId xmlns:a16="http://schemas.microsoft.com/office/drawing/2014/main" id="{837E918D-2F66-5C42-9C97-DEE6A451F149}"/>
              </a:ext>
            </a:extLst>
          </p:cNvPr>
          <p:cNvSpPr txBox="1"/>
          <p:nvPr/>
        </p:nvSpPr>
        <p:spPr>
          <a:xfrm>
            <a:off x="7406640" y="3182925"/>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Up-to-date </a:t>
            </a:r>
            <a:br>
              <a:rPr lang="en-US" sz="900" kern="0" dirty="0">
                <a:solidFill>
                  <a:srgbClr val="FFFFFF"/>
                </a:solidFill>
                <a:latin typeface="Amazon Ember" panose="02000000000000000000"/>
                <a:sym typeface="Helvetica Neue"/>
              </a:rPr>
            </a:br>
            <a:r>
              <a:rPr lang="en-US" sz="900" kern="0" dirty="0">
                <a:solidFill>
                  <a:srgbClr val="FFFFFF"/>
                </a:solidFill>
                <a:latin typeface="Amazon Ember" panose="02000000000000000000"/>
                <a:sym typeface="Helvetica Neue"/>
              </a:rPr>
              <a:t>relevant answers </a:t>
            </a:r>
            <a:endParaRPr sz="900" kern="0" dirty="0">
              <a:solidFill>
                <a:srgbClr val="FFFFFF"/>
              </a:solidFill>
              <a:latin typeface="Amazon Ember" panose="02000000000000000000"/>
              <a:sym typeface="Helvetica Neue"/>
            </a:endParaRPr>
          </a:p>
        </p:txBody>
      </p:sp>
      <p:cxnSp>
        <p:nvCxnSpPr>
          <p:cNvPr id="60" name="Straight Connector 59">
            <a:extLst>
              <a:ext uri="{FF2B5EF4-FFF2-40B4-BE49-F238E27FC236}">
                <a16:creationId xmlns:a16="http://schemas.microsoft.com/office/drawing/2014/main" id="{B66780B4-D9A9-4ED2-8C45-607CC0F5F765}"/>
              </a:ext>
            </a:extLst>
          </p:cNvPr>
          <p:cNvCxnSpPr>
            <a:cxnSpLocks/>
          </p:cNvCxnSpPr>
          <p:nvPr/>
        </p:nvCxnSpPr>
        <p:spPr>
          <a:xfrm>
            <a:off x="7837433"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8" name="Group 77">
            <a:extLst>
              <a:ext uri="{FF2B5EF4-FFF2-40B4-BE49-F238E27FC236}">
                <a16:creationId xmlns:a16="http://schemas.microsoft.com/office/drawing/2014/main" id="{880F4748-3727-4D20-9A03-51861D0699DD}"/>
              </a:ext>
            </a:extLst>
          </p:cNvPr>
          <p:cNvGrpSpPr/>
          <p:nvPr/>
        </p:nvGrpSpPr>
        <p:grpSpPr>
          <a:xfrm>
            <a:off x="7628337" y="1655724"/>
            <a:ext cx="836766" cy="573968"/>
            <a:chOff x="7721665" y="1223780"/>
            <a:chExt cx="650110" cy="445934"/>
          </a:xfrm>
        </p:grpSpPr>
        <p:sp>
          <p:nvSpPr>
            <p:cNvPr id="91" name="Freeform: Shape 90">
              <a:extLst>
                <a:ext uri="{FF2B5EF4-FFF2-40B4-BE49-F238E27FC236}">
                  <a16:creationId xmlns:a16="http://schemas.microsoft.com/office/drawing/2014/main" id="{2D14DCF4-E44D-4B81-84D2-B9134BAE4CDD}"/>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92" name="Freeform: Shape 91">
              <a:extLst>
                <a:ext uri="{FF2B5EF4-FFF2-40B4-BE49-F238E27FC236}">
                  <a16:creationId xmlns:a16="http://schemas.microsoft.com/office/drawing/2014/main" id="{0E92401D-4D76-4201-86DD-71CD7A2B71D7}"/>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93" name="Freeform: Shape 92">
              <a:extLst>
                <a:ext uri="{FF2B5EF4-FFF2-40B4-BE49-F238E27FC236}">
                  <a16:creationId xmlns:a16="http://schemas.microsoft.com/office/drawing/2014/main" id="{E530D367-6E36-480F-B45E-AE1340E6A5AD}"/>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94" name="Freeform: Shape 93">
              <a:extLst>
                <a:ext uri="{FF2B5EF4-FFF2-40B4-BE49-F238E27FC236}">
                  <a16:creationId xmlns:a16="http://schemas.microsoft.com/office/drawing/2014/main" id="{33C48036-7058-4406-9595-48249A89AD95}"/>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95" name="Freeform: Shape 94">
              <a:extLst>
                <a:ext uri="{FF2B5EF4-FFF2-40B4-BE49-F238E27FC236}">
                  <a16:creationId xmlns:a16="http://schemas.microsoft.com/office/drawing/2014/main" id="{9A3EC333-5C8E-45BC-BAC0-9237C82A413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96" name="Freeform: Shape 95">
              <a:extLst>
                <a:ext uri="{FF2B5EF4-FFF2-40B4-BE49-F238E27FC236}">
                  <a16:creationId xmlns:a16="http://schemas.microsoft.com/office/drawing/2014/main" id="{024B14E6-13B4-4D51-9C61-07A8CE2FC8C0}"/>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sp>
          <p:nvSpPr>
            <p:cNvPr id="97" name="Freeform: Shape 96">
              <a:extLst>
                <a:ext uri="{FF2B5EF4-FFF2-40B4-BE49-F238E27FC236}">
                  <a16:creationId xmlns:a16="http://schemas.microsoft.com/office/drawing/2014/main" id="{CD8755EB-B97B-4642-B5D8-B06E941DCBDF}"/>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grpSp>
      <p:sp>
        <p:nvSpPr>
          <p:cNvPr id="66" name="Rectangle 65">
            <a:extLst>
              <a:ext uri="{FF2B5EF4-FFF2-40B4-BE49-F238E27FC236}">
                <a16:creationId xmlns:a16="http://schemas.microsoft.com/office/drawing/2014/main" id="{EF07A2D0-57A9-4F42-89BA-6436923F0A59}"/>
              </a:ext>
            </a:extLst>
          </p:cNvPr>
          <p:cNvSpPr/>
          <p:nvPr/>
        </p:nvSpPr>
        <p:spPr>
          <a:xfrm>
            <a:off x="6018986"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965" name="Natural language…"/>
          <p:cNvSpPr txBox="1"/>
          <p:nvPr/>
        </p:nvSpPr>
        <p:spPr>
          <a:xfrm>
            <a:off x="6018986" y="2737679"/>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t" anchorCtr="0">
            <a:noAutofit/>
          </a:bodyPr>
          <a:lstStyle/>
          <a:p>
            <a:pPr algn="ctr" defTabSz="309555" hangingPunct="0">
              <a:defRPr b="0"/>
            </a:pPr>
            <a:r>
              <a:rPr lang="en-US" sz="900" b="1" kern="0" dirty="0">
                <a:solidFill>
                  <a:srgbClr val="FFCC00"/>
                </a:solidFill>
                <a:latin typeface="Amazon Ember" panose="02000000000000000000"/>
                <a:sym typeface="Helvetica Neue"/>
              </a:rPr>
              <a:t>NATURAL LANGUAGE </a:t>
            </a:r>
          </a:p>
          <a:p>
            <a:pPr algn="ctr" defTabSz="309555" hangingPunct="0">
              <a:defRPr b="0"/>
            </a:pPr>
            <a:r>
              <a:rPr lang="en-US" sz="900" b="1" kern="0" dirty="0">
                <a:solidFill>
                  <a:srgbClr val="FFCC00"/>
                </a:solidFill>
                <a:latin typeface="Amazon Ember" panose="02000000000000000000"/>
                <a:sym typeface="Helvetica Neue"/>
              </a:rPr>
              <a:t>SEARCH</a:t>
            </a:r>
          </a:p>
        </p:txBody>
      </p:sp>
      <p:sp>
        <p:nvSpPr>
          <p:cNvPr id="21" name="Natural language…">
            <a:extLst>
              <a:ext uri="{FF2B5EF4-FFF2-40B4-BE49-F238E27FC236}">
                <a16:creationId xmlns:a16="http://schemas.microsoft.com/office/drawing/2014/main" id="{6949C231-10BE-9D4A-9A00-5ABF17B220FB}"/>
              </a:ext>
            </a:extLst>
          </p:cNvPr>
          <p:cNvSpPr txBox="1"/>
          <p:nvPr/>
        </p:nvSpPr>
        <p:spPr>
          <a:xfrm>
            <a:off x="6018986" y="3182925"/>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Contextual </a:t>
            </a:r>
            <a:br>
              <a:rPr lang="en-US" sz="900" kern="0" dirty="0">
                <a:solidFill>
                  <a:srgbClr val="FFFFFF"/>
                </a:solidFill>
                <a:latin typeface="Amazon Ember" panose="02000000000000000000"/>
                <a:sym typeface="Helvetica Neue"/>
              </a:rPr>
            </a:br>
            <a:r>
              <a:rPr lang="en-US" sz="900" kern="0" dirty="0">
                <a:solidFill>
                  <a:srgbClr val="FFFFFF"/>
                </a:solidFill>
                <a:latin typeface="Amazon Ember" panose="02000000000000000000"/>
                <a:sym typeface="Helvetica Neue"/>
              </a:rPr>
              <a:t>search results</a:t>
            </a:r>
            <a:endParaRPr sz="900" kern="0" dirty="0">
              <a:solidFill>
                <a:srgbClr val="FFFFFF"/>
              </a:solidFill>
              <a:latin typeface="Amazon Ember" panose="02000000000000000000"/>
              <a:sym typeface="Helvetica Neue"/>
            </a:endParaRPr>
          </a:p>
        </p:txBody>
      </p:sp>
      <p:cxnSp>
        <p:nvCxnSpPr>
          <p:cNvPr id="59" name="Straight Connector 58">
            <a:extLst>
              <a:ext uri="{FF2B5EF4-FFF2-40B4-BE49-F238E27FC236}">
                <a16:creationId xmlns:a16="http://schemas.microsoft.com/office/drawing/2014/main" id="{396D7D35-EC83-4F89-9B06-3ADD6AF9C5D0}"/>
              </a:ext>
            </a:extLst>
          </p:cNvPr>
          <p:cNvCxnSpPr>
            <a:cxnSpLocks/>
          </p:cNvCxnSpPr>
          <p:nvPr/>
        </p:nvCxnSpPr>
        <p:spPr>
          <a:xfrm>
            <a:off x="6449778"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0" name="Group 79">
            <a:extLst>
              <a:ext uri="{FF2B5EF4-FFF2-40B4-BE49-F238E27FC236}">
                <a16:creationId xmlns:a16="http://schemas.microsoft.com/office/drawing/2014/main" id="{C910AF5D-55F5-4B82-B43A-AB77657C3B8D}"/>
              </a:ext>
            </a:extLst>
          </p:cNvPr>
          <p:cNvGrpSpPr/>
          <p:nvPr/>
        </p:nvGrpSpPr>
        <p:grpSpPr>
          <a:xfrm>
            <a:off x="6323962" y="1684190"/>
            <a:ext cx="670211" cy="517036"/>
            <a:chOff x="8194899" y="1997564"/>
            <a:chExt cx="451469" cy="348287"/>
          </a:xfrm>
        </p:grpSpPr>
        <p:sp>
          <p:nvSpPr>
            <p:cNvPr id="102" name="Freeform: Shape 101">
              <a:extLst>
                <a:ext uri="{FF2B5EF4-FFF2-40B4-BE49-F238E27FC236}">
                  <a16:creationId xmlns:a16="http://schemas.microsoft.com/office/drawing/2014/main" id="{B549E764-2B60-4549-84DD-AAB6CAF8E96B}"/>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rgbClr val="3366FF"/>
              </a:solidFill>
              <a:prstDash val="solid"/>
              <a:miter/>
            </a:ln>
          </p:spPr>
          <p:txBody>
            <a:bodyPr rtlCol="0" anchor="ctr"/>
            <a:lstStyle/>
            <a:p>
              <a:pPr defTabSz="457189">
                <a:defRPr/>
              </a:pPr>
              <a:endParaRPr lang="en-US" dirty="0">
                <a:solidFill>
                  <a:srgbClr val="FFFFFF"/>
                </a:solidFill>
                <a:latin typeface="Amazon Ember"/>
              </a:endParaRPr>
            </a:p>
          </p:txBody>
        </p:sp>
        <p:sp>
          <p:nvSpPr>
            <p:cNvPr id="103" name="Freeform: Shape 102">
              <a:extLst>
                <a:ext uri="{FF2B5EF4-FFF2-40B4-BE49-F238E27FC236}">
                  <a16:creationId xmlns:a16="http://schemas.microsoft.com/office/drawing/2014/main" id="{01E6B8CA-5B5D-4F9E-989E-B8B4B1358196}"/>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04" name="Freeform: Shape 103">
              <a:extLst>
                <a:ext uri="{FF2B5EF4-FFF2-40B4-BE49-F238E27FC236}">
                  <a16:creationId xmlns:a16="http://schemas.microsoft.com/office/drawing/2014/main" id="{35477F4C-9D77-4798-8FAC-315FA10054F7}"/>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05" name="Freeform: Shape 104">
              <a:extLst>
                <a:ext uri="{FF2B5EF4-FFF2-40B4-BE49-F238E27FC236}">
                  <a16:creationId xmlns:a16="http://schemas.microsoft.com/office/drawing/2014/main" id="{E8B96CC6-95FA-4F4F-B9C8-3A581763CAE7}"/>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06" name="Freeform: Shape 105">
              <a:extLst>
                <a:ext uri="{FF2B5EF4-FFF2-40B4-BE49-F238E27FC236}">
                  <a16:creationId xmlns:a16="http://schemas.microsoft.com/office/drawing/2014/main" id="{6A587962-4CE4-41F7-9135-5738F0CA6CA0}"/>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grpSp>
      <p:sp>
        <p:nvSpPr>
          <p:cNvPr id="65" name="Rectangle 64">
            <a:extLst>
              <a:ext uri="{FF2B5EF4-FFF2-40B4-BE49-F238E27FC236}">
                <a16:creationId xmlns:a16="http://schemas.microsoft.com/office/drawing/2014/main" id="{0A1B6A7E-C64D-4C28-8E2A-5824EB5D61FD}"/>
              </a:ext>
            </a:extLst>
          </p:cNvPr>
          <p:cNvSpPr/>
          <p:nvPr/>
        </p:nvSpPr>
        <p:spPr>
          <a:xfrm>
            <a:off x="4631334"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967" name="Simple API…"/>
          <p:cNvSpPr txBox="1"/>
          <p:nvPr/>
        </p:nvSpPr>
        <p:spPr>
          <a:xfrm>
            <a:off x="4631334" y="2737679"/>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t" anchorCtr="0">
            <a:noAutofit/>
          </a:bodyPr>
          <a:lstStyle/>
          <a:p>
            <a:pPr algn="ctr" defTabSz="309555" hangingPunct="0">
              <a:defRPr b="0"/>
            </a:pPr>
            <a:r>
              <a:rPr lang="en-US" sz="900" b="1" kern="0" dirty="0">
                <a:solidFill>
                  <a:srgbClr val="FFCC00"/>
                </a:solidFill>
                <a:latin typeface="Amazon Ember" panose="02000000000000000000"/>
                <a:sym typeface="Helvetica Neue"/>
              </a:rPr>
              <a:t>SIMPLE API TO </a:t>
            </a:r>
            <a:br>
              <a:rPr lang="en-US" sz="900" b="1" kern="0" dirty="0">
                <a:solidFill>
                  <a:srgbClr val="FFCC00"/>
                </a:solidFill>
                <a:latin typeface="Amazon Ember" panose="02000000000000000000"/>
                <a:sym typeface="Helvetica Neue"/>
              </a:rPr>
            </a:br>
            <a:r>
              <a:rPr lang="en-US" sz="900" b="1" kern="0" dirty="0">
                <a:solidFill>
                  <a:srgbClr val="FFCC00"/>
                </a:solidFill>
                <a:latin typeface="Amazon Ember" panose="02000000000000000000"/>
                <a:sym typeface="Helvetica Neue"/>
              </a:rPr>
              <a:t>INTEGRATE SEARCH</a:t>
            </a:r>
          </a:p>
        </p:txBody>
      </p:sp>
      <p:sp>
        <p:nvSpPr>
          <p:cNvPr id="20" name="Simple API…">
            <a:extLst>
              <a:ext uri="{FF2B5EF4-FFF2-40B4-BE49-F238E27FC236}">
                <a16:creationId xmlns:a16="http://schemas.microsoft.com/office/drawing/2014/main" id="{7CD52F1E-F0D9-4145-A048-34A7B33CC036}"/>
              </a:ext>
            </a:extLst>
          </p:cNvPr>
          <p:cNvSpPr txBox="1"/>
          <p:nvPr/>
        </p:nvSpPr>
        <p:spPr>
          <a:xfrm>
            <a:off x="4631334" y="3182925"/>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Easily develop </a:t>
            </a:r>
            <a:br>
              <a:rPr lang="en-US" sz="900" kern="0" dirty="0">
                <a:solidFill>
                  <a:srgbClr val="FFFFFF"/>
                </a:solidFill>
                <a:latin typeface="Amazon Ember" panose="02000000000000000000"/>
                <a:sym typeface="Helvetica Neue"/>
              </a:rPr>
            </a:br>
            <a:r>
              <a:rPr lang="en-US" sz="900" kern="0" dirty="0">
                <a:solidFill>
                  <a:srgbClr val="FFFFFF"/>
                </a:solidFill>
                <a:latin typeface="Amazon Ember" panose="02000000000000000000"/>
                <a:sym typeface="Helvetica Neue"/>
              </a:rPr>
              <a:t>search applications</a:t>
            </a:r>
            <a:endParaRPr sz="900" kern="0" dirty="0">
              <a:solidFill>
                <a:srgbClr val="FFFFFF"/>
              </a:solidFill>
              <a:latin typeface="Amazon Ember" panose="02000000000000000000"/>
              <a:sym typeface="Helvetica Neue"/>
            </a:endParaRPr>
          </a:p>
        </p:txBody>
      </p:sp>
      <p:cxnSp>
        <p:nvCxnSpPr>
          <p:cNvPr id="58" name="Straight Connector 57">
            <a:extLst>
              <a:ext uri="{FF2B5EF4-FFF2-40B4-BE49-F238E27FC236}">
                <a16:creationId xmlns:a16="http://schemas.microsoft.com/office/drawing/2014/main" id="{DAAF7DBF-43C8-4F2E-83CA-C678E980CDB5}"/>
              </a:ext>
            </a:extLst>
          </p:cNvPr>
          <p:cNvCxnSpPr>
            <a:cxnSpLocks/>
          </p:cNvCxnSpPr>
          <p:nvPr/>
        </p:nvCxnSpPr>
        <p:spPr>
          <a:xfrm>
            <a:off x="5062127"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 name="Group 3">
            <a:extLst>
              <a:ext uri="{FF2B5EF4-FFF2-40B4-BE49-F238E27FC236}">
                <a16:creationId xmlns:a16="http://schemas.microsoft.com/office/drawing/2014/main" id="{C529B270-924C-4E39-AB41-A54ABB1AB2D2}"/>
              </a:ext>
            </a:extLst>
          </p:cNvPr>
          <p:cNvGrpSpPr/>
          <p:nvPr/>
        </p:nvGrpSpPr>
        <p:grpSpPr>
          <a:xfrm>
            <a:off x="4989474" y="1623752"/>
            <a:ext cx="563880" cy="637913"/>
            <a:chOff x="4989474" y="1623751"/>
            <a:chExt cx="563880" cy="637913"/>
          </a:xfrm>
        </p:grpSpPr>
        <p:sp>
          <p:nvSpPr>
            <p:cNvPr id="110" name="Freeform: Shape 109">
              <a:extLst>
                <a:ext uri="{FF2B5EF4-FFF2-40B4-BE49-F238E27FC236}">
                  <a16:creationId xmlns:a16="http://schemas.microsoft.com/office/drawing/2014/main" id="{FF4B1155-7D4D-4958-8A85-341CA6609D0C}"/>
                </a:ext>
              </a:extLst>
            </p:cNvPr>
            <p:cNvSpPr/>
            <p:nvPr/>
          </p:nvSpPr>
          <p:spPr>
            <a:xfrm>
              <a:off x="5244816" y="2067497"/>
              <a:ext cx="128558" cy="13299"/>
            </a:xfrm>
            <a:custGeom>
              <a:avLst/>
              <a:gdLst>
                <a:gd name="connsiteX0" fmla="*/ 4828 w 93334"/>
                <a:gd name="connsiteY0" fmla="*/ 4828 h 9655"/>
                <a:gd name="connsiteX1" fmla="*/ 91404 w 93334"/>
                <a:gd name="connsiteY1" fmla="*/ 4828 h 9655"/>
              </a:gdLst>
              <a:ahLst/>
              <a:cxnLst>
                <a:cxn ang="0">
                  <a:pos x="connsiteX0" y="connsiteY0"/>
                </a:cxn>
                <a:cxn ang="0">
                  <a:pos x="connsiteX1" y="connsiteY1"/>
                </a:cxn>
              </a:cxnLst>
              <a:rect l="l" t="t" r="r" b="b"/>
              <a:pathLst>
                <a:path w="93334" h="9655">
                  <a:moveTo>
                    <a:pt x="4828" y="4828"/>
                  </a:moveTo>
                  <a:lnTo>
                    <a:pt x="91404"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11" name="Freeform: Shape 110">
              <a:extLst>
                <a:ext uri="{FF2B5EF4-FFF2-40B4-BE49-F238E27FC236}">
                  <a16:creationId xmlns:a16="http://schemas.microsoft.com/office/drawing/2014/main" id="{AB91E772-C4F5-42F7-A3A1-74C0F65745BE}"/>
                </a:ext>
              </a:extLst>
            </p:cNvPr>
            <p:cNvSpPr/>
            <p:nvPr/>
          </p:nvSpPr>
          <p:spPr>
            <a:xfrm>
              <a:off x="5222208" y="2025384"/>
              <a:ext cx="88661" cy="13299"/>
            </a:xfrm>
            <a:custGeom>
              <a:avLst/>
              <a:gdLst>
                <a:gd name="connsiteX0" fmla="*/ 4828 w 64368"/>
                <a:gd name="connsiteY0" fmla="*/ 4828 h 9655"/>
                <a:gd name="connsiteX1" fmla="*/ 62116 w 64368"/>
                <a:gd name="connsiteY1" fmla="*/ 4828 h 9655"/>
              </a:gdLst>
              <a:ahLst/>
              <a:cxnLst>
                <a:cxn ang="0">
                  <a:pos x="connsiteX0" y="connsiteY0"/>
                </a:cxn>
                <a:cxn ang="0">
                  <a:pos x="connsiteX1" y="connsiteY1"/>
                </a:cxn>
              </a:cxnLst>
              <a:rect l="l" t="t" r="r" b="b"/>
              <a:pathLst>
                <a:path w="64368" h="9655">
                  <a:moveTo>
                    <a:pt x="4828" y="4828"/>
                  </a:moveTo>
                  <a:lnTo>
                    <a:pt x="62116"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12" name="Freeform: Shape 111">
              <a:extLst>
                <a:ext uri="{FF2B5EF4-FFF2-40B4-BE49-F238E27FC236}">
                  <a16:creationId xmlns:a16="http://schemas.microsoft.com/office/drawing/2014/main" id="{A9952F8D-5074-4855-A3E6-CA9C8CA2907F}"/>
                </a:ext>
              </a:extLst>
            </p:cNvPr>
            <p:cNvSpPr/>
            <p:nvPr/>
          </p:nvSpPr>
          <p:spPr>
            <a:xfrm>
              <a:off x="5318848" y="2025384"/>
              <a:ext cx="44330" cy="13299"/>
            </a:xfrm>
            <a:custGeom>
              <a:avLst/>
              <a:gdLst>
                <a:gd name="connsiteX0" fmla="*/ 4828 w 32184"/>
                <a:gd name="connsiteY0" fmla="*/ 4828 h 9655"/>
                <a:gd name="connsiteX1" fmla="*/ 29288 w 32184"/>
                <a:gd name="connsiteY1" fmla="*/ 4828 h 9655"/>
              </a:gdLst>
              <a:ahLst/>
              <a:cxnLst>
                <a:cxn ang="0">
                  <a:pos x="connsiteX0" y="connsiteY0"/>
                </a:cxn>
                <a:cxn ang="0">
                  <a:pos x="connsiteX1" y="connsiteY1"/>
                </a:cxn>
              </a:cxnLst>
              <a:rect l="l" t="t" r="r" b="b"/>
              <a:pathLst>
                <a:path w="32184" h="9655">
                  <a:moveTo>
                    <a:pt x="4828" y="4828"/>
                  </a:moveTo>
                  <a:lnTo>
                    <a:pt x="29288"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13" name="Freeform: Shape 112">
              <a:extLst>
                <a:ext uri="{FF2B5EF4-FFF2-40B4-BE49-F238E27FC236}">
                  <a16:creationId xmlns:a16="http://schemas.microsoft.com/office/drawing/2014/main" id="{537B1A93-6F72-4BE0-AD7F-0B51126E9E16}"/>
                </a:ext>
              </a:extLst>
            </p:cNvPr>
            <p:cNvSpPr/>
            <p:nvPr/>
          </p:nvSpPr>
          <p:spPr>
            <a:xfrm>
              <a:off x="5273187" y="1983714"/>
              <a:ext cx="124124" cy="13299"/>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sp>
          <p:nvSpPr>
            <p:cNvPr id="114" name="Freeform: Shape 113">
              <a:extLst>
                <a:ext uri="{FF2B5EF4-FFF2-40B4-BE49-F238E27FC236}">
                  <a16:creationId xmlns:a16="http://schemas.microsoft.com/office/drawing/2014/main" id="{39A8EAF3-FFF0-4D63-98FA-5C09BADA0F32}"/>
                </a:ext>
              </a:extLst>
            </p:cNvPr>
            <p:cNvSpPr/>
            <p:nvPr/>
          </p:nvSpPr>
          <p:spPr>
            <a:xfrm>
              <a:off x="4989474" y="1623751"/>
              <a:ext cx="234951" cy="492066"/>
            </a:xfrm>
            <a:custGeom>
              <a:avLst/>
              <a:gdLst>
                <a:gd name="connsiteX0" fmla="*/ 167681 w 170577"/>
                <a:gd name="connsiteY0" fmla="*/ 4828 h 357247"/>
                <a:gd name="connsiteX1" fmla="*/ 14483 w 170577"/>
                <a:gd name="connsiteY1" fmla="*/ 4828 h 357247"/>
                <a:gd name="connsiteX2" fmla="*/ 4828 w 170577"/>
                <a:gd name="connsiteY2" fmla="*/ 14483 h 357247"/>
                <a:gd name="connsiteX3" fmla="*/ 4828 w 170577"/>
                <a:gd name="connsiteY3" fmla="*/ 345983 h 357247"/>
                <a:gd name="connsiteX4" fmla="*/ 14483 w 170577"/>
                <a:gd name="connsiteY4" fmla="*/ 355638 h 357247"/>
                <a:gd name="connsiteX5" fmla="*/ 131956 w 170577"/>
                <a:gd name="connsiteY5" fmla="*/ 355638 h 35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0577" h="357247">
                  <a:moveTo>
                    <a:pt x="167681" y="4828"/>
                  </a:moveTo>
                  <a:lnTo>
                    <a:pt x="14483" y="4828"/>
                  </a:lnTo>
                  <a:cubicBezTo>
                    <a:pt x="9333" y="4828"/>
                    <a:pt x="4828" y="9012"/>
                    <a:pt x="4828" y="14483"/>
                  </a:cubicBezTo>
                  <a:lnTo>
                    <a:pt x="4828" y="345983"/>
                  </a:lnTo>
                  <a:cubicBezTo>
                    <a:pt x="4828" y="351132"/>
                    <a:pt x="9012" y="355638"/>
                    <a:pt x="14483" y="355638"/>
                  </a:cubicBezTo>
                  <a:lnTo>
                    <a:pt x="131956" y="355638"/>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15" name="Freeform: Shape 114">
              <a:extLst>
                <a:ext uri="{FF2B5EF4-FFF2-40B4-BE49-F238E27FC236}">
                  <a16:creationId xmlns:a16="http://schemas.microsoft.com/office/drawing/2014/main" id="{29796DBD-32C3-4CAF-B763-F08B85A94D77}"/>
                </a:ext>
              </a:extLst>
            </p:cNvPr>
            <p:cNvSpPr/>
            <p:nvPr/>
          </p:nvSpPr>
          <p:spPr>
            <a:xfrm>
              <a:off x="5213785" y="1623751"/>
              <a:ext cx="124124" cy="124124"/>
            </a:xfrm>
            <a:custGeom>
              <a:avLst/>
              <a:gdLst>
                <a:gd name="connsiteX0" fmla="*/ 4828 w 90116"/>
                <a:gd name="connsiteY0" fmla="*/ 86576 h 90116"/>
                <a:gd name="connsiteX1" fmla="*/ 86254 w 90116"/>
                <a:gd name="connsiteY1" fmla="*/ 86576 h 90116"/>
                <a:gd name="connsiteX2" fmla="*/ 4828 w 90116"/>
                <a:gd name="connsiteY2" fmla="*/ 4828 h 90116"/>
              </a:gdLst>
              <a:ahLst/>
              <a:cxnLst>
                <a:cxn ang="0">
                  <a:pos x="connsiteX0" y="connsiteY0"/>
                </a:cxn>
                <a:cxn ang="0">
                  <a:pos x="connsiteX1" y="connsiteY1"/>
                </a:cxn>
                <a:cxn ang="0">
                  <a:pos x="connsiteX2" y="connsiteY2"/>
                </a:cxn>
              </a:cxnLst>
              <a:rect l="l" t="t" r="r" b="b"/>
              <a:pathLst>
                <a:path w="90116" h="90116">
                  <a:moveTo>
                    <a:pt x="4828" y="86576"/>
                  </a:moveTo>
                  <a:lnTo>
                    <a:pt x="86254" y="86576"/>
                  </a:lnTo>
                  <a:lnTo>
                    <a:pt x="4828" y="4828"/>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16" name="Freeform: Shape 115">
              <a:extLst>
                <a:ext uri="{FF2B5EF4-FFF2-40B4-BE49-F238E27FC236}">
                  <a16:creationId xmlns:a16="http://schemas.microsoft.com/office/drawing/2014/main" id="{CB666B07-D385-4A38-A1C6-EA712337EBD9}"/>
                </a:ext>
              </a:extLst>
            </p:cNvPr>
            <p:cNvSpPr/>
            <p:nvPr/>
          </p:nvSpPr>
          <p:spPr>
            <a:xfrm>
              <a:off x="5038680" y="1820578"/>
              <a:ext cx="248250" cy="13299"/>
            </a:xfrm>
            <a:custGeom>
              <a:avLst/>
              <a:gdLst>
                <a:gd name="connsiteX0" fmla="*/ 4828 w 180232"/>
                <a:gd name="connsiteY0" fmla="*/ 4828 h 9655"/>
                <a:gd name="connsiteX1" fmla="*/ 177336 w 180232"/>
                <a:gd name="connsiteY1" fmla="*/ 4828 h 9655"/>
              </a:gdLst>
              <a:ahLst/>
              <a:cxnLst>
                <a:cxn ang="0">
                  <a:pos x="connsiteX0" y="connsiteY0"/>
                </a:cxn>
                <a:cxn ang="0">
                  <a:pos x="connsiteX1" y="connsiteY1"/>
                </a:cxn>
              </a:cxnLst>
              <a:rect l="l" t="t" r="r" b="b"/>
              <a:pathLst>
                <a:path w="180232" h="9655">
                  <a:moveTo>
                    <a:pt x="4828" y="4828"/>
                  </a:moveTo>
                  <a:lnTo>
                    <a:pt x="177336"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17" name="Freeform: Shape 116">
              <a:extLst>
                <a:ext uri="{FF2B5EF4-FFF2-40B4-BE49-F238E27FC236}">
                  <a16:creationId xmlns:a16="http://schemas.microsoft.com/office/drawing/2014/main" id="{7F6F1E10-18AA-4305-84C7-B4BECCC10506}"/>
                </a:ext>
              </a:extLst>
            </p:cNvPr>
            <p:cNvSpPr/>
            <p:nvPr/>
          </p:nvSpPr>
          <p:spPr>
            <a:xfrm>
              <a:off x="5038680" y="1886187"/>
              <a:ext cx="159589" cy="13299"/>
            </a:xfrm>
            <a:custGeom>
              <a:avLst/>
              <a:gdLst>
                <a:gd name="connsiteX0" fmla="*/ 4828 w 115864"/>
                <a:gd name="connsiteY0" fmla="*/ 4828 h 9655"/>
                <a:gd name="connsiteX1" fmla="*/ 111036 w 115864"/>
                <a:gd name="connsiteY1" fmla="*/ 4828 h 9655"/>
              </a:gdLst>
              <a:ahLst/>
              <a:cxnLst>
                <a:cxn ang="0">
                  <a:pos x="connsiteX0" y="connsiteY0"/>
                </a:cxn>
                <a:cxn ang="0">
                  <a:pos x="connsiteX1" y="connsiteY1"/>
                </a:cxn>
              </a:cxnLst>
              <a:rect l="l" t="t" r="r" b="b"/>
              <a:pathLst>
                <a:path w="115864" h="9655">
                  <a:moveTo>
                    <a:pt x="4828" y="4828"/>
                  </a:moveTo>
                  <a:lnTo>
                    <a:pt x="111036"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18" name="Freeform: Shape 117">
              <a:extLst>
                <a:ext uri="{FF2B5EF4-FFF2-40B4-BE49-F238E27FC236}">
                  <a16:creationId xmlns:a16="http://schemas.microsoft.com/office/drawing/2014/main" id="{E9E2B167-2143-4072-953E-35D233B32EBA}"/>
                </a:ext>
              </a:extLst>
            </p:cNvPr>
            <p:cNvSpPr/>
            <p:nvPr/>
          </p:nvSpPr>
          <p:spPr>
            <a:xfrm>
              <a:off x="5038680" y="1952239"/>
              <a:ext cx="110826" cy="13299"/>
            </a:xfrm>
            <a:custGeom>
              <a:avLst/>
              <a:gdLst>
                <a:gd name="connsiteX0" fmla="*/ 4828 w 80461"/>
                <a:gd name="connsiteY0" fmla="*/ 4828 h 9655"/>
                <a:gd name="connsiteX1" fmla="*/ 76599 w 80461"/>
                <a:gd name="connsiteY1" fmla="*/ 4828 h 9655"/>
              </a:gdLst>
              <a:ahLst/>
              <a:cxnLst>
                <a:cxn ang="0">
                  <a:pos x="connsiteX0" y="connsiteY0"/>
                </a:cxn>
                <a:cxn ang="0">
                  <a:pos x="connsiteX1" y="connsiteY1"/>
                </a:cxn>
              </a:cxnLst>
              <a:rect l="l" t="t" r="r" b="b"/>
              <a:pathLst>
                <a:path w="80461" h="9655">
                  <a:moveTo>
                    <a:pt x="4828" y="4828"/>
                  </a:moveTo>
                  <a:lnTo>
                    <a:pt x="76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19" name="Freeform: Shape 118">
              <a:extLst>
                <a:ext uri="{FF2B5EF4-FFF2-40B4-BE49-F238E27FC236}">
                  <a16:creationId xmlns:a16="http://schemas.microsoft.com/office/drawing/2014/main" id="{5E4829BB-A78B-412B-B090-2C1181B4DD8E}"/>
                </a:ext>
              </a:extLst>
            </p:cNvPr>
            <p:cNvSpPr/>
            <p:nvPr/>
          </p:nvSpPr>
          <p:spPr>
            <a:xfrm>
              <a:off x="5038680" y="2018291"/>
              <a:ext cx="115259" cy="13299"/>
            </a:xfrm>
            <a:custGeom>
              <a:avLst/>
              <a:gdLst>
                <a:gd name="connsiteX0" fmla="*/ 4828 w 83679"/>
                <a:gd name="connsiteY0" fmla="*/ 4828 h 9655"/>
                <a:gd name="connsiteX1" fmla="*/ 79496 w 83679"/>
                <a:gd name="connsiteY1" fmla="*/ 4828 h 9655"/>
              </a:gdLst>
              <a:ahLst/>
              <a:cxnLst>
                <a:cxn ang="0">
                  <a:pos x="connsiteX0" y="connsiteY0"/>
                </a:cxn>
                <a:cxn ang="0">
                  <a:pos x="connsiteX1" y="connsiteY1"/>
                </a:cxn>
              </a:cxnLst>
              <a:rect l="l" t="t" r="r" b="b"/>
              <a:pathLst>
                <a:path w="83679" h="9655">
                  <a:moveTo>
                    <a:pt x="4828" y="4828"/>
                  </a:moveTo>
                  <a:lnTo>
                    <a:pt x="79496"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20" name="Freeform: Shape 119">
              <a:extLst>
                <a:ext uri="{FF2B5EF4-FFF2-40B4-BE49-F238E27FC236}">
                  <a16:creationId xmlns:a16="http://schemas.microsoft.com/office/drawing/2014/main" id="{D96903D5-B5BE-4EE7-B89F-66A4A2F71DBB}"/>
                </a:ext>
              </a:extLst>
            </p:cNvPr>
            <p:cNvSpPr/>
            <p:nvPr/>
          </p:nvSpPr>
          <p:spPr>
            <a:xfrm>
              <a:off x="5038680" y="1754525"/>
              <a:ext cx="146290" cy="13299"/>
            </a:xfrm>
            <a:custGeom>
              <a:avLst/>
              <a:gdLst>
                <a:gd name="connsiteX0" fmla="*/ 4828 w 106208"/>
                <a:gd name="connsiteY0" fmla="*/ 4828 h 9655"/>
                <a:gd name="connsiteX1" fmla="*/ 102347 w 106208"/>
                <a:gd name="connsiteY1" fmla="*/ 4828 h 9655"/>
              </a:gdLst>
              <a:ahLst/>
              <a:cxnLst>
                <a:cxn ang="0">
                  <a:pos x="connsiteX0" y="connsiteY0"/>
                </a:cxn>
                <a:cxn ang="0">
                  <a:pos x="connsiteX1" y="connsiteY1"/>
                </a:cxn>
              </a:cxnLst>
              <a:rect l="l" t="t" r="r" b="b"/>
              <a:pathLst>
                <a:path w="106208" h="9655">
                  <a:moveTo>
                    <a:pt x="4828" y="4828"/>
                  </a:moveTo>
                  <a:lnTo>
                    <a:pt x="102347"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21" name="Freeform: Shape 120">
              <a:extLst>
                <a:ext uri="{FF2B5EF4-FFF2-40B4-BE49-F238E27FC236}">
                  <a16:creationId xmlns:a16="http://schemas.microsoft.com/office/drawing/2014/main" id="{0A027311-EE18-43E7-AB90-37B97A1F9592}"/>
                </a:ext>
              </a:extLst>
            </p:cNvPr>
            <p:cNvSpPr/>
            <p:nvPr/>
          </p:nvSpPr>
          <p:spPr>
            <a:xfrm>
              <a:off x="5325941" y="1736349"/>
              <a:ext cx="13299" cy="128558"/>
            </a:xfrm>
            <a:custGeom>
              <a:avLst/>
              <a:gdLst>
                <a:gd name="connsiteX0" fmla="*/ 4828 w 9655"/>
                <a:gd name="connsiteY0" fmla="*/ 91726 h 93334"/>
                <a:gd name="connsiteX1" fmla="*/ 4828 w 9655"/>
                <a:gd name="connsiteY1" fmla="*/ 4828 h 93334"/>
              </a:gdLst>
              <a:ahLst/>
              <a:cxnLst>
                <a:cxn ang="0">
                  <a:pos x="connsiteX0" y="connsiteY0"/>
                </a:cxn>
                <a:cxn ang="0">
                  <a:pos x="connsiteX1" y="connsiteY1"/>
                </a:cxn>
              </a:cxnLst>
              <a:rect l="l" t="t" r="r" b="b"/>
              <a:pathLst>
                <a:path w="9655" h="93334">
                  <a:moveTo>
                    <a:pt x="4828" y="91726"/>
                  </a:moveTo>
                  <a:lnTo>
                    <a:pt x="4828"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22" name="Freeform: Shape 121">
              <a:extLst>
                <a:ext uri="{FF2B5EF4-FFF2-40B4-BE49-F238E27FC236}">
                  <a16:creationId xmlns:a16="http://schemas.microsoft.com/office/drawing/2014/main" id="{2C3D6F8D-CD3F-488D-959F-D15C7502BAF9}"/>
                </a:ext>
              </a:extLst>
            </p:cNvPr>
            <p:cNvSpPr/>
            <p:nvPr/>
          </p:nvSpPr>
          <p:spPr>
            <a:xfrm>
              <a:off x="5172557" y="1889733"/>
              <a:ext cx="283713" cy="279281"/>
            </a:xfrm>
            <a:custGeom>
              <a:avLst/>
              <a:gdLst>
                <a:gd name="connsiteX0" fmla="*/ 201153 w 205980"/>
                <a:gd name="connsiteY0" fmla="*/ 102990 h 202762"/>
                <a:gd name="connsiteX1" fmla="*/ 102990 w 205980"/>
                <a:gd name="connsiteY1" fmla="*/ 201153 h 202762"/>
                <a:gd name="connsiteX2" fmla="*/ 4828 w 205980"/>
                <a:gd name="connsiteY2" fmla="*/ 102990 h 202762"/>
                <a:gd name="connsiteX3" fmla="*/ 102990 w 205980"/>
                <a:gd name="connsiteY3" fmla="*/ 4828 h 202762"/>
                <a:gd name="connsiteX4" fmla="*/ 201153 w 205980"/>
                <a:gd name="connsiteY4" fmla="*/ 102990 h 202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980" h="202762">
                  <a:moveTo>
                    <a:pt x="201153" y="102990"/>
                  </a:moveTo>
                  <a:cubicBezTo>
                    <a:pt x="201153" y="157204"/>
                    <a:pt x="157204" y="201153"/>
                    <a:pt x="102990" y="201153"/>
                  </a:cubicBezTo>
                  <a:cubicBezTo>
                    <a:pt x="48777" y="201153"/>
                    <a:pt x="4828" y="157204"/>
                    <a:pt x="4828" y="102990"/>
                  </a:cubicBezTo>
                  <a:cubicBezTo>
                    <a:pt x="4828" y="48777"/>
                    <a:pt x="48777" y="4828"/>
                    <a:pt x="102990" y="4828"/>
                  </a:cubicBezTo>
                  <a:cubicBezTo>
                    <a:pt x="157204" y="4828"/>
                    <a:pt x="201153" y="48777"/>
                    <a:pt x="201153" y="102990"/>
                  </a:cubicBezTo>
                  <a:close/>
                </a:path>
              </a:pathLst>
            </a:custGeom>
            <a:noFill/>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sp>
          <p:nvSpPr>
            <p:cNvPr id="123" name="Freeform: Shape 122">
              <a:extLst>
                <a:ext uri="{FF2B5EF4-FFF2-40B4-BE49-F238E27FC236}">
                  <a16:creationId xmlns:a16="http://schemas.microsoft.com/office/drawing/2014/main" id="{665D0F04-FE76-47EC-BDFE-7F32F6E51BB8}"/>
                </a:ext>
              </a:extLst>
            </p:cNvPr>
            <p:cNvSpPr/>
            <p:nvPr/>
          </p:nvSpPr>
          <p:spPr>
            <a:xfrm>
              <a:off x="5380466" y="2088776"/>
              <a:ext cx="172888" cy="172888"/>
            </a:xfrm>
            <a:custGeom>
              <a:avLst/>
              <a:gdLst>
                <a:gd name="connsiteX0" fmla="*/ 39909 w 125519"/>
                <a:gd name="connsiteY0" fmla="*/ 4828 h 125519"/>
                <a:gd name="connsiteX1" fmla="*/ 114255 w 125519"/>
                <a:gd name="connsiteY1" fmla="*/ 79496 h 125519"/>
                <a:gd name="connsiteX2" fmla="*/ 113611 w 125519"/>
                <a:gd name="connsiteY2" fmla="*/ 114898 h 125519"/>
                <a:gd name="connsiteX3" fmla="*/ 113611 w 125519"/>
                <a:gd name="connsiteY3" fmla="*/ 114898 h 125519"/>
                <a:gd name="connsiteX4" fmla="*/ 78208 w 125519"/>
                <a:gd name="connsiteY4" fmla="*/ 115542 h 125519"/>
                <a:gd name="connsiteX5" fmla="*/ 4828 w 125519"/>
                <a:gd name="connsiteY5" fmla="*/ 42162 h 1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519" h="125519">
                  <a:moveTo>
                    <a:pt x="39909" y="4828"/>
                  </a:moveTo>
                  <a:lnTo>
                    <a:pt x="114255" y="79496"/>
                  </a:lnTo>
                  <a:cubicBezTo>
                    <a:pt x="123910" y="89151"/>
                    <a:pt x="123588" y="104921"/>
                    <a:pt x="113611" y="114898"/>
                  </a:cubicBezTo>
                  <a:lnTo>
                    <a:pt x="113611" y="114898"/>
                  </a:lnTo>
                  <a:cubicBezTo>
                    <a:pt x="103634" y="124876"/>
                    <a:pt x="87864" y="125197"/>
                    <a:pt x="78208" y="115542"/>
                  </a:cubicBezTo>
                  <a:lnTo>
                    <a:pt x="4828" y="42162"/>
                  </a:lnTo>
                </a:path>
              </a:pathLst>
            </a:custGeom>
            <a:noFill/>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grpSp>
      <p:sp>
        <p:nvSpPr>
          <p:cNvPr id="64" name="Rectangle 63">
            <a:extLst>
              <a:ext uri="{FF2B5EF4-FFF2-40B4-BE49-F238E27FC236}">
                <a16:creationId xmlns:a16="http://schemas.microsoft.com/office/drawing/2014/main" id="{B4FAB295-8062-4E76-A6D1-4D4D7AFDF2DE}"/>
              </a:ext>
            </a:extLst>
          </p:cNvPr>
          <p:cNvSpPr/>
          <p:nvPr/>
        </p:nvSpPr>
        <p:spPr>
          <a:xfrm>
            <a:off x="3243681"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966" name="Indexes content…"/>
          <p:cNvSpPr txBox="1"/>
          <p:nvPr/>
        </p:nvSpPr>
        <p:spPr>
          <a:xfrm>
            <a:off x="3243681" y="2737679"/>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algn="ctr" defTabSz="309555" hangingPunct="0">
              <a:defRPr b="0"/>
            </a:pPr>
            <a:r>
              <a:rPr lang="en-US" sz="900" b="1" kern="0" dirty="0">
                <a:solidFill>
                  <a:srgbClr val="FFCC00"/>
                </a:solidFill>
                <a:latin typeface="Amazon Ember" panose="02000000000000000000"/>
                <a:sym typeface="Helvetica Neue"/>
              </a:rPr>
              <a:t>ML-OPTIMIZED </a:t>
            </a:r>
            <a:br>
              <a:rPr lang="en-US" sz="900" b="1" kern="0" dirty="0">
                <a:solidFill>
                  <a:srgbClr val="FFCC00"/>
                </a:solidFill>
                <a:latin typeface="Amazon Ember" panose="02000000000000000000"/>
                <a:sym typeface="Helvetica Neue"/>
              </a:rPr>
            </a:br>
            <a:r>
              <a:rPr lang="en-US" sz="900" b="1" kern="0" dirty="0">
                <a:solidFill>
                  <a:srgbClr val="FFCC00"/>
                </a:solidFill>
                <a:latin typeface="Amazon Ember" panose="02000000000000000000"/>
                <a:sym typeface="Helvetica Neue"/>
              </a:rPr>
              <a:t>INDEX</a:t>
            </a:r>
          </a:p>
        </p:txBody>
      </p:sp>
      <p:sp>
        <p:nvSpPr>
          <p:cNvPr id="19" name="Indexes content…">
            <a:extLst>
              <a:ext uri="{FF2B5EF4-FFF2-40B4-BE49-F238E27FC236}">
                <a16:creationId xmlns:a16="http://schemas.microsoft.com/office/drawing/2014/main" id="{4E79943E-B728-8148-BEC0-C562C1774BE7}"/>
              </a:ext>
            </a:extLst>
          </p:cNvPr>
          <p:cNvSpPr txBox="1"/>
          <p:nvPr/>
        </p:nvSpPr>
        <p:spPr>
          <a:xfrm>
            <a:off x="3243681" y="3182925"/>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Find more </a:t>
            </a:r>
            <a:br>
              <a:rPr lang="en-US" sz="900" kern="0" dirty="0">
                <a:solidFill>
                  <a:srgbClr val="FFFFFF"/>
                </a:solidFill>
                <a:latin typeface="Amazon Ember" panose="02000000000000000000"/>
                <a:sym typeface="Helvetica Neue"/>
              </a:rPr>
            </a:br>
            <a:r>
              <a:rPr lang="en-US" sz="900" kern="0" dirty="0">
                <a:solidFill>
                  <a:srgbClr val="FFFFFF"/>
                </a:solidFill>
                <a:latin typeface="Amazon Ember" panose="02000000000000000000"/>
                <a:sym typeface="Helvetica Neue"/>
              </a:rPr>
              <a:t>precise answers</a:t>
            </a:r>
            <a:endParaRPr sz="900" kern="0" dirty="0">
              <a:solidFill>
                <a:srgbClr val="FFFFFF"/>
              </a:solidFill>
              <a:latin typeface="Amazon Ember" panose="02000000000000000000"/>
              <a:sym typeface="Helvetica Neue"/>
            </a:endParaRPr>
          </a:p>
        </p:txBody>
      </p:sp>
      <p:cxnSp>
        <p:nvCxnSpPr>
          <p:cNvPr id="57" name="Straight Connector 56">
            <a:extLst>
              <a:ext uri="{FF2B5EF4-FFF2-40B4-BE49-F238E27FC236}">
                <a16:creationId xmlns:a16="http://schemas.microsoft.com/office/drawing/2014/main" id="{BE2EAB00-3F76-4F77-BCA8-1F575A51D2A9}"/>
              </a:ext>
            </a:extLst>
          </p:cNvPr>
          <p:cNvCxnSpPr>
            <a:cxnSpLocks/>
          </p:cNvCxnSpPr>
          <p:nvPr/>
        </p:nvCxnSpPr>
        <p:spPr>
          <a:xfrm>
            <a:off x="3674474"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805B278-508C-4C95-ACC2-CFA808A39A5D}"/>
              </a:ext>
            </a:extLst>
          </p:cNvPr>
          <p:cNvGrpSpPr/>
          <p:nvPr/>
        </p:nvGrpSpPr>
        <p:grpSpPr>
          <a:xfrm>
            <a:off x="3630518" y="1608689"/>
            <a:ext cx="506487" cy="668039"/>
            <a:chOff x="3630518" y="1608688"/>
            <a:chExt cx="506487" cy="668039"/>
          </a:xfrm>
        </p:grpSpPr>
        <p:sp>
          <p:nvSpPr>
            <p:cNvPr id="128" name="Freeform: Shape 127">
              <a:extLst>
                <a:ext uri="{FF2B5EF4-FFF2-40B4-BE49-F238E27FC236}">
                  <a16:creationId xmlns:a16="http://schemas.microsoft.com/office/drawing/2014/main" id="{064507C5-99B2-48E0-AE99-50A724005600}"/>
                </a:ext>
              </a:extLst>
            </p:cNvPr>
            <p:cNvSpPr/>
            <p:nvPr/>
          </p:nvSpPr>
          <p:spPr>
            <a:xfrm>
              <a:off x="3862476" y="1650167"/>
              <a:ext cx="43663" cy="54578"/>
            </a:xfrm>
            <a:custGeom>
              <a:avLst/>
              <a:gdLst>
                <a:gd name="connsiteX0" fmla="*/ 21564 w 25747"/>
                <a:gd name="connsiteY0" fmla="*/ 16414 h 32184"/>
                <a:gd name="connsiteX1" fmla="*/ 13196 w 25747"/>
                <a:gd name="connsiteY1" fmla="*/ 28000 h 32184"/>
                <a:gd name="connsiteX2" fmla="*/ 4828 w 25747"/>
                <a:gd name="connsiteY2" fmla="*/ 16414 h 32184"/>
                <a:gd name="connsiteX3" fmla="*/ 13196 w 25747"/>
                <a:gd name="connsiteY3" fmla="*/ 4828 h 32184"/>
                <a:gd name="connsiteX4" fmla="*/ 21564 w 25747"/>
                <a:gd name="connsiteY4" fmla="*/ 16414 h 32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32184">
                  <a:moveTo>
                    <a:pt x="21564" y="16414"/>
                  </a:moveTo>
                  <a:cubicBezTo>
                    <a:pt x="21564" y="22813"/>
                    <a:pt x="17817" y="28000"/>
                    <a:pt x="13196" y="28000"/>
                  </a:cubicBezTo>
                  <a:cubicBezTo>
                    <a:pt x="8574" y="28000"/>
                    <a:pt x="4828" y="22813"/>
                    <a:pt x="4828" y="16414"/>
                  </a:cubicBezTo>
                  <a:cubicBezTo>
                    <a:pt x="4828" y="10015"/>
                    <a:pt x="8574" y="4828"/>
                    <a:pt x="13196" y="4828"/>
                  </a:cubicBezTo>
                  <a:cubicBezTo>
                    <a:pt x="17817" y="4828"/>
                    <a:pt x="21564" y="10015"/>
                    <a:pt x="21564" y="16414"/>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29" name="Freeform: Shape 128">
              <a:extLst>
                <a:ext uri="{FF2B5EF4-FFF2-40B4-BE49-F238E27FC236}">
                  <a16:creationId xmlns:a16="http://schemas.microsoft.com/office/drawing/2014/main" id="{64F7E7A6-E380-43F7-8F8A-4BC330C566E0}"/>
                </a:ext>
              </a:extLst>
            </p:cNvPr>
            <p:cNvSpPr/>
            <p:nvPr/>
          </p:nvSpPr>
          <p:spPr>
            <a:xfrm>
              <a:off x="3944890" y="1647985"/>
              <a:ext cx="21832" cy="60036"/>
            </a:xfrm>
            <a:custGeom>
              <a:avLst/>
              <a:gdLst>
                <a:gd name="connsiteX0" fmla="*/ 4828 w 12873"/>
                <a:gd name="connsiteY0" fmla="*/ 31219 h 35402"/>
                <a:gd name="connsiteX1" fmla="*/ 9012 w 12873"/>
                <a:gd name="connsiteY1" fmla="*/ 18023 h 35402"/>
                <a:gd name="connsiteX2" fmla="*/ 4828 w 12873"/>
                <a:gd name="connsiteY2" fmla="*/ 4828 h 35402"/>
              </a:gdLst>
              <a:ahLst/>
              <a:cxnLst>
                <a:cxn ang="0">
                  <a:pos x="connsiteX0" y="connsiteY0"/>
                </a:cxn>
                <a:cxn ang="0">
                  <a:pos x="connsiteX1" y="connsiteY1"/>
                </a:cxn>
                <a:cxn ang="0">
                  <a:pos x="connsiteX2" y="connsiteY2"/>
                </a:cxn>
              </a:cxnLst>
              <a:rect l="l" t="t" r="r" b="b"/>
              <a:pathLst>
                <a:path w="12873" h="35402">
                  <a:moveTo>
                    <a:pt x="4828" y="31219"/>
                  </a:moveTo>
                  <a:cubicBezTo>
                    <a:pt x="7402" y="27679"/>
                    <a:pt x="9012" y="23173"/>
                    <a:pt x="9012" y="18023"/>
                  </a:cubicBezTo>
                  <a:cubicBezTo>
                    <a:pt x="9012" y="12874"/>
                    <a:pt x="7402" y="8046"/>
                    <a:pt x="4828" y="4828"/>
                  </a:cubicBez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30" name="Freeform: Shape 129">
              <a:extLst>
                <a:ext uri="{FF2B5EF4-FFF2-40B4-BE49-F238E27FC236}">
                  <a16:creationId xmlns:a16="http://schemas.microsoft.com/office/drawing/2014/main" id="{85580418-71EE-4C00-A871-859CEF5B82B4}"/>
                </a:ext>
              </a:extLst>
            </p:cNvPr>
            <p:cNvSpPr/>
            <p:nvPr/>
          </p:nvSpPr>
          <p:spPr>
            <a:xfrm>
              <a:off x="3988552" y="1608688"/>
              <a:ext cx="32748" cy="136446"/>
            </a:xfrm>
            <a:custGeom>
              <a:avLst/>
              <a:gdLst>
                <a:gd name="connsiteX0" fmla="*/ 4828 w 19310"/>
                <a:gd name="connsiteY0" fmla="*/ 77565 h 80461"/>
                <a:gd name="connsiteX1" fmla="*/ 15770 w 19310"/>
                <a:gd name="connsiteY1" fmla="*/ 41196 h 80461"/>
                <a:gd name="connsiteX2" fmla="*/ 4828 w 19310"/>
                <a:gd name="connsiteY2" fmla="*/ 4828 h 80461"/>
              </a:gdLst>
              <a:ahLst/>
              <a:cxnLst>
                <a:cxn ang="0">
                  <a:pos x="connsiteX0" y="connsiteY0"/>
                </a:cxn>
                <a:cxn ang="0">
                  <a:pos x="connsiteX1" y="connsiteY1"/>
                </a:cxn>
                <a:cxn ang="0">
                  <a:pos x="connsiteX2" y="connsiteY2"/>
                </a:cxn>
              </a:cxnLst>
              <a:rect l="l" t="t" r="r" b="b"/>
              <a:pathLst>
                <a:path w="19310" h="80461">
                  <a:moveTo>
                    <a:pt x="4828" y="77565"/>
                  </a:moveTo>
                  <a:cubicBezTo>
                    <a:pt x="11586" y="68231"/>
                    <a:pt x="15770" y="55357"/>
                    <a:pt x="15770" y="41196"/>
                  </a:cubicBezTo>
                  <a:cubicBezTo>
                    <a:pt x="15770" y="27035"/>
                    <a:pt x="11586" y="14161"/>
                    <a:pt x="4828" y="4828"/>
                  </a:cubicBez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31" name="Freeform: Shape 130">
              <a:extLst>
                <a:ext uri="{FF2B5EF4-FFF2-40B4-BE49-F238E27FC236}">
                  <a16:creationId xmlns:a16="http://schemas.microsoft.com/office/drawing/2014/main" id="{4A4EB68F-B4DB-480E-A2A3-DD9EA9F25841}"/>
                </a:ext>
              </a:extLst>
            </p:cNvPr>
            <p:cNvSpPr/>
            <p:nvPr/>
          </p:nvSpPr>
          <p:spPr>
            <a:xfrm>
              <a:off x="3794252" y="1647985"/>
              <a:ext cx="21832" cy="60036"/>
            </a:xfrm>
            <a:custGeom>
              <a:avLst/>
              <a:gdLst>
                <a:gd name="connsiteX0" fmla="*/ 9012 w 12873"/>
                <a:gd name="connsiteY0" fmla="*/ 31219 h 35402"/>
                <a:gd name="connsiteX1" fmla="*/ 4828 w 12873"/>
                <a:gd name="connsiteY1" fmla="*/ 18023 h 35402"/>
                <a:gd name="connsiteX2" fmla="*/ 9012 w 12873"/>
                <a:gd name="connsiteY2" fmla="*/ 4828 h 35402"/>
              </a:gdLst>
              <a:ahLst/>
              <a:cxnLst>
                <a:cxn ang="0">
                  <a:pos x="connsiteX0" y="connsiteY0"/>
                </a:cxn>
                <a:cxn ang="0">
                  <a:pos x="connsiteX1" y="connsiteY1"/>
                </a:cxn>
                <a:cxn ang="0">
                  <a:pos x="connsiteX2" y="connsiteY2"/>
                </a:cxn>
              </a:cxnLst>
              <a:rect l="l" t="t" r="r" b="b"/>
              <a:pathLst>
                <a:path w="12873" h="35402">
                  <a:moveTo>
                    <a:pt x="9012" y="31219"/>
                  </a:moveTo>
                  <a:cubicBezTo>
                    <a:pt x="6437" y="27679"/>
                    <a:pt x="4828" y="23173"/>
                    <a:pt x="4828" y="18023"/>
                  </a:cubicBezTo>
                  <a:cubicBezTo>
                    <a:pt x="4828" y="12874"/>
                    <a:pt x="6437" y="8046"/>
                    <a:pt x="9012" y="4828"/>
                  </a:cubicBez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32" name="Freeform: Shape 131">
              <a:extLst>
                <a:ext uri="{FF2B5EF4-FFF2-40B4-BE49-F238E27FC236}">
                  <a16:creationId xmlns:a16="http://schemas.microsoft.com/office/drawing/2014/main" id="{96F6875E-3159-4337-8CD3-8BFBA04CC04F}"/>
                </a:ext>
              </a:extLst>
            </p:cNvPr>
            <p:cNvSpPr/>
            <p:nvPr/>
          </p:nvSpPr>
          <p:spPr>
            <a:xfrm>
              <a:off x="3739129" y="1608688"/>
              <a:ext cx="32748" cy="136446"/>
            </a:xfrm>
            <a:custGeom>
              <a:avLst/>
              <a:gdLst>
                <a:gd name="connsiteX0" fmla="*/ 15770 w 19310"/>
                <a:gd name="connsiteY0" fmla="*/ 77565 h 80461"/>
                <a:gd name="connsiteX1" fmla="*/ 4828 w 19310"/>
                <a:gd name="connsiteY1" fmla="*/ 41196 h 80461"/>
                <a:gd name="connsiteX2" fmla="*/ 15770 w 19310"/>
                <a:gd name="connsiteY2" fmla="*/ 4828 h 80461"/>
              </a:gdLst>
              <a:ahLst/>
              <a:cxnLst>
                <a:cxn ang="0">
                  <a:pos x="connsiteX0" y="connsiteY0"/>
                </a:cxn>
                <a:cxn ang="0">
                  <a:pos x="connsiteX1" y="connsiteY1"/>
                </a:cxn>
                <a:cxn ang="0">
                  <a:pos x="connsiteX2" y="connsiteY2"/>
                </a:cxn>
              </a:cxnLst>
              <a:rect l="l" t="t" r="r" b="b"/>
              <a:pathLst>
                <a:path w="19310" h="80461">
                  <a:moveTo>
                    <a:pt x="15770" y="77565"/>
                  </a:moveTo>
                  <a:cubicBezTo>
                    <a:pt x="9012" y="68231"/>
                    <a:pt x="4828" y="55357"/>
                    <a:pt x="4828" y="41196"/>
                  </a:cubicBezTo>
                  <a:cubicBezTo>
                    <a:pt x="4828" y="27035"/>
                    <a:pt x="9012" y="14161"/>
                    <a:pt x="15770" y="4828"/>
                  </a:cubicBez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33" name="Freeform: Shape 132">
              <a:extLst>
                <a:ext uri="{FF2B5EF4-FFF2-40B4-BE49-F238E27FC236}">
                  <a16:creationId xmlns:a16="http://schemas.microsoft.com/office/drawing/2014/main" id="{328CDD94-E605-47A0-B2AB-883A31BE9B3E}"/>
                </a:ext>
              </a:extLst>
            </p:cNvPr>
            <p:cNvSpPr/>
            <p:nvPr/>
          </p:nvSpPr>
          <p:spPr>
            <a:xfrm>
              <a:off x="3877212" y="1686735"/>
              <a:ext cx="16373" cy="169193"/>
            </a:xfrm>
            <a:custGeom>
              <a:avLst/>
              <a:gdLst>
                <a:gd name="connsiteX0" fmla="*/ 4828 w 9655"/>
                <a:gd name="connsiteY0" fmla="*/ 4828 h 99771"/>
                <a:gd name="connsiteX1" fmla="*/ 4828 w 9655"/>
                <a:gd name="connsiteY1" fmla="*/ 97519 h 99771"/>
              </a:gdLst>
              <a:ahLst/>
              <a:cxnLst>
                <a:cxn ang="0">
                  <a:pos x="connsiteX0" y="connsiteY0"/>
                </a:cxn>
                <a:cxn ang="0">
                  <a:pos x="connsiteX1" y="connsiteY1"/>
                </a:cxn>
              </a:cxnLst>
              <a:rect l="l" t="t" r="r" b="b"/>
              <a:pathLst>
                <a:path w="9655" h="99771">
                  <a:moveTo>
                    <a:pt x="4828" y="4828"/>
                  </a:moveTo>
                  <a:lnTo>
                    <a:pt x="4828" y="97519"/>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34" name="Freeform: Shape 133">
              <a:extLst>
                <a:ext uri="{FF2B5EF4-FFF2-40B4-BE49-F238E27FC236}">
                  <a16:creationId xmlns:a16="http://schemas.microsoft.com/office/drawing/2014/main" id="{822BA25F-E126-4161-B60D-3BA72C0E445F}"/>
                </a:ext>
              </a:extLst>
            </p:cNvPr>
            <p:cNvSpPr/>
            <p:nvPr/>
          </p:nvSpPr>
          <p:spPr>
            <a:xfrm>
              <a:off x="3704745" y="1843921"/>
              <a:ext cx="360216" cy="360216"/>
            </a:xfrm>
            <a:custGeom>
              <a:avLst/>
              <a:gdLst>
                <a:gd name="connsiteX0" fmla="*/ 11265 w 212417"/>
                <a:gd name="connsiteY0" fmla="*/ 4828 h 212417"/>
                <a:gd name="connsiteX1" fmla="*/ 202118 w 212417"/>
                <a:gd name="connsiteY1" fmla="*/ 4828 h 212417"/>
                <a:gd name="connsiteX2" fmla="*/ 208555 w 212417"/>
                <a:gd name="connsiteY2" fmla="*/ 11265 h 212417"/>
                <a:gd name="connsiteX3" fmla="*/ 208555 w 212417"/>
                <a:gd name="connsiteY3" fmla="*/ 202118 h 212417"/>
                <a:gd name="connsiteX4" fmla="*/ 202118 w 212417"/>
                <a:gd name="connsiteY4" fmla="*/ 208555 h 212417"/>
                <a:gd name="connsiteX5" fmla="*/ 11265 w 212417"/>
                <a:gd name="connsiteY5" fmla="*/ 208555 h 212417"/>
                <a:gd name="connsiteX6" fmla="*/ 4828 w 212417"/>
                <a:gd name="connsiteY6" fmla="*/ 202118 h 212417"/>
                <a:gd name="connsiteX7" fmla="*/ 4828 w 212417"/>
                <a:gd name="connsiteY7" fmla="*/ 11265 h 212417"/>
                <a:gd name="connsiteX8" fmla="*/ 11265 w 212417"/>
                <a:gd name="connsiteY8" fmla="*/ 4828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417" h="212417">
                  <a:moveTo>
                    <a:pt x="11265" y="4828"/>
                  </a:moveTo>
                  <a:lnTo>
                    <a:pt x="202118" y="4828"/>
                  </a:lnTo>
                  <a:cubicBezTo>
                    <a:pt x="205659" y="4828"/>
                    <a:pt x="208555" y="7724"/>
                    <a:pt x="208555" y="11265"/>
                  </a:cubicBezTo>
                  <a:lnTo>
                    <a:pt x="208555" y="202118"/>
                  </a:lnTo>
                  <a:cubicBezTo>
                    <a:pt x="208555" y="205659"/>
                    <a:pt x="205659" y="208555"/>
                    <a:pt x="202118" y="208555"/>
                  </a:cubicBezTo>
                  <a:lnTo>
                    <a:pt x="11265" y="208555"/>
                  </a:lnTo>
                  <a:cubicBezTo>
                    <a:pt x="7724" y="208555"/>
                    <a:pt x="4828" y="205659"/>
                    <a:pt x="4828" y="202118"/>
                  </a:cubicBezTo>
                  <a:lnTo>
                    <a:pt x="4828" y="11265"/>
                  </a:lnTo>
                  <a:cubicBezTo>
                    <a:pt x="4828" y="7724"/>
                    <a:pt x="7724" y="4828"/>
                    <a:pt x="11265" y="4828"/>
                  </a:cubicBez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35" name="Freeform: Shape 134">
              <a:extLst>
                <a:ext uri="{FF2B5EF4-FFF2-40B4-BE49-F238E27FC236}">
                  <a16:creationId xmlns:a16="http://schemas.microsoft.com/office/drawing/2014/main" id="{3F1F7912-78E4-4248-98E9-14E0D71A86E4}"/>
                </a:ext>
              </a:extLst>
            </p:cNvPr>
            <p:cNvSpPr/>
            <p:nvPr/>
          </p:nvSpPr>
          <p:spPr>
            <a:xfrm>
              <a:off x="3729305"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36" name="Freeform: Shape 135">
              <a:extLst>
                <a:ext uri="{FF2B5EF4-FFF2-40B4-BE49-F238E27FC236}">
                  <a16:creationId xmlns:a16="http://schemas.microsoft.com/office/drawing/2014/main" id="{39A96625-D967-447B-A640-D06F61E94953}"/>
                </a:ext>
              </a:extLst>
            </p:cNvPr>
            <p:cNvSpPr/>
            <p:nvPr/>
          </p:nvSpPr>
          <p:spPr>
            <a:xfrm>
              <a:off x="3802986"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37" name="Freeform: Shape 136">
              <a:extLst>
                <a:ext uri="{FF2B5EF4-FFF2-40B4-BE49-F238E27FC236}">
                  <a16:creationId xmlns:a16="http://schemas.microsoft.com/office/drawing/2014/main" id="{FA8BA705-67E6-4D1D-BF58-5844A56B41FE}"/>
                </a:ext>
              </a:extLst>
            </p:cNvPr>
            <p:cNvSpPr/>
            <p:nvPr/>
          </p:nvSpPr>
          <p:spPr>
            <a:xfrm>
              <a:off x="3951439"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38" name="Freeform: Shape 137">
              <a:extLst>
                <a:ext uri="{FF2B5EF4-FFF2-40B4-BE49-F238E27FC236}">
                  <a16:creationId xmlns:a16="http://schemas.microsoft.com/office/drawing/2014/main" id="{0E6A1B12-DF64-4AD9-9F87-32BF3B5138BA}"/>
                </a:ext>
              </a:extLst>
            </p:cNvPr>
            <p:cNvSpPr/>
            <p:nvPr/>
          </p:nvSpPr>
          <p:spPr>
            <a:xfrm>
              <a:off x="4025120" y="1769694"/>
              <a:ext cx="16373" cy="87325"/>
            </a:xfrm>
            <a:custGeom>
              <a:avLst/>
              <a:gdLst>
                <a:gd name="connsiteX0" fmla="*/ 4828 w 9655"/>
                <a:gd name="connsiteY0" fmla="*/ 4828 h 51495"/>
                <a:gd name="connsiteX1" fmla="*/ 4828 w 9655"/>
                <a:gd name="connsiteY1" fmla="*/ 48599 h 51495"/>
              </a:gdLst>
              <a:ahLst/>
              <a:cxnLst>
                <a:cxn ang="0">
                  <a:pos x="connsiteX0" y="connsiteY0"/>
                </a:cxn>
                <a:cxn ang="0">
                  <a:pos x="connsiteX1" y="connsiteY1"/>
                </a:cxn>
              </a:cxnLst>
              <a:rect l="l" t="t" r="r" b="b"/>
              <a:pathLst>
                <a:path w="9655" h="51495">
                  <a:moveTo>
                    <a:pt x="4828" y="4828"/>
                  </a:moveTo>
                  <a:lnTo>
                    <a:pt x="4828" y="48599"/>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39" name="Freeform: Shape 138">
              <a:extLst>
                <a:ext uri="{FF2B5EF4-FFF2-40B4-BE49-F238E27FC236}">
                  <a16:creationId xmlns:a16="http://schemas.microsoft.com/office/drawing/2014/main" id="{7B9CE543-B0EC-4894-B992-73472D5A367C}"/>
                </a:ext>
              </a:extLst>
            </p:cNvPr>
            <p:cNvSpPr/>
            <p:nvPr/>
          </p:nvSpPr>
          <p:spPr>
            <a:xfrm>
              <a:off x="3729305"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0" name="Freeform: Shape 139">
              <a:extLst>
                <a:ext uri="{FF2B5EF4-FFF2-40B4-BE49-F238E27FC236}">
                  <a16:creationId xmlns:a16="http://schemas.microsoft.com/office/drawing/2014/main" id="{F67EFBE3-DC94-40FE-984B-A21802751706}"/>
                </a:ext>
              </a:extLst>
            </p:cNvPr>
            <p:cNvSpPr/>
            <p:nvPr/>
          </p:nvSpPr>
          <p:spPr>
            <a:xfrm>
              <a:off x="3802986"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1" name="Freeform: Shape 140">
              <a:extLst>
                <a:ext uri="{FF2B5EF4-FFF2-40B4-BE49-F238E27FC236}">
                  <a16:creationId xmlns:a16="http://schemas.microsoft.com/office/drawing/2014/main" id="{3A96A1F4-808D-44DA-A7D3-1D1DCB65D87F}"/>
                </a:ext>
              </a:extLst>
            </p:cNvPr>
            <p:cNvSpPr/>
            <p:nvPr/>
          </p:nvSpPr>
          <p:spPr>
            <a:xfrm>
              <a:off x="3877212"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2" name="Freeform: Shape 141">
              <a:extLst>
                <a:ext uri="{FF2B5EF4-FFF2-40B4-BE49-F238E27FC236}">
                  <a16:creationId xmlns:a16="http://schemas.microsoft.com/office/drawing/2014/main" id="{9A6CF5C6-BBA8-4CAD-870B-06280166411C}"/>
                </a:ext>
              </a:extLst>
            </p:cNvPr>
            <p:cNvSpPr/>
            <p:nvPr/>
          </p:nvSpPr>
          <p:spPr>
            <a:xfrm>
              <a:off x="3951439"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3" name="Freeform: Shape 142">
              <a:extLst>
                <a:ext uri="{FF2B5EF4-FFF2-40B4-BE49-F238E27FC236}">
                  <a16:creationId xmlns:a16="http://schemas.microsoft.com/office/drawing/2014/main" id="{C59EACFF-B70E-42C9-BB4E-E5082969086B}"/>
                </a:ext>
              </a:extLst>
            </p:cNvPr>
            <p:cNvSpPr/>
            <p:nvPr/>
          </p:nvSpPr>
          <p:spPr>
            <a:xfrm>
              <a:off x="4025120" y="2189402"/>
              <a:ext cx="16373" cy="87325"/>
            </a:xfrm>
            <a:custGeom>
              <a:avLst/>
              <a:gdLst>
                <a:gd name="connsiteX0" fmla="*/ 4828 w 9655"/>
                <a:gd name="connsiteY0" fmla="*/ 4828 h 51495"/>
                <a:gd name="connsiteX1" fmla="*/ 4828 w 9655"/>
                <a:gd name="connsiteY1" fmla="*/ 48277 h 51495"/>
              </a:gdLst>
              <a:ahLst/>
              <a:cxnLst>
                <a:cxn ang="0">
                  <a:pos x="connsiteX0" y="connsiteY0"/>
                </a:cxn>
                <a:cxn ang="0">
                  <a:pos x="connsiteX1" y="connsiteY1"/>
                </a:cxn>
              </a:cxnLst>
              <a:rect l="l" t="t" r="r" b="b"/>
              <a:pathLst>
                <a:path w="9655" h="51495">
                  <a:moveTo>
                    <a:pt x="4828" y="4828"/>
                  </a:moveTo>
                  <a:lnTo>
                    <a:pt x="4828" y="48277"/>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4" name="Freeform: Shape 143">
              <a:extLst>
                <a:ext uri="{FF2B5EF4-FFF2-40B4-BE49-F238E27FC236}">
                  <a16:creationId xmlns:a16="http://schemas.microsoft.com/office/drawing/2014/main" id="{BAE0A602-14D0-4719-9B06-571BE304F69A}"/>
                </a:ext>
              </a:extLst>
            </p:cNvPr>
            <p:cNvSpPr/>
            <p:nvPr/>
          </p:nvSpPr>
          <p:spPr>
            <a:xfrm>
              <a:off x="3630518" y="2164296"/>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5" name="Freeform: Shape 144">
              <a:extLst>
                <a:ext uri="{FF2B5EF4-FFF2-40B4-BE49-F238E27FC236}">
                  <a16:creationId xmlns:a16="http://schemas.microsoft.com/office/drawing/2014/main" id="{01B07969-513C-4BFE-8BCC-BCE9B1B52E99}"/>
                </a:ext>
              </a:extLst>
            </p:cNvPr>
            <p:cNvSpPr/>
            <p:nvPr/>
          </p:nvSpPr>
          <p:spPr>
            <a:xfrm>
              <a:off x="3630518" y="2090615"/>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6" name="Freeform: Shape 145">
              <a:extLst>
                <a:ext uri="{FF2B5EF4-FFF2-40B4-BE49-F238E27FC236}">
                  <a16:creationId xmlns:a16="http://schemas.microsoft.com/office/drawing/2014/main" id="{578D97F2-E2F8-40D2-8290-C8DFAE8801E1}"/>
                </a:ext>
              </a:extLst>
            </p:cNvPr>
            <p:cNvSpPr/>
            <p:nvPr/>
          </p:nvSpPr>
          <p:spPr>
            <a:xfrm>
              <a:off x="3630518" y="201638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7" name="Freeform: Shape 146">
              <a:extLst>
                <a:ext uri="{FF2B5EF4-FFF2-40B4-BE49-F238E27FC236}">
                  <a16:creationId xmlns:a16="http://schemas.microsoft.com/office/drawing/2014/main" id="{2375BC3E-FAE6-42EA-B823-33DD9FB0BA7E}"/>
                </a:ext>
              </a:extLst>
            </p:cNvPr>
            <p:cNvSpPr/>
            <p:nvPr/>
          </p:nvSpPr>
          <p:spPr>
            <a:xfrm>
              <a:off x="3630518" y="194270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8" name="Freeform: Shape 147">
              <a:extLst>
                <a:ext uri="{FF2B5EF4-FFF2-40B4-BE49-F238E27FC236}">
                  <a16:creationId xmlns:a16="http://schemas.microsoft.com/office/drawing/2014/main" id="{04684E3A-D943-4E4C-9D62-B376B67670BA}"/>
                </a:ext>
              </a:extLst>
            </p:cNvPr>
            <p:cNvSpPr/>
            <p:nvPr/>
          </p:nvSpPr>
          <p:spPr>
            <a:xfrm>
              <a:off x="3630518" y="1868481"/>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49" name="Freeform: Shape 148">
              <a:extLst>
                <a:ext uri="{FF2B5EF4-FFF2-40B4-BE49-F238E27FC236}">
                  <a16:creationId xmlns:a16="http://schemas.microsoft.com/office/drawing/2014/main" id="{8225C7C3-1615-4787-80D7-192A7839A02A}"/>
                </a:ext>
              </a:extLst>
            </p:cNvPr>
            <p:cNvSpPr/>
            <p:nvPr/>
          </p:nvSpPr>
          <p:spPr>
            <a:xfrm>
              <a:off x="4049680" y="2164296"/>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50" name="Freeform: Shape 149">
              <a:extLst>
                <a:ext uri="{FF2B5EF4-FFF2-40B4-BE49-F238E27FC236}">
                  <a16:creationId xmlns:a16="http://schemas.microsoft.com/office/drawing/2014/main" id="{4E888414-02FE-4447-8ED7-4BF6F7E7D549}"/>
                </a:ext>
              </a:extLst>
            </p:cNvPr>
            <p:cNvSpPr/>
            <p:nvPr/>
          </p:nvSpPr>
          <p:spPr>
            <a:xfrm>
              <a:off x="4049680" y="2090615"/>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51" name="Freeform: Shape 150">
              <a:extLst>
                <a:ext uri="{FF2B5EF4-FFF2-40B4-BE49-F238E27FC236}">
                  <a16:creationId xmlns:a16="http://schemas.microsoft.com/office/drawing/2014/main" id="{D7544B4B-002E-47DA-9C4C-3A8D6024C51E}"/>
                </a:ext>
              </a:extLst>
            </p:cNvPr>
            <p:cNvSpPr/>
            <p:nvPr/>
          </p:nvSpPr>
          <p:spPr>
            <a:xfrm>
              <a:off x="4049680" y="201638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52" name="Freeform: Shape 151">
              <a:extLst>
                <a:ext uri="{FF2B5EF4-FFF2-40B4-BE49-F238E27FC236}">
                  <a16:creationId xmlns:a16="http://schemas.microsoft.com/office/drawing/2014/main" id="{A61C9CB4-89F7-4310-B8B0-A50F84C81319}"/>
                </a:ext>
              </a:extLst>
            </p:cNvPr>
            <p:cNvSpPr/>
            <p:nvPr/>
          </p:nvSpPr>
          <p:spPr>
            <a:xfrm>
              <a:off x="4049680" y="1942708"/>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53" name="Freeform: Shape 152">
              <a:extLst>
                <a:ext uri="{FF2B5EF4-FFF2-40B4-BE49-F238E27FC236}">
                  <a16:creationId xmlns:a16="http://schemas.microsoft.com/office/drawing/2014/main" id="{200C7365-4CB4-47FB-8196-4F6AFA215428}"/>
                </a:ext>
              </a:extLst>
            </p:cNvPr>
            <p:cNvSpPr/>
            <p:nvPr/>
          </p:nvSpPr>
          <p:spPr>
            <a:xfrm>
              <a:off x="4049680" y="1868481"/>
              <a:ext cx="87325" cy="16373"/>
            </a:xfrm>
            <a:custGeom>
              <a:avLst/>
              <a:gdLst>
                <a:gd name="connsiteX0" fmla="*/ 4828 w 51495"/>
                <a:gd name="connsiteY0" fmla="*/ 4828 h 9655"/>
                <a:gd name="connsiteX1" fmla="*/ 48599 w 51495"/>
                <a:gd name="connsiteY1" fmla="*/ 4828 h 9655"/>
              </a:gdLst>
              <a:ahLst/>
              <a:cxnLst>
                <a:cxn ang="0">
                  <a:pos x="connsiteX0" y="connsiteY0"/>
                </a:cxn>
                <a:cxn ang="0">
                  <a:pos x="connsiteX1" y="connsiteY1"/>
                </a:cxn>
              </a:cxnLst>
              <a:rect l="l" t="t" r="r" b="b"/>
              <a:pathLst>
                <a:path w="51495" h="9655">
                  <a:moveTo>
                    <a:pt x="4828" y="4828"/>
                  </a:moveTo>
                  <a:lnTo>
                    <a:pt x="4859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54" name="Freeform: Shape 153">
              <a:extLst>
                <a:ext uri="{FF2B5EF4-FFF2-40B4-BE49-F238E27FC236}">
                  <a16:creationId xmlns:a16="http://schemas.microsoft.com/office/drawing/2014/main" id="{9CBEAADB-FBC0-4899-988C-C68E6AC103BD}"/>
                </a:ext>
              </a:extLst>
            </p:cNvPr>
            <p:cNvSpPr/>
            <p:nvPr/>
          </p:nvSpPr>
          <p:spPr>
            <a:xfrm>
              <a:off x="3765873" y="1903957"/>
              <a:ext cx="234686" cy="234686"/>
            </a:xfrm>
            <a:custGeom>
              <a:avLst/>
              <a:gdLst>
                <a:gd name="connsiteX0" fmla="*/ 129703 w 138393"/>
                <a:gd name="connsiteY0" fmla="*/ 136140 h 138393"/>
                <a:gd name="connsiteX1" fmla="*/ 11265 w 138393"/>
                <a:gd name="connsiteY1" fmla="*/ 136140 h 138393"/>
                <a:gd name="connsiteX2" fmla="*/ 4828 w 138393"/>
                <a:gd name="connsiteY2" fmla="*/ 129703 h 138393"/>
                <a:gd name="connsiteX3" fmla="*/ 4828 w 138393"/>
                <a:gd name="connsiteY3" fmla="*/ 11265 h 138393"/>
                <a:gd name="connsiteX4" fmla="*/ 11265 w 138393"/>
                <a:gd name="connsiteY4" fmla="*/ 4828 h 138393"/>
                <a:gd name="connsiteX5" fmla="*/ 129703 w 138393"/>
                <a:gd name="connsiteY5" fmla="*/ 4828 h 138393"/>
                <a:gd name="connsiteX6" fmla="*/ 136140 w 138393"/>
                <a:gd name="connsiteY6" fmla="*/ 11265 h 138393"/>
                <a:gd name="connsiteX7" fmla="*/ 136140 w 138393"/>
                <a:gd name="connsiteY7" fmla="*/ 129703 h 138393"/>
                <a:gd name="connsiteX8" fmla="*/ 129703 w 138393"/>
                <a:gd name="connsiteY8" fmla="*/ 136140 h 13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93" h="138393">
                  <a:moveTo>
                    <a:pt x="129703" y="136140"/>
                  </a:moveTo>
                  <a:lnTo>
                    <a:pt x="11265" y="136140"/>
                  </a:lnTo>
                  <a:cubicBezTo>
                    <a:pt x="7724" y="136140"/>
                    <a:pt x="4828" y="133244"/>
                    <a:pt x="4828" y="129703"/>
                  </a:cubicBezTo>
                  <a:lnTo>
                    <a:pt x="4828" y="11265"/>
                  </a:lnTo>
                  <a:cubicBezTo>
                    <a:pt x="4828" y="7724"/>
                    <a:pt x="7724" y="4828"/>
                    <a:pt x="11265" y="4828"/>
                  </a:cubicBezTo>
                  <a:lnTo>
                    <a:pt x="129703" y="4828"/>
                  </a:lnTo>
                  <a:cubicBezTo>
                    <a:pt x="133244" y="4828"/>
                    <a:pt x="136140" y="7724"/>
                    <a:pt x="136140" y="11265"/>
                  </a:cubicBezTo>
                  <a:lnTo>
                    <a:pt x="136140" y="129703"/>
                  </a:lnTo>
                  <a:cubicBezTo>
                    <a:pt x="136140" y="133244"/>
                    <a:pt x="133244" y="136140"/>
                    <a:pt x="129703" y="136140"/>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grpSp>
      <p:sp>
        <p:nvSpPr>
          <p:cNvPr id="63" name="Rectangle 62">
            <a:extLst>
              <a:ext uri="{FF2B5EF4-FFF2-40B4-BE49-F238E27FC236}">
                <a16:creationId xmlns:a16="http://schemas.microsoft.com/office/drawing/2014/main" id="{64B51E22-9D49-4B01-A378-7B5F1C196438}"/>
              </a:ext>
            </a:extLst>
          </p:cNvPr>
          <p:cNvSpPr/>
          <p:nvPr/>
        </p:nvSpPr>
        <p:spPr>
          <a:xfrm>
            <a:off x="1856029" y="1225550"/>
            <a:ext cx="1280160" cy="259746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964" name="11 connectors…"/>
          <p:cNvSpPr txBox="1"/>
          <p:nvPr/>
        </p:nvSpPr>
        <p:spPr>
          <a:xfrm>
            <a:off x="1856029" y="2737679"/>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algn="ctr" defTabSz="309555" hangingPunct="0">
              <a:defRPr b="0"/>
            </a:pPr>
            <a:r>
              <a:rPr lang="en-US" sz="900" b="1" kern="0" dirty="0">
                <a:solidFill>
                  <a:srgbClr val="FFCC00"/>
                </a:solidFill>
                <a:latin typeface="Amazon Ember" panose="02000000000000000000"/>
                <a:sym typeface="Helvetica Neue"/>
              </a:rPr>
              <a:t>20+ NATIVE CONNECTORS</a:t>
            </a:r>
          </a:p>
        </p:txBody>
      </p:sp>
      <p:sp>
        <p:nvSpPr>
          <p:cNvPr id="18" name="11 connectors…">
            <a:extLst>
              <a:ext uri="{FF2B5EF4-FFF2-40B4-BE49-F238E27FC236}">
                <a16:creationId xmlns:a16="http://schemas.microsoft.com/office/drawing/2014/main" id="{45BB35A0-C097-DD4B-993C-872C8BC9A9A4}"/>
              </a:ext>
            </a:extLst>
          </p:cNvPr>
          <p:cNvSpPr txBox="1"/>
          <p:nvPr/>
        </p:nvSpPr>
        <p:spPr>
          <a:xfrm>
            <a:off x="1856029" y="3182925"/>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9050" tIns="19050" rIns="1905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Simplify and </a:t>
            </a:r>
            <a:br>
              <a:rPr lang="en-US" sz="900" kern="0" dirty="0">
                <a:solidFill>
                  <a:srgbClr val="FFFFFF"/>
                </a:solidFill>
                <a:latin typeface="Amazon Ember" panose="02000000000000000000"/>
                <a:sym typeface="Helvetica Neue"/>
              </a:rPr>
            </a:br>
            <a:r>
              <a:rPr lang="en-US" sz="900" kern="0" dirty="0">
                <a:solidFill>
                  <a:srgbClr val="FFFFFF"/>
                </a:solidFill>
                <a:latin typeface="Amazon Ember" panose="02000000000000000000"/>
                <a:sym typeface="Helvetica Neue"/>
              </a:rPr>
              <a:t>accelerate integration</a:t>
            </a:r>
            <a:endParaRPr sz="900" kern="0" dirty="0">
              <a:solidFill>
                <a:srgbClr val="FFFFFF"/>
              </a:solidFill>
              <a:latin typeface="Amazon Ember" panose="02000000000000000000"/>
              <a:sym typeface="Helvetica Neue"/>
            </a:endParaRPr>
          </a:p>
        </p:txBody>
      </p:sp>
      <p:cxnSp>
        <p:nvCxnSpPr>
          <p:cNvPr id="56" name="Straight Connector 55">
            <a:extLst>
              <a:ext uri="{FF2B5EF4-FFF2-40B4-BE49-F238E27FC236}">
                <a16:creationId xmlns:a16="http://schemas.microsoft.com/office/drawing/2014/main" id="{A4EA0CF4-FA39-4098-8DF0-622A6478E211}"/>
              </a:ext>
            </a:extLst>
          </p:cNvPr>
          <p:cNvCxnSpPr>
            <a:cxnSpLocks/>
          </p:cNvCxnSpPr>
          <p:nvPr/>
        </p:nvCxnSpPr>
        <p:spPr>
          <a:xfrm>
            <a:off x="2286822" y="2509320"/>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8" name="Group 87">
            <a:extLst>
              <a:ext uri="{FF2B5EF4-FFF2-40B4-BE49-F238E27FC236}">
                <a16:creationId xmlns:a16="http://schemas.microsoft.com/office/drawing/2014/main" id="{6E8FD954-2A55-4618-B380-B456912553D7}"/>
              </a:ext>
            </a:extLst>
          </p:cNvPr>
          <p:cNvGrpSpPr/>
          <p:nvPr/>
        </p:nvGrpSpPr>
        <p:grpSpPr>
          <a:xfrm>
            <a:off x="2204864" y="1651462"/>
            <a:ext cx="582493" cy="582493"/>
            <a:chOff x="4258220" y="155473"/>
            <a:chExt cx="582493" cy="582493"/>
          </a:xfrm>
        </p:grpSpPr>
        <p:sp>
          <p:nvSpPr>
            <p:cNvPr id="159" name="Oval 158">
              <a:extLst>
                <a:ext uri="{FF2B5EF4-FFF2-40B4-BE49-F238E27FC236}">
                  <a16:creationId xmlns:a16="http://schemas.microsoft.com/office/drawing/2014/main" id="{0632FA1B-B95F-4168-8ED2-6D9DFB8C271E}"/>
                </a:ext>
              </a:extLst>
            </p:cNvPr>
            <p:cNvSpPr/>
            <p:nvPr/>
          </p:nvSpPr>
          <p:spPr>
            <a:xfrm>
              <a:off x="4258220" y="155473"/>
              <a:ext cx="582493" cy="582493"/>
            </a:xfrm>
            <a:prstGeom prst="ellipse">
              <a:avLst/>
            </a:prstGeom>
            <a:solidFill>
              <a:srgbClr val="2C374A"/>
            </a:solidFill>
            <a:ln w="12700" cap="rnd">
              <a:solidFill>
                <a:schemeClr val="tx2"/>
              </a:solidFill>
            </a:ln>
          </p:spPr>
          <p:txBody>
            <a:bodyPr vert="horz" wrap="square" lIns="91440" tIns="45720" rIns="91440" bIns="45720" numCol="1" anchor="t" anchorCtr="0" compatLnSpc="1">
              <a:prstTxWarp prst="textNoShape">
                <a:avLst/>
              </a:prstTxWarp>
            </a:bodyPr>
            <a:lstStyle/>
            <a:p>
              <a:pPr defTabSz="914354">
                <a:defRPr/>
              </a:pPr>
              <a:endParaRPr lang="en-US" dirty="0">
                <a:solidFill>
                  <a:srgbClr val="474746"/>
                </a:solidFill>
                <a:latin typeface="Arial"/>
              </a:endParaRPr>
            </a:p>
          </p:txBody>
        </p:sp>
        <p:grpSp>
          <p:nvGrpSpPr>
            <p:cNvPr id="160" name="Group 159">
              <a:extLst>
                <a:ext uri="{FF2B5EF4-FFF2-40B4-BE49-F238E27FC236}">
                  <a16:creationId xmlns:a16="http://schemas.microsoft.com/office/drawing/2014/main" id="{B697A513-223D-4253-ADE5-3B4CFEF3588B}"/>
                </a:ext>
              </a:extLst>
            </p:cNvPr>
            <p:cNvGrpSpPr/>
            <p:nvPr/>
          </p:nvGrpSpPr>
          <p:grpSpPr>
            <a:xfrm>
              <a:off x="4391070" y="288323"/>
              <a:ext cx="316791" cy="316791"/>
              <a:chOff x="2959478" y="2741317"/>
              <a:chExt cx="182878" cy="182878"/>
            </a:xfrm>
          </p:grpSpPr>
          <p:cxnSp>
            <p:nvCxnSpPr>
              <p:cNvPr id="161" name="Straight Arrow Connector 160">
                <a:extLst>
                  <a:ext uri="{FF2B5EF4-FFF2-40B4-BE49-F238E27FC236}">
                    <a16:creationId xmlns:a16="http://schemas.microsoft.com/office/drawing/2014/main" id="{04C0BD79-B37E-4671-A1F8-0205336E4065}"/>
                  </a:ext>
                </a:extLst>
              </p:cNvPr>
              <p:cNvCxnSpPr>
                <a:cxnSpLocks/>
              </p:cNvCxnSpPr>
              <p:nvPr/>
            </p:nvCxnSpPr>
            <p:spPr>
              <a:xfrm flipH="1">
                <a:off x="2959478" y="2741317"/>
                <a:ext cx="182878" cy="182878"/>
              </a:xfrm>
              <a:prstGeom prst="straightConnector1">
                <a:avLst/>
              </a:prstGeom>
              <a:solidFill>
                <a:schemeClr val="bg1"/>
              </a:solidFill>
              <a:ln w="12700" cap="rnd">
                <a:solidFill>
                  <a:srgbClr val="3366FF"/>
                </a:solidFill>
                <a:headEnd type="arrow" w="med" len="sm"/>
                <a:tailEnd type="arrow" w="med" len="sm"/>
              </a:ln>
            </p:spPr>
          </p:cxnSp>
          <p:cxnSp>
            <p:nvCxnSpPr>
              <p:cNvPr id="162" name="Straight Arrow Connector 161">
                <a:extLst>
                  <a:ext uri="{FF2B5EF4-FFF2-40B4-BE49-F238E27FC236}">
                    <a16:creationId xmlns:a16="http://schemas.microsoft.com/office/drawing/2014/main" id="{41018227-12C7-4D23-AE5B-5CB0A659EE93}"/>
                  </a:ext>
                </a:extLst>
              </p:cNvPr>
              <p:cNvCxnSpPr>
                <a:cxnSpLocks/>
              </p:cNvCxnSpPr>
              <p:nvPr/>
            </p:nvCxnSpPr>
            <p:spPr>
              <a:xfrm>
                <a:off x="2959478" y="2741317"/>
                <a:ext cx="182878" cy="182878"/>
              </a:xfrm>
              <a:prstGeom prst="straightConnector1">
                <a:avLst/>
              </a:prstGeom>
              <a:solidFill>
                <a:schemeClr val="bg1"/>
              </a:solidFill>
              <a:ln w="12700" cap="rnd">
                <a:solidFill>
                  <a:srgbClr val="3366FF"/>
                </a:solidFill>
                <a:headEnd type="arrow" w="med" len="sm"/>
                <a:tailEnd type="arrow" w="med" len="sm"/>
              </a:ln>
            </p:spPr>
          </p:cxnSp>
        </p:grpSp>
      </p:grpSp>
    </p:spTree>
    <p:extLst>
      <p:ext uri="{BB962C8B-B14F-4D97-AF65-F5344CB8AC3E}">
        <p14:creationId xmlns:p14="http://schemas.microsoft.com/office/powerpoint/2010/main" val="354197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E7AC00-43BD-491D-A4AE-8A4D731B8857}"/>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66">
              <a:defRPr/>
            </a:pPr>
            <a:endParaRPr lang="en-US" dirty="0" err="1">
              <a:solidFill>
                <a:srgbClr val="FFFFFF"/>
              </a:solidFill>
              <a:latin typeface="Amazon Ember"/>
            </a:endParaRPr>
          </a:p>
        </p:txBody>
      </p:sp>
      <p:sp>
        <p:nvSpPr>
          <p:cNvPr id="2" name="AutoShape 2" descr="Related image">
            <a:extLst>
              <a:ext uri="{FF2B5EF4-FFF2-40B4-BE49-F238E27FC236}">
                <a16:creationId xmlns:a16="http://schemas.microsoft.com/office/drawing/2014/main" id="{3B6D035B-D191-7D43-88B1-FE534AA488FC}"/>
              </a:ext>
            </a:extLst>
          </p:cNvPr>
          <p:cNvSpPr>
            <a:spLocks noChangeAspect="1" noChangeArrowheads="1"/>
          </p:cNvSpPr>
          <p:nvPr/>
        </p:nvSpPr>
        <p:spPr bwMode="auto">
          <a:xfrm>
            <a:off x="4476750" y="8210550"/>
            <a:ext cx="190500" cy="190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57150" tIns="28575" rIns="57150" bIns="28575" numCol="1" anchor="t" anchorCtr="0" compatLnSpc="1">
            <a:prstTxWarp prst="textNoShape">
              <a:avLst/>
            </a:prstTxWarp>
          </a:bodyPr>
          <a:lstStyle/>
          <a:p>
            <a:pPr defTabSz="457189">
              <a:defRPr/>
            </a:pPr>
            <a:endParaRPr lang="en-US" sz="1125">
              <a:solidFill>
                <a:srgbClr val="FFFFFF"/>
              </a:solidFill>
              <a:latin typeface="Amazon Ember"/>
            </a:endParaRPr>
          </a:p>
        </p:txBody>
      </p:sp>
      <p:sp>
        <p:nvSpPr>
          <p:cNvPr id="9" name="Text Placeholder 3">
            <a:extLst>
              <a:ext uri="{FF2B5EF4-FFF2-40B4-BE49-F238E27FC236}">
                <a16:creationId xmlns:a16="http://schemas.microsoft.com/office/drawing/2014/main" id="{AAAE9E46-40A0-4545-AB5C-077693818AD2}"/>
              </a:ext>
            </a:extLst>
          </p:cNvPr>
          <p:cNvSpPr txBox="1">
            <a:spLocks/>
          </p:cNvSpPr>
          <p:nvPr/>
        </p:nvSpPr>
        <p:spPr>
          <a:xfrm>
            <a:off x="466959" y="2209843"/>
            <a:ext cx="4338721"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600" dirty="0">
                <a:solidFill>
                  <a:schemeClr val="tx1"/>
                </a:solidFill>
              </a:rPr>
              <a:t>"Baker Tilly is excited about the impact Kendra will have on our client’s ability to make key decisions through data by providing access to repositories of knowledge in one quick, easy and accurate service." </a:t>
            </a:r>
          </a:p>
          <a:p>
            <a:pPr lvl="0">
              <a:defRPr/>
            </a:pPr>
            <a:endParaRPr lang="en-US" sz="1600" dirty="0">
              <a:solidFill>
                <a:schemeClr val="tx1"/>
              </a:solidFill>
            </a:endParaRPr>
          </a:p>
          <a:p>
            <a:pPr lvl="0">
              <a:defRPr/>
            </a:pPr>
            <a:r>
              <a:rPr lang="en-US" sz="1400" dirty="0">
                <a:solidFill>
                  <a:schemeClr val="tx1">
                    <a:lumMod val="75000"/>
                  </a:schemeClr>
                </a:solidFill>
              </a:rPr>
              <a:t>Ollie East, Director of Advanced Analytics and Data Engineering, Tom </a:t>
            </a:r>
            <a:r>
              <a:rPr lang="en-US" sz="1400" dirty="0" err="1">
                <a:solidFill>
                  <a:schemeClr val="tx1">
                    <a:lumMod val="75000"/>
                  </a:schemeClr>
                </a:solidFill>
              </a:rPr>
              <a:t>Puch</a:t>
            </a:r>
            <a:r>
              <a:rPr lang="en-US" sz="1400" dirty="0">
                <a:solidFill>
                  <a:schemeClr val="tx1">
                    <a:lumMod val="75000"/>
                  </a:schemeClr>
                </a:solidFill>
              </a:rPr>
              <a:t>, Sr. Manager, Baker Tilly Digital | Labs</a:t>
            </a:r>
          </a:p>
        </p:txBody>
      </p:sp>
      <p:sp>
        <p:nvSpPr>
          <p:cNvPr id="10" name="Text Placeholder 1">
            <a:extLst>
              <a:ext uri="{FF2B5EF4-FFF2-40B4-BE49-F238E27FC236}">
                <a16:creationId xmlns:a16="http://schemas.microsoft.com/office/drawing/2014/main" id="{26978587-1F02-42DF-8AFC-C78B8F584CF2}"/>
              </a:ext>
            </a:extLst>
          </p:cNvPr>
          <p:cNvSpPr txBox="1">
            <a:spLocks/>
          </p:cNvSpPr>
          <p:nvPr/>
        </p:nvSpPr>
        <p:spPr>
          <a:xfrm>
            <a:off x="466959" y="1190626"/>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2800" dirty="0">
                <a:solidFill>
                  <a:srgbClr val="FFCC00"/>
                </a:solidFill>
              </a:rPr>
              <a:t>Making better and faster decisions on the job</a:t>
            </a:r>
          </a:p>
        </p:txBody>
      </p:sp>
      <p:pic>
        <p:nvPicPr>
          <p:cNvPr id="3074" name="Picture 2" descr="BakerTilly_Final">
            <a:extLst>
              <a:ext uri="{FF2B5EF4-FFF2-40B4-BE49-F238E27FC236}">
                <a16:creationId xmlns:a16="http://schemas.microsoft.com/office/drawing/2014/main" id="{9374EA65-8665-4F4D-9CF4-8481E185AE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0123" y="1861820"/>
            <a:ext cx="2622854" cy="1419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663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8.33333E-7 -0.04507 L -8.33333E-7 3.58025E-6 " pathEditMode="relative" rAng="0" ptsTypes="AA">
                                      <p:cBhvr>
                                        <p:cTn id="9" dur="600" fill="hold"/>
                                        <p:tgtEl>
                                          <p:spTgt spid="9"/>
                                        </p:tgtEl>
                                        <p:attrNameLst>
                                          <p:attrName>ppt_x</p:attrName>
                                          <p:attrName>ppt_y</p:attrName>
                                        </p:attrNameLst>
                                      </p:cBhvr>
                                      <p:rCtr x="0" y="2253"/>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0.02453 3.7037E-7 L 2.74306E-6 3.7037E-7 " pathEditMode="relative" rAng="0" ptsTypes="AA">
                                      <p:cBhvr>
                                        <p:cTn id="14" dur="600" fill="hold"/>
                                        <p:tgtEl>
                                          <p:spTgt spid="10"/>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thinking Contact Center Analytics With ML (Seneca)">
            <a:extLst>
              <a:ext uri="{FF2B5EF4-FFF2-40B4-BE49-F238E27FC236}">
                <a16:creationId xmlns:a16="http://schemas.microsoft.com/office/drawing/2014/main" id="{9A829CCF-5328-4729-9EBD-BDB985B32422}"/>
              </a:ext>
            </a:extLst>
          </p:cNvPr>
          <p:cNvSpPr txBox="1">
            <a:spLocks noGrp="1"/>
          </p:cNvSpPr>
          <p:nvPr>
            <p:ph type="title"/>
          </p:nvPr>
        </p:nvSpPr>
        <p:spPr/>
        <p:txBody>
          <a:bodyPr/>
          <a:lstStyle>
            <a:lvl1pPr>
              <a:defRPr sz="5600"/>
            </a:lvl1pPr>
          </a:lstStyle>
          <a:p>
            <a:pPr algn="ctr"/>
            <a:r>
              <a:rPr lang="en-US" sz="2400" dirty="0">
                <a:sym typeface="Helvetica Neue"/>
              </a:rPr>
              <a:t>Better insights lead to better customer service </a:t>
            </a:r>
            <a:br>
              <a:rPr lang="en-US" sz="2400" dirty="0">
                <a:sym typeface="Helvetica Neue"/>
              </a:rPr>
            </a:br>
            <a:r>
              <a:rPr lang="en-US" sz="2400" dirty="0">
                <a:sym typeface="Helvetica Neue"/>
              </a:rPr>
              <a:t>with Contact Lens for Amazon Connect</a:t>
            </a:r>
          </a:p>
        </p:txBody>
      </p:sp>
      <p:grpSp>
        <p:nvGrpSpPr>
          <p:cNvPr id="18" name="Group 17">
            <a:extLst>
              <a:ext uri="{FF2B5EF4-FFF2-40B4-BE49-F238E27FC236}">
                <a16:creationId xmlns:a16="http://schemas.microsoft.com/office/drawing/2014/main" id="{90F50A8A-00E6-402B-B5EA-479275CCF1EB}"/>
              </a:ext>
            </a:extLst>
          </p:cNvPr>
          <p:cNvGrpSpPr/>
          <p:nvPr/>
        </p:nvGrpSpPr>
        <p:grpSpPr>
          <a:xfrm>
            <a:off x="7406640" y="1446421"/>
            <a:ext cx="1280160" cy="2376599"/>
            <a:chOff x="7406640" y="1446420"/>
            <a:chExt cx="1280160" cy="2376599"/>
          </a:xfrm>
        </p:grpSpPr>
        <p:sp>
          <p:nvSpPr>
            <p:cNvPr id="49" name="Rectangle 48">
              <a:extLst>
                <a:ext uri="{FF2B5EF4-FFF2-40B4-BE49-F238E27FC236}">
                  <a16:creationId xmlns:a16="http://schemas.microsoft.com/office/drawing/2014/main" id="{69ECBD51-A53B-4FB6-8DC0-5A9CAD6344E3}"/>
                </a:ext>
              </a:extLst>
            </p:cNvPr>
            <p:cNvSpPr/>
            <p:nvPr/>
          </p:nvSpPr>
          <p:spPr>
            <a:xfrm>
              <a:off x="7406640"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51" name="Incremental…">
              <a:extLst>
                <a:ext uri="{FF2B5EF4-FFF2-40B4-BE49-F238E27FC236}">
                  <a16:creationId xmlns:a16="http://schemas.microsoft.com/office/drawing/2014/main" id="{24B84E0B-D224-4AB7-AC84-E63CB3439638}"/>
                </a:ext>
              </a:extLst>
            </p:cNvPr>
            <p:cNvSpPr txBox="1"/>
            <p:nvPr/>
          </p:nvSpPr>
          <p:spPr>
            <a:xfrm>
              <a:off x="7406640"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Provide agents </a:t>
              </a:r>
              <a:br>
                <a:rPr lang="en-US" sz="900" kern="0" dirty="0">
                  <a:solidFill>
                    <a:srgbClr val="FFFFFF"/>
                  </a:solidFill>
                  <a:latin typeface="Amazon Ember" panose="02000000000000000000"/>
                  <a:sym typeface="Helvetica Neue"/>
                </a:rPr>
              </a:br>
              <a:r>
                <a:rPr lang="en-US" sz="900" kern="0" dirty="0">
                  <a:solidFill>
                    <a:srgbClr val="FFFFFF"/>
                  </a:solidFill>
                  <a:latin typeface="Amazon Ember" panose="02000000000000000000"/>
                  <a:sym typeface="Helvetica Neue"/>
                </a:rPr>
                <a:t>with answers to questions as they</a:t>
              </a:r>
              <a:br>
                <a:rPr lang="en-US" sz="900" kern="0" dirty="0">
                  <a:solidFill>
                    <a:srgbClr val="FFFFFF"/>
                  </a:solidFill>
                  <a:latin typeface="Amazon Ember" panose="02000000000000000000"/>
                  <a:sym typeface="Helvetica Neue"/>
                </a:rPr>
              </a:br>
              <a:r>
                <a:rPr lang="en-US" sz="900" kern="0" dirty="0">
                  <a:solidFill>
                    <a:srgbClr val="FFFFFF"/>
                  </a:solidFill>
                  <a:latin typeface="Amazon Ember" panose="02000000000000000000"/>
                  <a:sym typeface="Helvetica Neue"/>
                </a:rPr>
                <a:t>are being asked</a:t>
              </a:r>
            </a:p>
            <a:p>
              <a:pPr algn="ctr" defTabSz="309555" hangingPunct="0">
                <a:defRPr b="0"/>
              </a:pPr>
              <a:endParaRPr lang="en-US" sz="900" kern="0" dirty="0">
                <a:solidFill>
                  <a:srgbClr val="FFFFFF"/>
                </a:solidFill>
                <a:latin typeface="Amazon Ember" panose="02000000000000000000"/>
                <a:sym typeface="Helvetica Neue"/>
              </a:endParaRPr>
            </a:p>
            <a:p>
              <a:pPr algn="ctr" defTabSz="309555" hangingPunct="0">
                <a:defRPr b="0"/>
              </a:pPr>
              <a:endParaRPr lang="en-US" sz="900" kern="0" dirty="0">
                <a:solidFill>
                  <a:srgbClr val="FFFFFF"/>
                </a:solidFill>
                <a:latin typeface="Amazon Ember" panose="02000000000000000000"/>
                <a:sym typeface="Helvetica Neue"/>
              </a:endParaRPr>
            </a:p>
          </p:txBody>
        </p:sp>
        <p:cxnSp>
          <p:nvCxnSpPr>
            <p:cNvPr id="52" name="Straight Connector 51">
              <a:extLst>
                <a:ext uri="{FF2B5EF4-FFF2-40B4-BE49-F238E27FC236}">
                  <a16:creationId xmlns:a16="http://schemas.microsoft.com/office/drawing/2014/main" id="{3460D492-0010-4BDB-A1B0-7298C4ABDDEA}"/>
                </a:ext>
              </a:extLst>
            </p:cNvPr>
            <p:cNvCxnSpPr>
              <a:cxnSpLocks/>
            </p:cNvCxnSpPr>
            <p:nvPr/>
          </p:nvCxnSpPr>
          <p:spPr>
            <a:xfrm>
              <a:off x="7837432"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3" name="Group 52">
              <a:extLst>
                <a:ext uri="{FF2B5EF4-FFF2-40B4-BE49-F238E27FC236}">
                  <a16:creationId xmlns:a16="http://schemas.microsoft.com/office/drawing/2014/main" id="{344069BF-4212-44CC-8E4E-1FF47105E5D1}"/>
                </a:ext>
              </a:extLst>
            </p:cNvPr>
            <p:cNvGrpSpPr/>
            <p:nvPr/>
          </p:nvGrpSpPr>
          <p:grpSpPr>
            <a:xfrm>
              <a:off x="7628337" y="1762507"/>
              <a:ext cx="836766" cy="573968"/>
              <a:chOff x="7721665" y="1223780"/>
              <a:chExt cx="650110" cy="445934"/>
            </a:xfrm>
          </p:grpSpPr>
          <p:sp>
            <p:nvSpPr>
              <p:cNvPr id="54" name="Freeform: Shape 53">
                <a:extLst>
                  <a:ext uri="{FF2B5EF4-FFF2-40B4-BE49-F238E27FC236}">
                    <a16:creationId xmlns:a16="http://schemas.microsoft.com/office/drawing/2014/main" id="{A858AC37-AEEE-4AFF-99F1-4239D2F7DFA4}"/>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55" name="Freeform: Shape 54">
                <a:extLst>
                  <a:ext uri="{FF2B5EF4-FFF2-40B4-BE49-F238E27FC236}">
                    <a16:creationId xmlns:a16="http://schemas.microsoft.com/office/drawing/2014/main" id="{B14ED28B-1EC4-4275-AC82-DA5CC3ACC9CE}"/>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56" name="Freeform: Shape 55">
                <a:extLst>
                  <a:ext uri="{FF2B5EF4-FFF2-40B4-BE49-F238E27FC236}">
                    <a16:creationId xmlns:a16="http://schemas.microsoft.com/office/drawing/2014/main" id="{25AC2782-D1C1-4EE9-A361-96244059E93A}"/>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57" name="Freeform: Shape 56">
                <a:extLst>
                  <a:ext uri="{FF2B5EF4-FFF2-40B4-BE49-F238E27FC236}">
                    <a16:creationId xmlns:a16="http://schemas.microsoft.com/office/drawing/2014/main" id="{0317336C-9A1E-43E3-BD83-66E9DAA6C200}"/>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58" name="Freeform: Shape 57">
                <a:extLst>
                  <a:ext uri="{FF2B5EF4-FFF2-40B4-BE49-F238E27FC236}">
                    <a16:creationId xmlns:a16="http://schemas.microsoft.com/office/drawing/2014/main" id="{95A62AF6-BA83-41E6-B71F-70BCB6541C6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59" name="Freeform: Shape 58">
                <a:extLst>
                  <a:ext uri="{FF2B5EF4-FFF2-40B4-BE49-F238E27FC236}">
                    <a16:creationId xmlns:a16="http://schemas.microsoft.com/office/drawing/2014/main" id="{971882AC-AC08-4255-B79C-DCE2E5701437}"/>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60" name="Freeform: Shape 59">
                <a:extLst>
                  <a:ext uri="{FF2B5EF4-FFF2-40B4-BE49-F238E27FC236}">
                    <a16:creationId xmlns:a16="http://schemas.microsoft.com/office/drawing/2014/main" id="{621BEE77-8539-476E-A32B-756621AFFD21}"/>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grpSp>
      </p:grpSp>
      <p:grpSp>
        <p:nvGrpSpPr>
          <p:cNvPr id="12" name="Group 11">
            <a:extLst>
              <a:ext uri="{FF2B5EF4-FFF2-40B4-BE49-F238E27FC236}">
                <a16:creationId xmlns:a16="http://schemas.microsoft.com/office/drawing/2014/main" id="{439C861D-E521-4889-B21F-EF1FD9018F82}"/>
              </a:ext>
            </a:extLst>
          </p:cNvPr>
          <p:cNvGrpSpPr/>
          <p:nvPr/>
        </p:nvGrpSpPr>
        <p:grpSpPr>
          <a:xfrm>
            <a:off x="468376" y="1446421"/>
            <a:ext cx="1280160" cy="2376599"/>
            <a:chOff x="468376" y="1446420"/>
            <a:chExt cx="1280160" cy="2376599"/>
          </a:xfrm>
        </p:grpSpPr>
        <p:sp>
          <p:nvSpPr>
            <p:cNvPr id="23" name="Rectangle 22">
              <a:extLst>
                <a:ext uri="{FF2B5EF4-FFF2-40B4-BE49-F238E27FC236}">
                  <a16:creationId xmlns:a16="http://schemas.microsoft.com/office/drawing/2014/main" id="{0D31FB4A-186D-4DD6-B2C8-41F8D5EA1D78}"/>
                </a:ext>
              </a:extLst>
            </p:cNvPr>
            <p:cNvSpPr/>
            <p:nvPr/>
          </p:nvSpPr>
          <p:spPr>
            <a:xfrm>
              <a:off x="46837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25" name="Collects documents…">
              <a:extLst>
                <a:ext uri="{FF2B5EF4-FFF2-40B4-BE49-F238E27FC236}">
                  <a16:creationId xmlns:a16="http://schemas.microsoft.com/office/drawing/2014/main" id="{C2189F58-2651-44EF-B250-B186E0D3F908}"/>
                </a:ext>
              </a:extLst>
            </p:cNvPr>
            <p:cNvSpPr txBox="1"/>
            <p:nvPr/>
          </p:nvSpPr>
          <p:spPr>
            <a:xfrm>
              <a:off x="468376"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Transcribes live</a:t>
              </a:r>
            </a:p>
            <a:p>
              <a:pPr algn="ctr" defTabSz="309555" hangingPunct="0">
                <a:defRPr b="0"/>
              </a:pPr>
              <a:r>
                <a:rPr lang="en-US" sz="900" kern="0" dirty="0">
                  <a:solidFill>
                    <a:srgbClr val="FFFFFF"/>
                  </a:solidFill>
                  <a:latin typeface="Amazon Ember" panose="02000000000000000000"/>
                  <a:sym typeface="Helvetica Neue"/>
                </a:rPr>
                <a:t>and archived calls</a:t>
              </a:r>
            </a:p>
          </p:txBody>
        </p:sp>
        <p:cxnSp>
          <p:nvCxnSpPr>
            <p:cNvPr id="26" name="Straight Connector 25">
              <a:extLst>
                <a:ext uri="{FF2B5EF4-FFF2-40B4-BE49-F238E27FC236}">
                  <a16:creationId xmlns:a16="http://schemas.microsoft.com/office/drawing/2014/main" id="{9EC767E5-A8B5-40BF-AD1D-6198C0A5E0D2}"/>
                </a:ext>
              </a:extLst>
            </p:cNvPr>
            <p:cNvCxnSpPr>
              <a:cxnSpLocks/>
            </p:cNvCxnSpPr>
            <p:nvPr/>
          </p:nvCxnSpPr>
          <p:spPr>
            <a:xfrm>
              <a:off x="89916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6" name="Group 65">
              <a:extLst>
                <a:ext uri="{FF2B5EF4-FFF2-40B4-BE49-F238E27FC236}">
                  <a16:creationId xmlns:a16="http://schemas.microsoft.com/office/drawing/2014/main" id="{BE926F8D-6069-4D58-9776-7A509ED9DB1F}"/>
                </a:ext>
              </a:extLst>
            </p:cNvPr>
            <p:cNvGrpSpPr/>
            <p:nvPr/>
          </p:nvGrpSpPr>
          <p:grpSpPr>
            <a:xfrm>
              <a:off x="773351" y="1790973"/>
              <a:ext cx="670211" cy="517036"/>
              <a:chOff x="8194899" y="1997564"/>
              <a:chExt cx="451469" cy="348287"/>
            </a:xfrm>
          </p:grpSpPr>
          <p:sp>
            <p:nvSpPr>
              <p:cNvPr id="67" name="Freeform: Shape 66">
                <a:extLst>
                  <a:ext uri="{FF2B5EF4-FFF2-40B4-BE49-F238E27FC236}">
                    <a16:creationId xmlns:a16="http://schemas.microsoft.com/office/drawing/2014/main" id="{6ACED9B4-EB25-40BD-9A13-7416FC1A7FAD}"/>
                  </a:ext>
                </a:extLst>
              </p:cNvPr>
              <p:cNvSpPr/>
              <p:nvPr/>
            </p:nvSpPr>
            <p:spPr>
              <a:xfrm>
                <a:off x="8194899" y="1997564"/>
                <a:ext cx="288916" cy="228593"/>
              </a:xfrm>
              <a:custGeom>
                <a:avLst/>
                <a:gdLst>
                  <a:gd name="connsiteX0" fmla="*/ 79478 w 248539"/>
                  <a:gd name="connsiteY0" fmla="*/ 130825 h 196646"/>
                  <a:gd name="connsiteX1" fmla="*/ 12564 w 248539"/>
                  <a:gd name="connsiteY1" fmla="*/ 130825 h 196646"/>
                  <a:gd name="connsiteX2" fmla="*/ 4097 w 248539"/>
                  <a:gd name="connsiteY2" fmla="*/ 122358 h 196646"/>
                  <a:gd name="connsiteX3" fmla="*/ 4097 w 248539"/>
                  <a:gd name="connsiteY3" fmla="*/ 12564 h 196646"/>
                  <a:gd name="connsiteX4" fmla="*/ 12564 w 248539"/>
                  <a:gd name="connsiteY4" fmla="*/ 4097 h 196646"/>
                  <a:gd name="connsiteX5" fmla="*/ 238434 w 248539"/>
                  <a:gd name="connsiteY5" fmla="*/ 4097 h 196646"/>
                  <a:gd name="connsiteX6" fmla="*/ 246901 w 248539"/>
                  <a:gd name="connsiteY6" fmla="*/ 12564 h 196646"/>
                  <a:gd name="connsiteX7" fmla="*/ 246901 w 248539"/>
                  <a:gd name="connsiteY7" fmla="*/ 122358 h 196646"/>
                  <a:gd name="connsiteX8" fmla="*/ 238434 w 248539"/>
                  <a:gd name="connsiteY8" fmla="*/ 130825 h 196646"/>
                  <a:gd name="connsiteX9" fmla="*/ 166330 w 248539"/>
                  <a:gd name="connsiteY9" fmla="*/ 130825 h 196646"/>
                  <a:gd name="connsiteX10" fmla="*/ 160868 w 248539"/>
                  <a:gd name="connsiteY10" fmla="*/ 133010 h 196646"/>
                  <a:gd name="connsiteX11" fmla="*/ 94773 w 248539"/>
                  <a:gd name="connsiteY11" fmla="*/ 192004 h 196646"/>
                  <a:gd name="connsiteX12" fmla="*/ 87672 w 248539"/>
                  <a:gd name="connsiteY12" fmla="*/ 188999 h 196646"/>
                  <a:gd name="connsiteX13" fmla="*/ 87672 w 248539"/>
                  <a:gd name="connsiteY13" fmla="*/ 139291 h 196646"/>
                  <a:gd name="connsiteX14" fmla="*/ 79478 w 248539"/>
                  <a:gd name="connsiteY14" fmla="*/ 130825 h 196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8539" h="196646">
                    <a:moveTo>
                      <a:pt x="79478" y="130825"/>
                    </a:moveTo>
                    <a:lnTo>
                      <a:pt x="12564" y="130825"/>
                    </a:lnTo>
                    <a:cubicBezTo>
                      <a:pt x="7920" y="130825"/>
                      <a:pt x="4097" y="127001"/>
                      <a:pt x="4097" y="122358"/>
                    </a:cubicBezTo>
                    <a:lnTo>
                      <a:pt x="4097" y="12564"/>
                    </a:lnTo>
                    <a:cubicBezTo>
                      <a:pt x="4097" y="7920"/>
                      <a:pt x="7920" y="4097"/>
                      <a:pt x="12564" y="4097"/>
                    </a:cubicBezTo>
                    <a:lnTo>
                      <a:pt x="238434" y="4097"/>
                    </a:lnTo>
                    <a:cubicBezTo>
                      <a:pt x="243077" y="4097"/>
                      <a:pt x="246901" y="7920"/>
                      <a:pt x="246901" y="12564"/>
                    </a:cubicBezTo>
                    <a:lnTo>
                      <a:pt x="246901" y="122358"/>
                    </a:lnTo>
                    <a:cubicBezTo>
                      <a:pt x="246901" y="127001"/>
                      <a:pt x="243077" y="130825"/>
                      <a:pt x="238434" y="130825"/>
                    </a:cubicBezTo>
                    <a:lnTo>
                      <a:pt x="166330" y="130825"/>
                    </a:lnTo>
                    <a:cubicBezTo>
                      <a:pt x="164145" y="130825"/>
                      <a:pt x="162234" y="131644"/>
                      <a:pt x="160868" y="133010"/>
                    </a:cubicBezTo>
                    <a:lnTo>
                      <a:pt x="94773" y="192004"/>
                    </a:lnTo>
                    <a:cubicBezTo>
                      <a:pt x="92042" y="194462"/>
                      <a:pt x="87672" y="192550"/>
                      <a:pt x="87672" y="188999"/>
                    </a:cubicBezTo>
                    <a:lnTo>
                      <a:pt x="87672" y="139291"/>
                    </a:lnTo>
                    <a:cubicBezTo>
                      <a:pt x="87945" y="134648"/>
                      <a:pt x="84121" y="130825"/>
                      <a:pt x="79478" y="130825"/>
                    </a:cubicBezTo>
                    <a:close/>
                  </a:path>
                </a:pathLst>
              </a:custGeom>
              <a:noFill/>
              <a:ln w="12700" cap="flat">
                <a:solidFill>
                  <a:srgbClr val="3366FF"/>
                </a:solidFill>
                <a:prstDash val="solid"/>
                <a:miter/>
              </a:ln>
            </p:spPr>
            <p:txBody>
              <a:bodyPr rtlCol="0" anchor="ctr"/>
              <a:lstStyle/>
              <a:p>
                <a:pPr defTabSz="457189">
                  <a:defRPr/>
                </a:pPr>
                <a:endParaRPr lang="en-US">
                  <a:solidFill>
                    <a:srgbClr val="FFFFFF"/>
                  </a:solidFill>
                  <a:latin typeface="Amazon Ember"/>
                </a:endParaRPr>
              </a:p>
            </p:txBody>
          </p:sp>
          <p:sp>
            <p:nvSpPr>
              <p:cNvPr id="68" name="Freeform: Shape 67">
                <a:extLst>
                  <a:ext uri="{FF2B5EF4-FFF2-40B4-BE49-F238E27FC236}">
                    <a16:creationId xmlns:a16="http://schemas.microsoft.com/office/drawing/2014/main" id="{2B5CB401-4905-41F7-904F-621B908398D3}"/>
                  </a:ext>
                </a:extLst>
              </p:cNvPr>
              <p:cNvSpPr/>
              <p:nvPr/>
            </p:nvSpPr>
            <p:spPr>
              <a:xfrm>
                <a:off x="8344754" y="2104558"/>
                <a:ext cx="301614" cy="241293"/>
              </a:xfrm>
              <a:custGeom>
                <a:avLst/>
                <a:gdLst>
                  <a:gd name="connsiteX0" fmla="*/ 138745 w 259464"/>
                  <a:gd name="connsiteY0" fmla="*/ 4097 h 207571"/>
                  <a:gd name="connsiteX1" fmla="*/ 246901 w 259464"/>
                  <a:gd name="connsiteY1" fmla="*/ 4370 h 207571"/>
                  <a:gd name="connsiteX2" fmla="*/ 255368 w 259464"/>
                  <a:gd name="connsiteY2" fmla="*/ 12837 h 207571"/>
                  <a:gd name="connsiteX3" fmla="*/ 255368 w 259464"/>
                  <a:gd name="connsiteY3" fmla="*/ 130005 h 207571"/>
                  <a:gd name="connsiteX4" fmla="*/ 246901 w 259464"/>
                  <a:gd name="connsiteY4" fmla="*/ 138472 h 207571"/>
                  <a:gd name="connsiteX5" fmla="*/ 179986 w 259464"/>
                  <a:gd name="connsiteY5" fmla="*/ 138472 h 207571"/>
                  <a:gd name="connsiteX6" fmla="*/ 171520 w 259464"/>
                  <a:gd name="connsiteY6" fmla="*/ 146939 h 207571"/>
                  <a:gd name="connsiteX7" fmla="*/ 171520 w 259464"/>
                  <a:gd name="connsiteY7" fmla="*/ 200197 h 207571"/>
                  <a:gd name="connsiteX8" fmla="*/ 164419 w 259464"/>
                  <a:gd name="connsiteY8" fmla="*/ 203202 h 207571"/>
                  <a:gd name="connsiteX9" fmla="*/ 94227 w 259464"/>
                  <a:gd name="connsiteY9" fmla="*/ 140384 h 207571"/>
                  <a:gd name="connsiteX10" fmla="*/ 88764 w 259464"/>
                  <a:gd name="connsiteY10" fmla="*/ 138199 h 207571"/>
                  <a:gd name="connsiteX11" fmla="*/ 12564 w 259464"/>
                  <a:gd name="connsiteY11" fmla="*/ 138199 h 207571"/>
                  <a:gd name="connsiteX12" fmla="*/ 4097 w 259464"/>
                  <a:gd name="connsiteY12" fmla="*/ 129732 h 207571"/>
                  <a:gd name="connsiteX13" fmla="*/ 4097 w 259464"/>
                  <a:gd name="connsiteY13" fmla="*/ 92042 h 20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464" h="207571">
                    <a:moveTo>
                      <a:pt x="138745" y="4097"/>
                    </a:moveTo>
                    <a:lnTo>
                      <a:pt x="246901" y="4370"/>
                    </a:lnTo>
                    <a:cubicBezTo>
                      <a:pt x="251544" y="4370"/>
                      <a:pt x="255368" y="8194"/>
                      <a:pt x="255368" y="12837"/>
                    </a:cubicBezTo>
                    <a:lnTo>
                      <a:pt x="255368" y="130005"/>
                    </a:lnTo>
                    <a:cubicBezTo>
                      <a:pt x="255368" y="134648"/>
                      <a:pt x="251544" y="138472"/>
                      <a:pt x="246901" y="138472"/>
                    </a:cubicBezTo>
                    <a:lnTo>
                      <a:pt x="179986" y="138472"/>
                    </a:lnTo>
                    <a:cubicBezTo>
                      <a:pt x="175343" y="138472"/>
                      <a:pt x="171520" y="142296"/>
                      <a:pt x="171520" y="146939"/>
                    </a:cubicBezTo>
                    <a:lnTo>
                      <a:pt x="171520" y="200197"/>
                    </a:lnTo>
                    <a:cubicBezTo>
                      <a:pt x="171520" y="203748"/>
                      <a:pt x="167150" y="205660"/>
                      <a:pt x="164419" y="203202"/>
                    </a:cubicBezTo>
                    <a:lnTo>
                      <a:pt x="94227" y="140384"/>
                    </a:lnTo>
                    <a:cubicBezTo>
                      <a:pt x="92588" y="139018"/>
                      <a:pt x="90676" y="138199"/>
                      <a:pt x="88764" y="138199"/>
                    </a:cubicBezTo>
                    <a:lnTo>
                      <a:pt x="12564" y="138199"/>
                    </a:lnTo>
                    <a:cubicBezTo>
                      <a:pt x="7920" y="138199"/>
                      <a:pt x="4097" y="134375"/>
                      <a:pt x="4097" y="129732"/>
                    </a:cubicBezTo>
                    <a:lnTo>
                      <a:pt x="4097" y="92042"/>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69" name="Freeform: Shape 68">
                <a:extLst>
                  <a:ext uri="{FF2B5EF4-FFF2-40B4-BE49-F238E27FC236}">
                    <a16:creationId xmlns:a16="http://schemas.microsoft.com/office/drawing/2014/main" id="{07A57E0F-B652-4677-BEE7-47C09A6E9B84}"/>
                  </a:ext>
                </a:extLst>
              </p:cNvPr>
              <p:cNvSpPr/>
              <p:nvPr/>
            </p:nvSpPr>
            <p:spPr>
              <a:xfrm>
                <a:off x="825014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70" name="Freeform: Shape 69">
                <a:extLst>
                  <a:ext uri="{FF2B5EF4-FFF2-40B4-BE49-F238E27FC236}">
                    <a16:creationId xmlns:a16="http://schemas.microsoft.com/office/drawing/2014/main" id="{DE57A225-2536-474B-A835-903756629B32}"/>
                  </a:ext>
                </a:extLst>
              </p:cNvPr>
              <p:cNvSpPr/>
              <p:nvPr/>
            </p:nvSpPr>
            <p:spPr>
              <a:xfrm>
                <a:off x="8318402"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71" name="Freeform: Shape 70">
                <a:extLst>
                  <a:ext uri="{FF2B5EF4-FFF2-40B4-BE49-F238E27FC236}">
                    <a16:creationId xmlns:a16="http://schemas.microsoft.com/office/drawing/2014/main" id="{846C3E3E-EC19-49EA-B41A-0C2825BBF998}"/>
                  </a:ext>
                </a:extLst>
              </p:cNvPr>
              <p:cNvSpPr/>
              <p:nvPr/>
            </p:nvSpPr>
            <p:spPr>
              <a:xfrm>
                <a:off x="8386345" y="2054076"/>
                <a:ext cx="47623" cy="47623"/>
              </a:xfrm>
              <a:custGeom>
                <a:avLst/>
                <a:gdLst>
                  <a:gd name="connsiteX0" fmla="*/ 37418 w 40968"/>
                  <a:gd name="connsiteY0" fmla="*/ 20757 h 40968"/>
                  <a:gd name="connsiteX1" fmla="*/ 20757 w 40968"/>
                  <a:gd name="connsiteY1" fmla="*/ 37418 h 40968"/>
                  <a:gd name="connsiteX2" fmla="*/ 4097 w 40968"/>
                  <a:gd name="connsiteY2" fmla="*/ 20757 h 40968"/>
                  <a:gd name="connsiteX3" fmla="*/ 20757 w 40968"/>
                  <a:gd name="connsiteY3" fmla="*/ 4097 h 40968"/>
                  <a:gd name="connsiteX4" fmla="*/ 37418 w 40968"/>
                  <a:gd name="connsiteY4" fmla="*/ 20757 h 4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68" h="40968">
                    <a:moveTo>
                      <a:pt x="37418" y="20757"/>
                    </a:moveTo>
                    <a:cubicBezTo>
                      <a:pt x="37418" y="29958"/>
                      <a:pt x="29958" y="37418"/>
                      <a:pt x="20757" y="37418"/>
                    </a:cubicBezTo>
                    <a:cubicBezTo>
                      <a:pt x="11556" y="37418"/>
                      <a:pt x="4097" y="29958"/>
                      <a:pt x="4097" y="20757"/>
                    </a:cubicBezTo>
                    <a:cubicBezTo>
                      <a:pt x="4097" y="11556"/>
                      <a:pt x="11556" y="4097"/>
                      <a:pt x="20757" y="4097"/>
                    </a:cubicBezTo>
                    <a:cubicBezTo>
                      <a:pt x="29958" y="4097"/>
                      <a:pt x="37418" y="11556"/>
                      <a:pt x="37418" y="20757"/>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grpSp>
      </p:grpSp>
      <p:grpSp>
        <p:nvGrpSpPr>
          <p:cNvPr id="13" name="Group 12">
            <a:extLst>
              <a:ext uri="{FF2B5EF4-FFF2-40B4-BE49-F238E27FC236}">
                <a16:creationId xmlns:a16="http://schemas.microsoft.com/office/drawing/2014/main" id="{183DB89B-1D62-462D-84D5-B093250A0561}"/>
              </a:ext>
            </a:extLst>
          </p:cNvPr>
          <p:cNvGrpSpPr/>
          <p:nvPr/>
        </p:nvGrpSpPr>
        <p:grpSpPr>
          <a:xfrm>
            <a:off x="1856029" y="1446421"/>
            <a:ext cx="1280160" cy="2376599"/>
            <a:chOff x="1856029" y="1446420"/>
            <a:chExt cx="1280160" cy="2376599"/>
          </a:xfrm>
        </p:grpSpPr>
        <p:sp>
          <p:nvSpPr>
            <p:cNvPr id="126" name="Rectangle 125">
              <a:extLst>
                <a:ext uri="{FF2B5EF4-FFF2-40B4-BE49-F238E27FC236}">
                  <a16:creationId xmlns:a16="http://schemas.microsoft.com/office/drawing/2014/main" id="{9683ACF0-BAAD-416E-A0AC-636B9536ABCE}"/>
                </a:ext>
              </a:extLst>
            </p:cNvPr>
            <p:cNvSpPr/>
            <p:nvPr/>
          </p:nvSpPr>
          <p:spPr>
            <a:xfrm>
              <a:off x="1856029"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28" name="11 connectors…">
              <a:extLst>
                <a:ext uri="{FF2B5EF4-FFF2-40B4-BE49-F238E27FC236}">
                  <a16:creationId xmlns:a16="http://schemas.microsoft.com/office/drawing/2014/main" id="{2B4D67EF-40E1-4B5A-A0B5-5E9204732D0C}"/>
                </a:ext>
              </a:extLst>
            </p:cNvPr>
            <p:cNvSpPr txBox="1"/>
            <p:nvPr/>
          </p:nvSpPr>
          <p:spPr>
            <a:xfrm>
              <a:off x="1856029"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Enhanced search</a:t>
              </a:r>
            </a:p>
            <a:p>
              <a:pPr algn="ctr" defTabSz="309555" hangingPunct="0">
                <a:defRPr b="0"/>
              </a:pPr>
              <a:r>
                <a:rPr lang="en-US" sz="900" kern="0" dirty="0">
                  <a:solidFill>
                    <a:srgbClr val="FFFFFF"/>
                  </a:solidFill>
                  <a:latin typeface="Amazon Ember" panose="02000000000000000000"/>
                  <a:sym typeface="Helvetica Neue"/>
                </a:rPr>
                <a:t>on call and chat </a:t>
              </a:r>
            </a:p>
            <a:p>
              <a:pPr algn="ctr" defTabSz="309555" hangingPunct="0">
                <a:defRPr b="0"/>
              </a:pPr>
              <a:r>
                <a:rPr lang="en-US" sz="900" kern="0" dirty="0">
                  <a:solidFill>
                    <a:srgbClr val="FFFFFF"/>
                  </a:solidFill>
                  <a:latin typeface="Amazon Ember" panose="02000000000000000000"/>
                  <a:sym typeface="Helvetica Neue"/>
                </a:rPr>
                <a:t>transcripts, </a:t>
              </a:r>
            </a:p>
            <a:p>
              <a:pPr algn="ctr" defTabSz="309555" hangingPunct="0">
                <a:defRPr b="0"/>
              </a:pPr>
              <a:r>
                <a:rPr lang="en-US" sz="900" kern="0" dirty="0">
                  <a:solidFill>
                    <a:srgbClr val="FFFFFF"/>
                  </a:solidFill>
                  <a:latin typeface="Amazon Ember" panose="02000000000000000000"/>
                  <a:sym typeface="Helvetica Neue"/>
                </a:rPr>
                <a:t>sentiment scores,</a:t>
              </a:r>
            </a:p>
            <a:p>
              <a:pPr algn="ctr" defTabSz="309555" hangingPunct="0">
                <a:defRPr b="0"/>
              </a:pPr>
              <a:r>
                <a:rPr lang="en-US" sz="900" kern="0" dirty="0">
                  <a:solidFill>
                    <a:srgbClr val="FFFFFF"/>
                  </a:solidFill>
                  <a:latin typeface="Amazon Ember" panose="02000000000000000000"/>
                  <a:sym typeface="Helvetica Neue"/>
                </a:rPr>
                <a:t>silence duration, etc.,</a:t>
              </a:r>
            </a:p>
          </p:txBody>
        </p:sp>
        <p:cxnSp>
          <p:nvCxnSpPr>
            <p:cNvPr id="129" name="Straight Connector 128">
              <a:extLst>
                <a:ext uri="{FF2B5EF4-FFF2-40B4-BE49-F238E27FC236}">
                  <a16:creationId xmlns:a16="http://schemas.microsoft.com/office/drawing/2014/main" id="{E8C57BC7-276C-4F98-96C8-B96B194C44FF}"/>
                </a:ext>
              </a:extLst>
            </p:cNvPr>
            <p:cNvCxnSpPr>
              <a:cxnSpLocks/>
            </p:cNvCxnSpPr>
            <p:nvPr/>
          </p:nvCxnSpPr>
          <p:spPr>
            <a:xfrm>
              <a:off x="2286821"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7" name="Group 136">
              <a:extLst>
                <a:ext uri="{FF2B5EF4-FFF2-40B4-BE49-F238E27FC236}">
                  <a16:creationId xmlns:a16="http://schemas.microsoft.com/office/drawing/2014/main" id="{4004D33F-E848-4E67-BCB5-4E1F3DDB00B9}"/>
                </a:ext>
              </a:extLst>
            </p:cNvPr>
            <p:cNvGrpSpPr/>
            <p:nvPr/>
          </p:nvGrpSpPr>
          <p:grpSpPr>
            <a:xfrm>
              <a:off x="2194669" y="1756444"/>
              <a:ext cx="602880" cy="586094"/>
              <a:chOff x="3372801" y="356896"/>
              <a:chExt cx="386071" cy="375322"/>
            </a:xfrm>
            <a:solidFill>
              <a:srgbClr val="2C374A"/>
            </a:solidFill>
          </p:grpSpPr>
          <p:grpSp>
            <p:nvGrpSpPr>
              <p:cNvPr id="138" name="Group 137">
                <a:extLst>
                  <a:ext uri="{FF2B5EF4-FFF2-40B4-BE49-F238E27FC236}">
                    <a16:creationId xmlns:a16="http://schemas.microsoft.com/office/drawing/2014/main" id="{2A15AEA9-A977-4054-A311-939351D25DFD}"/>
                  </a:ext>
                </a:extLst>
              </p:cNvPr>
              <p:cNvGrpSpPr/>
              <p:nvPr/>
            </p:nvGrpSpPr>
            <p:grpSpPr>
              <a:xfrm>
                <a:off x="3372801" y="356896"/>
                <a:ext cx="240814" cy="239592"/>
                <a:chOff x="4150538" y="3152811"/>
                <a:chExt cx="214217" cy="213130"/>
              </a:xfrm>
              <a:grpFill/>
            </p:grpSpPr>
            <p:sp>
              <p:nvSpPr>
                <p:cNvPr id="142" name="Freeform 7">
                  <a:extLst>
                    <a:ext uri="{FF2B5EF4-FFF2-40B4-BE49-F238E27FC236}">
                      <a16:creationId xmlns:a16="http://schemas.microsoft.com/office/drawing/2014/main" id="{DCD3619F-B35C-47E1-834C-09F27CE0BFD2}"/>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143" name="Oval 6">
                  <a:extLst>
                    <a:ext uri="{FF2B5EF4-FFF2-40B4-BE49-F238E27FC236}">
                      <a16:creationId xmlns:a16="http://schemas.microsoft.com/office/drawing/2014/main" id="{F29FFA86-7E8A-402E-A343-362EE61E2230}"/>
                    </a:ext>
                  </a:extLst>
                </p:cNvPr>
                <p:cNvSpPr>
                  <a:spLocks noChangeArrowheads="1"/>
                </p:cNvSpPr>
                <p:nvPr/>
              </p:nvSpPr>
              <p:spPr bwMode="auto">
                <a:xfrm>
                  <a:off x="4217957" y="3219686"/>
                  <a:ext cx="79380" cy="79380"/>
                </a:xfrm>
                <a:prstGeom prst="ellipse">
                  <a:avLst/>
                </a:prstGeom>
                <a:grpFill/>
                <a:ln w="12700" cap="rnd">
                  <a:solidFill>
                    <a:srgbClr val="3366FF"/>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grpSp>
          <p:grpSp>
            <p:nvGrpSpPr>
              <p:cNvPr id="139" name="Group 138">
                <a:extLst>
                  <a:ext uri="{FF2B5EF4-FFF2-40B4-BE49-F238E27FC236}">
                    <a16:creationId xmlns:a16="http://schemas.microsoft.com/office/drawing/2014/main" id="{166B0EA0-B2A4-4FE6-A5B3-F77198350BDE}"/>
                  </a:ext>
                </a:extLst>
              </p:cNvPr>
              <p:cNvGrpSpPr/>
              <p:nvPr/>
            </p:nvGrpSpPr>
            <p:grpSpPr>
              <a:xfrm>
                <a:off x="3596638" y="570807"/>
                <a:ext cx="162234" cy="161411"/>
                <a:chOff x="4150538" y="3152811"/>
                <a:chExt cx="214217" cy="213130"/>
              </a:xfrm>
              <a:grpFill/>
            </p:grpSpPr>
            <p:sp>
              <p:nvSpPr>
                <p:cNvPr id="140" name="Freeform 7">
                  <a:extLst>
                    <a:ext uri="{FF2B5EF4-FFF2-40B4-BE49-F238E27FC236}">
                      <a16:creationId xmlns:a16="http://schemas.microsoft.com/office/drawing/2014/main" id="{61E49601-D656-4738-9038-A4461053E070}"/>
                    </a:ext>
                  </a:extLst>
                </p:cNvPr>
                <p:cNvSpPr>
                  <a:spLocks/>
                </p:cNvSpPr>
                <p:nvPr/>
              </p:nvSpPr>
              <p:spPr bwMode="auto">
                <a:xfrm>
                  <a:off x="4150538" y="3152811"/>
                  <a:ext cx="214217" cy="213130"/>
                </a:xfrm>
                <a:custGeom>
                  <a:avLst/>
                  <a:gdLst>
                    <a:gd name="T0" fmla="*/ 152 w 394"/>
                    <a:gd name="T1" fmla="*/ 0 h 392"/>
                    <a:gd name="T2" fmla="*/ 248 w 394"/>
                    <a:gd name="T3" fmla="*/ 0 h 392"/>
                    <a:gd name="T4" fmla="*/ 257 w 394"/>
                    <a:gd name="T5" fmla="*/ 56 h 392"/>
                    <a:gd name="T6" fmla="*/ 296 w 394"/>
                    <a:gd name="T7" fmla="*/ 22 h 392"/>
                    <a:gd name="T8" fmla="*/ 369 w 394"/>
                    <a:gd name="T9" fmla="*/ 96 h 392"/>
                    <a:gd name="T10" fmla="*/ 336 w 394"/>
                    <a:gd name="T11" fmla="*/ 140 h 392"/>
                    <a:gd name="T12" fmla="*/ 394 w 394"/>
                    <a:gd name="T13" fmla="*/ 149 h 392"/>
                    <a:gd name="T14" fmla="*/ 394 w 394"/>
                    <a:gd name="T15" fmla="*/ 245 h 392"/>
                    <a:gd name="T16" fmla="*/ 336 w 394"/>
                    <a:gd name="T17" fmla="*/ 252 h 392"/>
                    <a:gd name="T18" fmla="*/ 376 w 394"/>
                    <a:gd name="T19" fmla="*/ 302 h 392"/>
                    <a:gd name="T20" fmla="*/ 306 w 394"/>
                    <a:gd name="T21" fmla="*/ 372 h 392"/>
                    <a:gd name="T22" fmla="*/ 255 w 394"/>
                    <a:gd name="T23" fmla="*/ 330 h 392"/>
                    <a:gd name="T24" fmla="*/ 246 w 394"/>
                    <a:gd name="T25" fmla="*/ 392 h 392"/>
                    <a:gd name="T26" fmla="*/ 152 w 394"/>
                    <a:gd name="T27" fmla="*/ 392 h 392"/>
                    <a:gd name="T28" fmla="*/ 141 w 394"/>
                    <a:gd name="T29" fmla="*/ 328 h 392"/>
                    <a:gd name="T30" fmla="*/ 92 w 394"/>
                    <a:gd name="T31" fmla="*/ 366 h 392"/>
                    <a:gd name="T32" fmla="*/ 24 w 394"/>
                    <a:gd name="T33" fmla="*/ 298 h 392"/>
                    <a:gd name="T34" fmla="*/ 64 w 394"/>
                    <a:gd name="T35" fmla="*/ 248 h 392"/>
                    <a:gd name="T36" fmla="*/ 0 w 394"/>
                    <a:gd name="T37" fmla="*/ 237 h 392"/>
                    <a:gd name="T38" fmla="*/ 0 w 394"/>
                    <a:gd name="T39" fmla="*/ 144 h 392"/>
                    <a:gd name="T40" fmla="*/ 62 w 394"/>
                    <a:gd name="T41" fmla="*/ 134 h 392"/>
                    <a:gd name="T42" fmla="*/ 24 w 394"/>
                    <a:gd name="T43" fmla="*/ 86 h 392"/>
                    <a:gd name="T44" fmla="*/ 92 w 394"/>
                    <a:gd name="T45" fmla="*/ 21 h 392"/>
                    <a:gd name="T46" fmla="*/ 142 w 394"/>
                    <a:gd name="T47" fmla="*/ 58 h 392"/>
                    <a:gd name="T48" fmla="*/ 152 w 394"/>
                    <a:gd name="T49" fmla="*/ 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4" h="392">
                      <a:moveTo>
                        <a:pt x="152" y="0"/>
                      </a:moveTo>
                      <a:lnTo>
                        <a:pt x="248" y="0"/>
                      </a:lnTo>
                      <a:lnTo>
                        <a:pt x="257" y="56"/>
                      </a:lnTo>
                      <a:lnTo>
                        <a:pt x="296" y="22"/>
                      </a:lnTo>
                      <a:lnTo>
                        <a:pt x="369" y="96"/>
                      </a:lnTo>
                      <a:lnTo>
                        <a:pt x="336" y="140"/>
                      </a:lnTo>
                      <a:lnTo>
                        <a:pt x="394" y="149"/>
                      </a:lnTo>
                      <a:lnTo>
                        <a:pt x="394" y="245"/>
                      </a:lnTo>
                      <a:lnTo>
                        <a:pt x="336" y="252"/>
                      </a:lnTo>
                      <a:lnTo>
                        <a:pt x="376" y="302"/>
                      </a:lnTo>
                      <a:lnTo>
                        <a:pt x="306" y="372"/>
                      </a:lnTo>
                      <a:lnTo>
                        <a:pt x="255" y="330"/>
                      </a:lnTo>
                      <a:lnTo>
                        <a:pt x="246" y="392"/>
                      </a:lnTo>
                      <a:lnTo>
                        <a:pt x="152" y="392"/>
                      </a:lnTo>
                      <a:lnTo>
                        <a:pt x="141" y="328"/>
                      </a:lnTo>
                      <a:lnTo>
                        <a:pt x="92" y="366"/>
                      </a:lnTo>
                      <a:lnTo>
                        <a:pt x="24" y="298"/>
                      </a:lnTo>
                      <a:lnTo>
                        <a:pt x="64" y="248"/>
                      </a:lnTo>
                      <a:lnTo>
                        <a:pt x="0" y="237"/>
                      </a:lnTo>
                      <a:lnTo>
                        <a:pt x="0" y="144"/>
                      </a:lnTo>
                      <a:lnTo>
                        <a:pt x="62" y="134"/>
                      </a:lnTo>
                      <a:lnTo>
                        <a:pt x="24" y="86"/>
                      </a:lnTo>
                      <a:lnTo>
                        <a:pt x="92" y="21"/>
                      </a:lnTo>
                      <a:lnTo>
                        <a:pt x="142" y="58"/>
                      </a:lnTo>
                      <a:lnTo>
                        <a:pt x="152" y="0"/>
                      </a:lnTo>
                      <a:close/>
                    </a:path>
                  </a:pathLst>
                </a:custGeom>
                <a:grpFill/>
                <a:ln w="1270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sp>
              <p:nvSpPr>
                <p:cNvPr id="141" name="Oval 6">
                  <a:extLst>
                    <a:ext uri="{FF2B5EF4-FFF2-40B4-BE49-F238E27FC236}">
                      <a16:creationId xmlns:a16="http://schemas.microsoft.com/office/drawing/2014/main" id="{D8D4EA5E-102F-4374-8D99-8EC9691206EF}"/>
                    </a:ext>
                  </a:extLst>
                </p:cNvPr>
                <p:cNvSpPr>
                  <a:spLocks noChangeArrowheads="1"/>
                </p:cNvSpPr>
                <p:nvPr/>
              </p:nvSpPr>
              <p:spPr bwMode="auto">
                <a:xfrm>
                  <a:off x="4217957" y="3219686"/>
                  <a:ext cx="79380" cy="79380"/>
                </a:xfrm>
                <a:prstGeom prst="ellipse">
                  <a:avLst/>
                </a:prstGeom>
                <a:grpFill/>
                <a:ln w="12700" cap="rnd">
                  <a:solidFill>
                    <a:srgbClr val="3366FF"/>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a:solidFill>
                      <a:srgbClr val="474746"/>
                    </a:solidFill>
                    <a:latin typeface="Amazon Ember"/>
                  </a:endParaRPr>
                </a:p>
              </p:txBody>
            </p:sp>
          </p:grpSp>
        </p:grpSp>
      </p:grpSp>
      <p:grpSp>
        <p:nvGrpSpPr>
          <p:cNvPr id="14" name="Group 13">
            <a:extLst>
              <a:ext uri="{FF2B5EF4-FFF2-40B4-BE49-F238E27FC236}">
                <a16:creationId xmlns:a16="http://schemas.microsoft.com/office/drawing/2014/main" id="{5F7800D8-2E0E-4367-838C-6B1769828EBB}"/>
              </a:ext>
            </a:extLst>
          </p:cNvPr>
          <p:cNvGrpSpPr/>
          <p:nvPr/>
        </p:nvGrpSpPr>
        <p:grpSpPr>
          <a:xfrm>
            <a:off x="3243681" y="1446421"/>
            <a:ext cx="1280160" cy="2376599"/>
            <a:chOff x="3243681" y="1446420"/>
            <a:chExt cx="1280160" cy="2376599"/>
          </a:xfrm>
        </p:grpSpPr>
        <p:sp>
          <p:nvSpPr>
            <p:cNvPr id="93" name="Rectangle 92">
              <a:extLst>
                <a:ext uri="{FF2B5EF4-FFF2-40B4-BE49-F238E27FC236}">
                  <a16:creationId xmlns:a16="http://schemas.microsoft.com/office/drawing/2014/main" id="{32272D57-479A-4387-BC09-F432B39C989D}"/>
                </a:ext>
              </a:extLst>
            </p:cNvPr>
            <p:cNvSpPr/>
            <p:nvPr/>
          </p:nvSpPr>
          <p:spPr>
            <a:xfrm>
              <a:off x="3243681"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95" name="Indexes content…">
              <a:extLst>
                <a:ext uri="{FF2B5EF4-FFF2-40B4-BE49-F238E27FC236}">
                  <a16:creationId xmlns:a16="http://schemas.microsoft.com/office/drawing/2014/main" id="{C0B4852E-4ED3-493A-843E-3F9129DDD808}"/>
                </a:ext>
              </a:extLst>
            </p:cNvPr>
            <p:cNvSpPr txBox="1"/>
            <p:nvPr/>
          </p:nvSpPr>
          <p:spPr>
            <a:xfrm>
              <a:off x="3243681" y="2876686"/>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Custom categorization </a:t>
              </a:r>
            </a:p>
            <a:p>
              <a:pPr algn="ctr" defTabSz="309555" hangingPunct="0">
                <a:defRPr b="0"/>
              </a:pPr>
              <a:r>
                <a:rPr lang="en-US" sz="900" kern="0" dirty="0">
                  <a:solidFill>
                    <a:srgbClr val="FFFFFF"/>
                  </a:solidFill>
                  <a:latin typeface="Amazon Ember" panose="02000000000000000000"/>
                  <a:sym typeface="Helvetica Neue"/>
                </a:rPr>
                <a:t>to identify common</a:t>
              </a:r>
            </a:p>
            <a:p>
              <a:pPr algn="ctr" defTabSz="309555" hangingPunct="0">
                <a:defRPr b="0"/>
              </a:pPr>
              <a:r>
                <a:rPr lang="en-US" sz="900" kern="0" dirty="0">
                  <a:solidFill>
                    <a:srgbClr val="FFFFFF"/>
                  </a:solidFill>
                  <a:latin typeface="Amazon Ember" panose="02000000000000000000"/>
                  <a:sym typeface="Helvetica Neue"/>
                </a:rPr>
                <a:t>call types</a:t>
              </a:r>
            </a:p>
          </p:txBody>
        </p:sp>
        <p:cxnSp>
          <p:nvCxnSpPr>
            <p:cNvPr id="96" name="Straight Connector 95">
              <a:extLst>
                <a:ext uri="{FF2B5EF4-FFF2-40B4-BE49-F238E27FC236}">
                  <a16:creationId xmlns:a16="http://schemas.microsoft.com/office/drawing/2014/main" id="{9E233D87-C775-4EE3-8D01-F482C9ECFBC4}"/>
                </a:ext>
              </a:extLst>
            </p:cNvPr>
            <p:cNvCxnSpPr>
              <a:cxnSpLocks/>
            </p:cNvCxnSpPr>
            <p:nvPr/>
          </p:nvCxnSpPr>
          <p:spPr>
            <a:xfrm>
              <a:off x="3674473"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5" name="Group 144">
              <a:extLst>
                <a:ext uri="{FF2B5EF4-FFF2-40B4-BE49-F238E27FC236}">
                  <a16:creationId xmlns:a16="http://schemas.microsoft.com/office/drawing/2014/main" id="{92C8AF11-3CDC-4588-A25F-0231E1F26323}"/>
                </a:ext>
              </a:extLst>
            </p:cNvPr>
            <p:cNvGrpSpPr/>
            <p:nvPr/>
          </p:nvGrpSpPr>
          <p:grpSpPr>
            <a:xfrm>
              <a:off x="3586701" y="1750980"/>
              <a:ext cx="603227" cy="597022"/>
              <a:chOff x="7267881" y="2835783"/>
              <a:chExt cx="603227" cy="597022"/>
            </a:xfrm>
            <a:solidFill>
              <a:srgbClr val="2C374A"/>
            </a:solidFill>
          </p:grpSpPr>
          <p:sp>
            <p:nvSpPr>
              <p:cNvPr id="146" name="Oval 145">
                <a:extLst>
                  <a:ext uri="{FF2B5EF4-FFF2-40B4-BE49-F238E27FC236}">
                    <a16:creationId xmlns:a16="http://schemas.microsoft.com/office/drawing/2014/main" id="{78E93407-08DB-48C5-BDA5-5CAAAF2D9E7B}"/>
                  </a:ext>
                </a:extLst>
              </p:cNvPr>
              <p:cNvSpPr/>
              <p:nvPr/>
            </p:nvSpPr>
            <p:spPr>
              <a:xfrm>
                <a:off x="7312614" y="2873018"/>
                <a:ext cx="510586" cy="510586"/>
              </a:xfrm>
              <a:prstGeom prst="ellipse">
                <a:avLst/>
              </a:prstGeom>
              <a:grpFill/>
              <a:ln w="19050" cap="rnd">
                <a:solidFill>
                  <a:schemeClr val="tx1"/>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dirty="0">
                  <a:solidFill>
                    <a:srgbClr val="474746"/>
                  </a:solidFill>
                  <a:latin typeface="Amazon Ember"/>
                </a:endParaRPr>
              </a:p>
            </p:txBody>
          </p:sp>
          <p:sp>
            <p:nvSpPr>
              <p:cNvPr id="147" name="Oval 146">
                <a:extLst>
                  <a:ext uri="{FF2B5EF4-FFF2-40B4-BE49-F238E27FC236}">
                    <a16:creationId xmlns:a16="http://schemas.microsoft.com/office/drawing/2014/main" id="{058F8757-9A66-4E64-A3DC-EA5464F319EB}"/>
                  </a:ext>
                </a:extLst>
              </p:cNvPr>
              <p:cNvSpPr/>
              <p:nvPr/>
            </p:nvSpPr>
            <p:spPr>
              <a:xfrm>
                <a:off x="7772706" y="3072760"/>
                <a:ext cx="98402" cy="98402"/>
              </a:xfrm>
              <a:prstGeom prst="ellipse">
                <a:avLst/>
              </a:prstGeom>
              <a:grpFill/>
              <a:ln w="19050" cap="rnd">
                <a:solidFill>
                  <a:srgbClr val="3366FF"/>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dirty="0">
                  <a:solidFill>
                    <a:srgbClr val="474746"/>
                  </a:solidFill>
                  <a:latin typeface="Amazon Ember"/>
                </a:endParaRPr>
              </a:p>
            </p:txBody>
          </p:sp>
          <p:sp>
            <p:nvSpPr>
              <p:cNvPr id="148" name="Oval 147">
                <a:extLst>
                  <a:ext uri="{FF2B5EF4-FFF2-40B4-BE49-F238E27FC236}">
                    <a16:creationId xmlns:a16="http://schemas.microsoft.com/office/drawing/2014/main" id="{66F4025B-5E20-49F1-87C6-252912246603}"/>
                  </a:ext>
                </a:extLst>
              </p:cNvPr>
              <p:cNvSpPr/>
              <p:nvPr/>
            </p:nvSpPr>
            <p:spPr>
              <a:xfrm>
                <a:off x="7267881" y="3072760"/>
                <a:ext cx="98402" cy="98402"/>
              </a:xfrm>
              <a:prstGeom prst="ellipse">
                <a:avLst/>
              </a:prstGeom>
              <a:grpFill/>
              <a:ln w="19050" cap="rnd">
                <a:solidFill>
                  <a:srgbClr val="3366FF"/>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dirty="0">
                  <a:solidFill>
                    <a:srgbClr val="474746"/>
                  </a:solidFill>
                  <a:latin typeface="Amazon Ember"/>
                </a:endParaRPr>
              </a:p>
            </p:txBody>
          </p:sp>
          <p:sp>
            <p:nvSpPr>
              <p:cNvPr id="149" name="Oval 148">
                <a:extLst>
                  <a:ext uri="{FF2B5EF4-FFF2-40B4-BE49-F238E27FC236}">
                    <a16:creationId xmlns:a16="http://schemas.microsoft.com/office/drawing/2014/main" id="{E778790E-E43A-4094-B2B1-A84DBFA9B7DC}"/>
                  </a:ext>
                </a:extLst>
              </p:cNvPr>
              <p:cNvSpPr/>
              <p:nvPr/>
            </p:nvSpPr>
            <p:spPr>
              <a:xfrm>
                <a:off x="7518706" y="2835783"/>
                <a:ext cx="98402" cy="98402"/>
              </a:xfrm>
              <a:prstGeom prst="ellipse">
                <a:avLst/>
              </a:prstGeom>
              <a:grpFill/>
              <a:ln w="19050" cap="rnd">
                <a:solidFill>
                  <a:srgbClr val="3366FF"/>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dirty="0">
                  <a:solidFill>
                    <a:srgbClr val="474746"/>
                  </a:solidFill>
                  <a:latin typeface="Amazon Ember"/>
                </a:endParaRPr>
              </a:p>
            </p:txBody>
          </p:sp>
          <p:sp>
            <p:nvSpPr>
              <p:cNvPr id="150" name="Oval 149">
                <a:extLst>
                  <a:ext uri="{FF2B5EF4-FFF2-40B4-BE49-F238E27FC236}">
                    <a16:creationId xmlns:a16="http://schemas.microsoft.com/office/drawing/2014/main" id="{A2FCED7E-9934-4D79-A3A2-1327228997A6}"/>
                  </a:ext>
                </a:extLst>
              </p:cNvPr>
              <p:cNvSpPr/>
              <p:nvPr/>
            </p:nvSpPr>
            <p:spPr>
              <a:xfrm>
                <a:off x="7518706" y="3334403"/>
                <a:ext cx="98402" cy="98402"/>
              </a:xfrm>
              <a:prstGeom prst="ellipse">
                <a:avLst/>
              </a:prstGeom>
              <a:grpFill/>
              <a:ln w="19050" cap="rnd">
                <a:solidFill>
                  <a:srgbClr val="3366FF"/>
                </a:solidFill>
                <a:prstDash val="solid"/>
                <a:round/>
              </a:ln>
            </p:spPr>
            <p:txBody>
              <a:bodyPr vert="horz" wrap="square" lIns="91440" tIns="45720" rIns="91440" bIns="45720" numCol="1" anchor="t" anchorCtr="0" compatLnSpc="1">
                <a:prstTxWarp prst="textNoShape">
                  <a:avLst/>
                </a:prstTxWarp>
              </a:bodyPr>
              <a:lstStyle/>
              <a:p>
                <a:pPr defTabSz="457178">
                  <a:defRPr/>
                </a:pPr>
                <a:endParaRPr lang="en-US" kern="0" dirty="0">
                  <a:solidFill>
                    <a:srgbClr val="474746"/>
                  </a:solidFill>
                  <a:latin typeface="Amazon Ember"/>
                </a:endParaRPr>
              </a:p>
            </p:txBody>
          </p:sp>
        </p:grpSp>
      </p:grpSp>
      <p:grpSp>
        <p:nvGrpSpPr>
          <p:cNvPr id="16" name="Group 15">
            <a:extLst>
              <a:ext uri="{FF2B5EF4-FFF2-40B4-BE49-F238E27FC236}">
                <a16:creationId xmlns:a16="http://schemas.microsoft.com/office/drawing/2014/main" id="{39488A56-429B-4667-AAA0-AE887503ED17}"/>
              </a:ext>
            </a:extLst>
          </p:cNvPr>
          <p:cNvGrpSpPr/>
          <p:nvPr/>
        </p:nvGrpSpPr>
        <p:grpSpPr>
          <a:xfrm>
            <a:off x="4631334" y="1446421"/>
            <a:ext cx="1280160" cy="2376599"/>
            <a:chOff x="4631334" y="1446420"/>
            <a:chExt cx="1280160" cy="2376599"/>
          </a:xfrm>
        </p:grpSpPr>
        <p:sp>
          <p:nvSpPr>
            <p:cNvPr id="73" name="Rectangle 72">
              <a:extLst>
                <a:ext uri="{FF2B5EF4-FFF2-40B4-BE49-F238E27FC236}">
                  <a16:creationId xmlns:a16="http://schemas.microsoft.com/office/drawing/2014/main" id="{DBA617D3-8F22-4298-A8EA-062D087BEC20}"/>
                </a:ext>
              </a:extLst>
            </p:cNvPr>
            <p:cNvSpPr/>
            <p:nvPr/>
          </p:nvSpPr>
          <p:spPr>
            <a:xfrm>
              <a:off x="4631334"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75" name="Simple API…">
              <a:extLst>
                <a:ext uri="{FF2B5EF4-FFF2-40B4-BE49-F238E27FC236}">
                  <a16:creationId xmlns:a16="http://schemas.microsoft.com/office/drawing/2014/main" id="{3DF5DA4A-6AD2-4D97-AA89-4FE751DFE732}"/>
                </a:ext>
              </a:extLst>
            </p:cNvPr>
            <p:cNvSpPr txBox="1"/>
            <p:nvPr/>
          </p:nvSpPr>
          <p:spPr>
            <a:xfrm>
              <a:off x="4631334"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Prioritized</a:t>
              </a:r>
            </a:p>
            <a:p>
              <a:pPr algn="ctr" defTabSz="309555" hangingPunct="0">
                <a:defRPr b="0"/>
              </a:pPr>
              <a:r>
                <a:rPr lang="en-US" sz="900" kern="0" dirty="0">
                  <a:solidFill>
                    <a:srgbClr val="FFFFFF"/>
                  </a:solidFill>
                  <a:latin typeface="Amazon Ember" panose="02000000000000000000"/>
                  <a:sym typeface="Helvetica Neue"/>
                </a:rPr>
                <a:t>list of recurring</a:t>
              </a:r>
            </a:p>
            <a:p>
              <a:pPr algn="ctr" defTabSz="309555" hangingPunct="0">
                <a:defRPr b="0"/>
              </a:pPr>
              <a:r>
                <a:rPr lang="en-US" sz="900" kern="0" dirty="0">
                  <a:solidFill>
                    <a:srgbClr val="FFFFFF"/>
                  </a:solidFill>
                  <a:latin typeface="Amazon Ember" panose="02000000000000000000"/>
                  <a:sym typeface="Helvetica Neue"/>
                </a:rPr>
                <a:t>issues based on </a:t>
              </a:r>
            </a:p>
            <a:p>
              <a:pPr algn="ctr" defTabSz="309555" hangingPunct="0">
                <a:defRPr b="0"/>
              </a:pPr>
              <a:r>
                <a:rPr lang="en-US" sz="900" kern="0" dirty="0">
                  <a:solidFill>
                    <a:srgbClr val="FFFFFF"/>
                  </a:solidFill>
                  <a:latin typeface="Amazon Ember" panose="02000000000000000000"/>
                  <a:sym typeface="Helvetica Neue"/>
                </a:rPr>
                <a:t>customer feedback</a:t>
              </a:r>
            </a:p>
          </p:txBody>
        </p:sp>
        <p:cxnSp>
          <p:nvCxnSpPr>
            <p:cNvPr id="76" name="Straight Connector 75">
              <a:extLst>
                <a:ext uri="{FF2B5EF4-FFF2-40B4-BE49-F238E27FC236}">
                  <a16:creationId xmlns:a16="http://schemas.microsoft.com/office/drawing/2014/main" id="{34901800-6A52-4D9B-9215-37C1D2F46C8C}"/>
                </a:ext>
              </a:extLst>
            </p:cNvPr>
            <p:cNvCxnSpPr>
              <a:cxnSpLocks/>
            </p:cNvCxnSpPr>
            <p:nvPr/>
          </p:nvCxnSpPr>
          <p:spPr>
            <a:xfrm>
              <a:off x="5062126"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 name="Group 7">
              <a:extLst>
                <a:ext uri="{FF2B5EF4-FFF2-40B4-BE49-F238E27FC236}">
                  <a16:creationId xmlns:a16="http://schemas.microsoft.com/office/drawing/2014/main" id="{548652F1-A7D8-4406-9A5D-76C2D67FF000}"/>
                </a:ext>
              </a:extLst>
            </p:cNvPr>
            <p:cNvGrpSpPr/>
            <p:nvPr/>
          </p:nvGrpSpPr>
          <p:grpSpPr>
            <a:xfrm>
              <a:off x="4987596" y="1710524"/>
              <a:ext cx="567637" cy="677934"/>
              <a:chOff x="4994390" y="1772560"/>
              <a:chExt cx="581388" cy="694357"/>
            </a:xfrm>
          </p:grpSpPr>
          <p:sp>
            <p:nvSpPr>
              <p:cNvPr id="152" name="Freeform: Shape 151">
                <a:extLst>
                  <a:ext uri="{FF2B5EF4-FFF2-40B4-BE49-F238E27FC236}">
                    <a16:creationId xmlns:a16="http://schemas.microsoft.com/office/drawing/2014/main" id="{89B07F05-C9F7-4C8F-BC9A-B64A9D2A67B3}"/>
                  </a:ext>
                </a:extLst>
              </p:cNvPr>
              <p:cNvSpPr/>
              <p:nvPr/>
            </p:nvSpPr>
            <p:spPr>
              <a:xfrm>
                <a:off x="5235454" y="1994243"/>
                <a:ext cx="340324" cy="472674"/>
              </a:xfrm>
              <a:custGeom>
                <a:avLst/>
                <a:gdLst>
                  <a:gd name="connsiteX0" fmla="*/ 4828 w 231728"/>
                  <a:gd name="connsiteY0" fmla="*/ 308327 h 321844"/>
                  <a:gd name="connsiteX1" fmla="*/ 4828 w 231728"/>
                  <a:gd name="connsiteY1" fmla="*/ 14805 h 321844"/>
                  <a:gd name="connsiteX2" fmla="*/ 14805 w 231728"/>
                  <a:gd name="connsiteY2" fmla="*/ 4828 h 321844"/>
                  <a:gd name="connsiteX3" fmla="*/ 152876 w 231728"/>
                  <a:gd name="connsiteY3" fmla="*/ 4828 h 321844"/>
                  <a:gd name="connsiteX4" fmla="*/ 226900 w 231728"/>
                  <a:gd name="connsiteY4" fmla="*/ 77886 h 321844"/>
                  <a:gd name="connsiteX5" fmla="*/ 226900 w 231728"/>
                  <a:gd name="connsiteY5" fmla="*/ 308327 h 321844"/>
                  <a:gd name="connsiteX6" fmla="*/ 216923 w 231728"/>
                  <a:gd name="connsiteY6" fmla="*/ 318304 h 321844"/>
                  <a:gd name="connsiteX7" fmla="*/ 14805 w 231728"/>
                  <a:gd name="connsiteY7" fmla="*/ 318304 h 321844"/>
                  <a:gd name="connsiteX8" fmla="*/ 4828 w 231728"/>
                  <a:gd name="connsiteY8" fmla="*/ 308327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728" h="321844">
                    <a:moveTo>
                      <a:pt x="4828" y="308327"/>
                    </a:moveTo>
                    <a:lnTo>
                      <a:pt x="4828" y="14805"/>
                    </a:lnTo>
                    <a:cubicBezTo>
                      <a:pt x="4828" y="9333"/>
                      <a:pt x="9333" y="4828"/>
                      <a:pt x="14805" y="4828"/>
                    </a:cubicBezTo>
                    <a:lnTo>
                      <a:pt x="152876" y="4828"/>
                    </a:lnTo>
                    <a:lnTo>
                      <a:pt x="226900" y="77886"/>
                    </a:lnTo>
                    <a:lnTo>
                      <a:pt x="226900" y="308327"/>
                    </a:lnTo>
                    <a:cubicBezTo>
                      <a:pt x="226900" y="313798"/>
                      <a:pt x="222395" y="318304"/>
                      <a:pt x="216923" y="318304"/>
                    </a:cubicBezTo>
                    <a:lnTo>
                      <a:pt x="14805" y="318304"/>
                    </a:lnTo>
                    <a:cubicBezTo>
                      <a:pt x="9333" y="318626"/>
                      <a:pt x="4828" y="313798"/>
                      <a:pt x="4828" y="308327"/>
                    </a:cubicBezTo>
                    <a:close/>
                  </a:path>
                </a:pathLst>
              </a:custGeom>
              <a:noFill/>
              <a:ln w="12700" cap="rnd">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53" name="Freeform: Shape 152">
                <a:extLst>
                  <a:ext uri="{FF2B5EF4-FFF2-40B4-BE49-F238E27FC236}">
                    <a16:creationId xmlns:a16="http://schemas.microsoft.com/office/drawing/2014/main" id="{E66AFF15-39E3-4A47-B171-EF6CCFE6A35F}"/>
                  </a:ext>
                </a:extLst>
              </p:cNvPr>
              <p:cNvSpPr/>
              <p:nvPr/>
            </p:nvSpPr>
            <p:spPr>
              <a:xfrm>
                <a:off x="5448156" y="1992353"/>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rnd">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54" name="Freeform: Shape 153">
                <a:extLst>
                  <a:ext uri="{FF2B5EF4-FFF2-40B4-BE49-F238E27FC236}">
                    <a16:creationId xmlns:a16="http://schemas.microsoft.com/office/drawing/2014/main" id="{53B41222-8149-4D92-AA64-A8DDEC567DF8}"/>
                  </a:ext>
                </a:extLst>
              </p:cNvPr>
              <p:cNvSpPr/>
              <p:nvPr/>
            </p:nvSpPr>
            <p:spPr>
              <a:xfrm>
                <a:off x="5285085" y="2171496"/>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55" name="Freeform: Shape 154">
                <a:extLst>
                  <a:ext uri="{FF2B5EF4-FFF2-40B4-BE49-F238E27FC236}">
                    <a16:creationId xmlns:a16="http://schemas.microsoft.com/office/drawing/2014/main" id="{52B727AD-0EBE-41C4-B184-27C1B002026E}"/>
                  </a:ext>
                </a:extLst>
              </p:cNvPr>
              <p:cNvSpPr/>
              <p:nvPr/>
            </p:nvSpPr>
            <p:spPr>
              <a:xfrm>
                <a:off x="5285085" y="2107685"/>
                <a:ext cx="132348" cy="14180"/>
              </a:xfrm>
              <a:custGeom>
                <a:avLst/>
                <a:gdLst>
                  <a:gd name="connsiteX0" fmla="*/ 4828 w 90116"/>
                  <a:gd name="connsiteY0" fmla="*/ 4828 h 9655"/>
                  <a:gd name="connsiteX1" fmla="*/ 86898 w 90116"/>
                  <a:gd name="connsiteY1" fmla="*/ 4828 h 9655"/>
                </a:gdLst>
                <a:ahLst/>
                <a:cxnLst>
                  <a:cxn ang="0">
                    <a:pos x="connsiteX0" y="connsiteY0"/>
                  </a:cxn>
                  <a:cxn ang="0">
                    <a:pos x="connsiteX1" y="connsiteY1"/>
                  </a:cxn>
                </a:cxnLst>
                <a:rect l="l" t="t" r="r" b="b"/>
                <a:pathLst>
                  <a:path w="90116" h="9655">
                    <a:moveTo>
                      <a:pt x="4828" y="4828"/>
                    </a:moveTo>
                    <a:lnTo>
                      <a:pt x="86898"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56" name="Freeform: Shape 155">
                <a:extLst>
                  <a:ext uri="{FF2B5EF4-FFF2-40B4-BE49-F238E27FC236}">
                    <a16:creationId xmlns:a16="http://schemas.microsoft.com/office/drawing/2014/main" id="{1D986EF4-42C2-4566-9AE7-D7C65B9028C8}"/>
                  </a:ext>
                </a:extLst>
              </p:cNvPr>
              <p:cNvSpPr/>
              <p:nvPr/>
            </p:nvSpPr>
            <p:spPr>
              <a:xfrm>
                <a:off x="5285085" y="2384199"/>
                <a:ext cx="241064" cy="14180"/>
              </a:xfrm>
              <a:custGeom>
                <a:avLst/>
                <a:gdLst>
                  <a:gd name="connsiteX0" fmla="*/ 4828 w 164140"/>
                  <a:gd name="connsiteY0" fmla="*/ 4828 h 9655"/>
                  <a:gd name="connsiteX1" fmla="*/ 159313 w 164140"/>
                  <a:gd name="connsiteY1" fmla="*/ 4828 h 9655"/>
                </a:gdLst>
                <a:ahLst/>
                <a:cxnLst>
                  <a:cxn ang="0">
                    <a:pos x="connsiteX0" y="connsiteY0"/>
                  </a:cxn>
                  <a:cxn ang="0">
                    <a:pos x="connsiteX1" y="connsiteY1"/>
                  </a:cxn>
                </a:cxnLst>
                <a:rect l="l" t="t" r="r" b="b"/>
                <a:pathLst>
                  <a:path w="164140" h="9655">
                    <a:moveTo>
                      <a:pt x="4828" y="4828"/>
                    </a:moveTo>
                    <a:lnTo>
                      <a:pt x="159313"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57" name="Freeform: Shape 156">
                <a:extLst>
                  <a:ext uri="{FF2B5EF4-FFF2-40B4-BE49-F238E27FC236}">
                    <a16:creationId xmlns:a16="http://schemas.microsoft.com/office/drawing/2014/main" id="{91D24DA1-A6F8-402A-8069-FC7C87854F5B}"/>
                  </a:ext>
                </a:extLst>
              </p:cNvPr>
              <p:cNvSpPr/>
              <p:nvPr/>
            </p:nvSpPr>
            <p:spPr>
              <a:xfrm>
                <a:off x="5334714" y="2299118"/>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58" name="Freeform: Shape 157">
                <a:extLst>
                  <a:ext uri="{FF2B5EF4-FFF2-40B4-BE49-F238E27FC236}">
                    <a16:creationId xmlns:a16="http://schemas.microsoft.com/office/drawing/2014/main" id="{475AB3E1-9CE6-42D3-AB0E-B60733CE49BB}"/>
                  </a:ext>
                </a:extLst>
              </p:cNvPr>
              <p:cNvSpPr/>
              <p:nvPr/>
            </p:nvSpPr>
            <p:spPr>
              <a:xfrm>
                <a:off x="5334714" y="2256577"/>
                <a:ext cx="146529" cy="14180"/>
              </a:xfrm>
              <a:custGeom>
                <a:avLst/>
                <a:gdLst>
                  <a:gd name="connsiteX0" fmla="*/ 4828 w 99771"/>
                  <a:gd name="connsiteY0" fmla="*/ 4828 h 9655"/>
                  <a:gd name="connsiteX1" fmla="*/ 96553 w 99771"/>
                  <a:gd name="connsiteY1" fmla="*/ 4828 h 9655"/>
                </a:gdLst>
                <a:ahLst/>
                <a:cxnLst>
                  <a:cxn ang="0">
                    <a:pos x="connsiteX0" y="connsiteY0"/>
                  </a:cxn>
                  <a:cxn ang="0">
                    <a:pos x="connsiteX1" y="connsiteY1"/>
                  </a:cxn>
                </a:cxnLst>
                <a:rect l="l" t="t" r="r" b="b"/>
                <a:pathLst>
                  <a:path w="99771" h="9655">
                    <a:moveTo>
                      <a:pt x="4828" y="4828"/>
                    </a:moveTo>
                    <a:lnTo>
                      <a:pt x="96553"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59" name="Freeform: Shape 158">
                <a:extLst>
                  <a:ext uri="{FF2B5EF4-FFF2-40B4-BE49-F238E27FC236}">
                    <a16:creationId xmlns:a16="http://schemas.microsoft.com/office/drawing/2014/main" id="{D65E8486-7775-4140-B150-FE3438B63A8B}"/>
                  </a:ext>
                </a:extLst>
              </p:cNvPr>
              <p:cNvSpPr/>
              <p:nvPr/>
            </p:nvSpPr>
            <p:spPr>
              <a:xfrm>
                <a:off x="4994390" y="1774450"/>
                <a:ext cx="226882" cy="472674"/>
              </a:xfrm>
              <a:custGeom>
                <a:avLst/>
                <a:gdLst>
                  <a:gd name="connsiteX0" fmla="*/ 149658 w 154485"/>
                  <a:gd name="connsiteY0" fmla="*/ 4828 h 321844"/>
                  <a:gd name="connsiteX1" fmla="*/ 13517 w 154485"/>
                  <a:gd name="connsiteY1" fmla="*/ 4828 h 321844"/>
                  <a:gd name="connsiteX2" fmla="*/ 4828 w 154485"/>
                  <a:gd name="connsiteY2" fmla="*/ 13517 h 321844"/>
                  <a:gd name="connsiteX3" fmla="*/ 4828 w 154485"/>
                  <a:gd name="connsiteY3" fmla="*/ 309936 h 321844"/>
                  <a:gd name="connsiteX4" fmla="*/ 13517 w 154485"/>
                  <a:gd name="connsiteY4" fmla="*/ 318626 h 321844"/>
                  <a:gd name="connsiteX5" fmla="*/ 144830 w 154485"/>
                  <a:gd name="connsiteY5" fmla="*/ 318626 h 32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485" h="321844">
                    <a:moveTo>
                      <a:pt x="149658" y="4828"/>
                    </a:moveTo>
                    <a:lnTo>
                      <a:pt x="13517" y="4828"/>
                    </a:lnTo>
                    <a:cubicBezTo>
                      <a:pt x="8690" y="4828"/>
                      <a:pt x="4828" y="8690"/>
                      <a:pt x="4828" y="13517"/>
                    </a:cubicBezTo>
                    <a:lnTo>
                      <a:pt x="4828" y="309936"/>
                    </a:lnTo>
                    <a:cubicBezTo>
                      <a:pt x="4828" y="314764"/>
                      <a:pt x="8690" y="318626"/>
                      <a:pt x="13517" y="318626"/>
                    </a:cubicBezTo>
                    <a:lnTo>
                      <a:pt x="144830" y="318626"/>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60" name="Freeform: Shape 159">
                <a:extLst>
                  <a:ext uri="{FF2B5EF4-FFF2-40B4-BE49-F238E27FC236}">
                    <a16:creationId xmlns:a16="http://schemas.microsoft.com/office/drawing/2014/main" id="{05B8EC4A-04A2-414A-80BE-477E7C3094C2}"/>
                  </a:ext>
                </a:extLst>
              </p:cNvPr>
              <p:cNvSpPr/>
              <p:nvPr/>
            </p:nvSpPr>
            <p:spPr>
              <a:xfrm>
                <a:off x="5207093" y="1772560"/>
                <a:ext cx="118168" cy="118168"/>
              </a:xfrm>
              <a:custGeom>
                <a:avLst/>
                <a:gdLst>
                  <a:gd name="connsiteX0" fmla="*/ 4828 w 80461"/>
                  <a:gd name="connsiteY0" fmla="*/ 78530 h 80461"/>
                  <a:gd name="connsiteX1" fmla="*/ 78208 w 80461"/>
                  <a:gd name="connsiteY1" fmla="*/ 78530 h 80461"/>
                  <a:gd name="connsiteX2" fmla="*/ 4828 w 80461"/>
                  <a:gd name="connsiteY2" fmla="*/ 4828 h 80461"/>
                </a:gdLst>
                <a:ahLst/>
                <a:cxnLst>
                  <a:cxn ang="0">
                    <a:pos x="connsiteX0" y="connsiteY0"/>
                  </a:cxn>
                  <a:cxn ang="0">
                    <a:pos x="connsiteX1" y="connsiteY1"/>
                  </a:cxn>
                  <a:cxn ang="0">
                    <a:pos x="connsiteX2" y="connsiteY2"/>
                  </a:cxn>
                </a:cxnLst>
                <a:rect l="l" t="t" r="r" b="b"/>
                <a:pathLst>
                  <a:path w="80461" h="80461">
                    <a:moveTo>
                      <a:pt x="4828" y="78530"/>
                    </a:moveTo>
                    <a:lnTo>
                      <a:pt x="78208" y="78530"/>
                    </a:lnTo>
                    <a:lnTo>
                      <a:pt x="4828" y="4828"/>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61" name="Freeform: Shape 160">
                <a:extLst>
                  <a:ext uri="{FF2B5EF4-FFF2-40B4-BE49-F238E27FC236}">
                    <a16:creationId xmlns:a16="http://schemas.microsoft.com/office/drawing/2014/main" id="{F612EA27-8921-4D1D-AD87-D1B5FBA08C65}"/>
                  </a:ext>
                </a:extLst>
              </p:cNvPr>
              <p:cNvSpPr/>
              <p:nvPr/>
            </p:nvSpPr>
            <p:spPr>
              <a:xfrm>
                <a:off x="5317226" y="1878438"/>
                <a:ext cx="14180" cy="94535"/>
              </a:xfrm>
              <a:custGeom>
                <a:avLst/>
                <a:gdLst>
                  <a:gd name="connsiteX0" fmla="*/ 4828 w 9655"/>
                  <a:gd name="connsiteY0" fmla="*/ 61794 h 64368"/>
                  <a:gd name="connsiteX1" fmla="*/ 4828 w 9655"/>
                  <a:gd name="connsiteY1" fmla="*/ 4828 h 64368"/>
                </a:gdLst>
                <a:ahLst/>
                <a:cxnLst>
                  <a:cxn ang="0">
                    <a:pos x="connsiteX0" y="connsiteY0"/>
                  </a:cxn>
                  <a:cxn ang="0">
                    <a:pos x="connsiteX1" y="connsiteY1"/>
                  </a:cxn>
                </a:cxnLst>
                <a:rect l="l" t="t" r="r" b="b"/>
                <a:pathLst>
                  <a:path w="9655" h="64368">
                    <a:moveTo>
                      <a:pt x="4828" y="61794"/>
                    </a:moveTo>
                    <a:lnTo>
                      <a:pt x="4828"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62" name="Freeform: Shape 161">
                <a:extLst>
                  <a:ext uri="{FF2B5EF4-FFF2-40B4-BE49-F238E27FC236}">
                    <a16:creationId xmlns:a16="http://schemas.microsoft.com/office/drawing/2014/main" id="{958FE838-02B6-4FE2-9AAE-1FD0A208DF12}"/>
                  </a:ext>
                </a:extLst>
              </p:cNvPr>
              <p:cNvSpPr/>
              <p:nvPr/>
            </p:nvSpPr>
            <p:spPr>
              <a:xfrm>
                <a:off x="5044021" y="1951703"/>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63" name="Freeform: Shape 162">
                <a:extLst>
                  <a:ext uri="{FF2B5EF4-FFF2-40B4-BE49-F238E27FC236}">
                    <a16:creationId xmlns:a16="http://schemas.microsoft.com/office/drawing/2014/main" id="{7E7BAEBD-24D3-4958-B831-19578F555F36}"/>
                  </a:ext>
                </a:extLst>
              </p:cNvPr>
              <p:cNvSpPr/>
              <p:nvPr/>
            </p:nvSpPr>
            <p:spPr>
              <a:xfrm>
                <a:off x="5044021" y="2015514"/>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64" name="Freeform: Shape 163">
                <a:extLst>
                  <a:ext uri="{FF2B5EF4-FFF2-40B4-BE49-F238E27FC236}">
                    <a16:creationId xmlns:a16="http://schemas.microsoft.com/office/drawing/2014/main" id="{47475A98-7A93-478F-840E-0CD50D913AF2}"/>
                  </a:ext>
                </a:extLst>
              </p:cNvPr>
              <p:cNvSpPr/>
              <p:nvPr/>
            </p:nvSpPr>
            <p:spPr>
              <a:xfrm>
                <a:off x="5044021" y="207932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65" name="Freeform: Shape 164">
                <a:extLst>
                  <a:ext uri="{FF2B5EF4-FFF2-40B4-BE49-F238E27FC236}">
                    <a16:creationId xmlns:a16="http://schemas.microsoft.com/office/drawing/2014/main" id="{97AC5583-5F5B-418B-A695-16D1CD7B0365}"/>
                  </a:ext>
                </a:extLst>
              </p:cNvPr>
              <p:cNvSpPr/>
              <p:nvPr/>
            </p:nvSpPr>
            <p:spPr>
              <a:xfrm>
                <a:off x="5044021" y="2143135"/>
                <a:ext cx="160709" cy="14180"/>
              </a:xfrm>
              <a:custGeom>
                <a:avLst/>
                <a:gdLst>
                  <a:gd name="connsiteX0" fmla="*/ 4828 w 109427"/>
                  <a:gd name="connsiteY0" fmla="*/ 4828 h 9655"/>
                  <a:gd name="connsiteX1" fmla="*/ 106209 w 109427"/>
                  <a:gd name="connsiteY1" fmla="*/ 4828 h 9655"/>
                </a:gdLst>
                <a:ahLst/>
                <a:cxnLst>
                  <a:cxn ang="0">
                    <a:pos x="connsiteX0" y="connsiteY0"/>
                  </a:cxn>
                  <a:cxn ang="0">
                    <a:pos x="connsiteX1" y="connsiteY1"/>
                  </a:cxn>
                </a:cxnLst>
                <a:rect l="l" t="t" r="r" b="b"/>
                <a:pathLst>
                  <a:path w="109427" h="9655">
                    <a:moveTo>
                      <a:pt x="4828" y="4828"/>
                    </a:moveTo>
                    <a:lnTo>
                      <a:pt x="106209"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66" name="Freeform: Shape 165">
                <a:extLst>
                  <a:ext uri="{FF2B5EF4-FFF2-40B4-BE49-F238E27FC236}">
                    <a16:creationId xmlns:a16="http://schemas.microsoft.com/office/drawing/2014/main" id="{E9B8A51B-DA61-40FF-BCC0-B95AD9462F10}"/>
                  </a:ext>
                </a:extLst>
              </p:cNvPr>
              <p:cNvSpPr/>
              <p:nvPr/>
            </p:nvSpPr>
            <p:spPr>
              <a:xfrm>
                <a:off x="5044021" y="1887892"/>
                <a:ext cx="141801" cy="14180"/>
              </a:xfrm>
              <a:custGeom>
                <a:avLst/>
                <a:gdLst>
                  <a:gd name="connsiteX0" fmla="*/ 4828 w 96553"/>
                  <a:gd name="connsiteY0" fmla="*/ 4828 h 9655"/>
                  <a:gd name="connsiteX1" fmla="*/ 91726 w 96553"/>
                  <a:gd name="connsiteY1" fmla="*/ 4828 h 9655"/>
                </a:gdLst>
                <a:ahLst/>
                <a:cxnLst>
                  <a:cxn ang="0">
                    <a:pos x="connsiteX0" y="connsiteY0"/>
                  </a:cxn>
                  <a:cxn ang="0">
                    <a:pos x="connsiteX1" y="connsiteY1"/>
                  </a:cxn>
                </a:cxnLst>
                <a:rect l="l" t="t" r="r" b="b"/>
                <a:pathLst>
                  <a:path w="96553" h="9655">
                    <a:moveTo>
                      <a:pt x="4828" y="4828"/>
                    </a:moveTo>
                    <a:lnTo>
                      <a:pt x="91726"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67" name="Freeform: Shape 166">
                <a:extLst>
                  <a:ext uri="{FF2B5EF4-FFF2-40B4-BE49-F238E27FC236}">
                    <a16:creationId xmlns:a16="http://schemas.microsoft.com/office/drawing/2014/main" id="{3CCBB5DA-3EA9-4B52-B538-02F1A7A80FEF}"/>
                  </a:ext>
                </a:extLst>
              </p:cNvPr>
              <p:cNvSpPr/>
              <p:nvPr/>
            </p:nvSpPr>
            <p:spPr>
              <a:xfrm>
                <a:off x="5313444" y="2214037"/>
                <a:ext cx="189069" cy="137075"/>
              </a:xfrm>
              <a:custGeom>
                <a:avLst/>
                <a:gdLst>
                  <a:gd name="connsiteX0" fmla="*/ 4828 w 128737"/>
                  <a:gd name="connsiteY0" fmla="*/ 4828 h 93334"/>
                  <a:gd name="connsiteX1" fmla="*/ 125519 w 128737"/>
                  <a:gd name="connsiteY1" fmla="*/ 4828 h 93334"/>
                  <a:gd name="connsiteX2" fmla="*/ 125519 w 128737"/>
                  <a:gd name="connsiteY2" fmla="*/ 91726 h 93334"/>
                  <a:gd name="connsiteX3" fmla="*/ 4828 w 128737"/>
                  <a:gd name="connsiteY3" fmla="*/ 91726 h 93334"/>
                </a:gdLst>
                <a:ahLst/>
                <a:cxnLst>
                  <a:cxn ang="0">
                    <a:pos x="connsiteX0" y="connsiteY0"/>
                  </a:cxn>
                  <a:cxn ang="0">
                    <a:pos x="connsiteX1" y="connsiteY1"/>
                  </a:cxn>
                  <a:cxn ang="0">
                    <a:pos x="connsiteX2" y="connsiteY2"/>
                  </a:cxn>
                  <a:cxn ang="0">
                    <a:pos x="connsiteX3" y="connsiteY3"/>
                  </a:cxn>
                </a:cxnLst>
                <a:rect l="l" t="t" r="r" b="b"/>
                <a:pathLst>
                  <a:path w="128737" h="93334">
                    <a:moveTo>
                      <a:pt x="4828" y="4828"/>
                    </a:moveTo>
                    <a:lnTo>
                      <a:pt x="125519" y="4828"/>
                    </a:lnTo>
                    <a:lnTo>
                      <a:pt x="125519" y="91726"/>
                    </a:lnTo>
                    <a:lnTo>
                      <a:pt x="4828" y="91726"/>
                    </a:lnTo>
                    <a:close/>
                  </a:path>
                </a:pathLst>
              </a:custGeom>
              <a:noFill/>
              <a:ln w="12700" cap="flat">
                <a:solidFill>
                  <a:schemeClr val="tx2"/>
                </a:solidFill>
                <a:prstDash val="solid"/>
                <a:round/>
              </a:ln>
            </p:spPr>
            <p:txBody>
              <a:bodyPr rtlCol="0" anchor="ctr"/>
              <a:lstStyle/>
              <a:p>
                <a:pPr defTabSz="457189">
                  <a:defRPr/>
                </a:pPr>
                <a:endParaRPr lang="en-US">
                  <a:solidFill>
                    <a:srgbClr val="FFFFFF"/>
                  </a:solidFill>
                  <a:latin typeface="Amazon Ember"/>
                </a:endParaRPr>
              </a:p>
            </p:txBody>
          </p:sp>
        </p:grpSp>
      </p:grpSp>
      <p:grpSp>
        <p:nvGrpSpPr>
          <p:cNvPr id="17" name="Group 16">
            <a:extLst>
              <a:ext uri="{FF2B5EF4-FFF2-40B4-BE49-F238E27FC236}">
                <a16:creationId xmlns:a16="http://schemas.microsoft.com/office/drawing/2014/main" id="{F3AB8FBD-2692-4CD8-A1A5-DD77B535D14C}"/>
              </a:ext>
            </a:extLst>
          </p:cNvPr>
          <p:cNvGrpSpPr/>
          <p:nvPr/>
        </p:nvGrpSpPr>
        <p:grpSpPr>
          <a:xfrm>
            <a:off x="6018986" y="1446421"/>
            <a:ext cx="1280160" cy="2376599"/>
            <a:chOff x="6018986" y="1446420"/>
            <a:chExt cx="1280160" cy="2376599"/>
          </a:xfrm>
        </p:grpSpPr>
        <p:sp>
          <p:nvSpPr>
            <p:cNvPr id="62" name="Rectangle 61">
              <a:extLst>
                <a:ext uri="{FF2B5EF4-FFF2-40B4-BE49-F238E27FC236}">
                  <a16:creationId xmlns:a16="http://schemas.microsoft.com/office/drawing/2014/main" id="{4136B12F-EFD2-46CF-B46F-6A4543B3A066}"/>
                </a:ext>
              </a:extLst>
            </p:cNvPr>
            <p:cNvSpPr/>
            <p:nvPr/>
          </p:nvSpPr>
          <p:spPr>
            <a:xfrm>
              <a:off x="601898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64" name="Natural language…">
              <a:extLst>
                <a:ext uri="{FF2B5EF4-FFF2-40B4-BE49-F238E27FC236}">
                  <a16:creationId xmlns:a16="http://schemas.microsoft.com/office/drawing/2014/main" id="{A20DD7B8-2CC5-40BB-AA29-0D75857B86BF}"/>
                </a:ext>
              </a:extLst>
            </p:cNvPr>
            <p:cNvSpPr txBox="1"/>
            <p:nvPr/>
          </p:nvSpPr>
          <p:spPr>
            <a:xfrm>
              <a:off x="6018986" y="2876686"/>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309555" hangingPunct="0">
                <a:defRPr b="0"/>
              </a:pPr>
              <a:r>
                <a:rPr lang="en-US" sz="900" kern="0" dirty="0">
                  <a:solidFill>
                    <a:srgbClr val="FFFFFF"/>
                  </a:solidFill>
                  <a:latin typeface="Amazon Ember" panose="02000000000000000000"/>
                  <a:sym typeface="Helvetica Neue"/>
                </a:rPr>
                <a:t>Real time</a:t>
              </a:r>
            </a:p>
            <a:p>
              <a:pPr algn="ctr" defTabSz="309555" hangingPunct="0">
                <a:defRPr b="0"/>
              </a:pPr>
              <a:r>
                <a:rPr lang="en-US" sz="900" kern="0" dirty="0">
                  <a:solidFill>
                    <a:srgbClr val="FFFFFF"/>
                  </a:solidFill>
                  <a:latin typeface="Amazon Ember" panose="02000000000000000000"/>
                  <a:sym typeface="Helvetica Neue"/>
                </a:rPr>
                <a:t>dashboard and</a:t>
              </a:r>
            </a:p>
            <a:p>
              <a:pPr algn="ctr" defTabSz="309555" hangingPunct="0">
                <a:defRPr b="0"/>
              </a:pPr>
              <a:r>
                <a:rPr lang="en-US" sz="900" kern="0" dirty="0">
                  <a:solidFill>
                    <a:srgbClr val="FFFFFF"/>
                  </a:solidFill>
                  <a:latin typeface="Amazon Ember" panose="02000000000000000000"/>
                  <a:sym typeface="Helvetica Neue"/>
                </a:rPr>
                <a:t>alerting for supervisors</a:t>
              </a:r>
            </a:p>
          </p:txBody>
        </p:sp>
        <p:cxnSp>
          <p:nvCxnSpPr>
            <p:cNvPr id="65" name="Straight Connector 64">
              <a:extLst>
                <a:ext uri="{FF2B5EF4-FFF2-40B4-BE49-F238E27FC236}">
                  <a16:creationId xmlns:a16="http://schemas.microsoft.com/office/drawing/2014/main" id="{8C5FD5AF-DBE4-4DE6-8DB2-A779C28613E0}"/>
                </a:ext>
              </a:extLst>
            </p:cNvPr>
            <p:cNvCxnSpPr>
              <a:cxnSpLocks/>
            </p:cNvCxnSpPr>
            <p:nvPr/>
          </p:nvCxnSpPr>
          <p:spPr>
            <a:xfrm>
              <a:off x="644977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 name="Group 10">
              <a:extLst>
                <a:ext uri="{FF2B5EF4-FFF2-40B4-BE49-F238E27FC236}">
                  <a16:creationId xmlns:a16="http://schemas.microsoft.com/office/drawing/2014/main" id="{212C58AD-86AD-4D14-BD4D-CA4E3686AEF2}"/>
                </a:ext>
              </a:extLst>
            </p:cNvPr>
            <p:cNvGrpSpPr/>
            <p:nvPr/>
          </p:nvGrpSpPr>
          <p:grpSpPr>
            <a:xfrm>
              <a:off x="6393905" y="1774177"/>
              <a:ext cx="582362" cy="550629"/>
              <a:chOff x="6393905" y="1820243"/>
              <a:chExt cx="582362" cy="550629"/>
            </a:xfrm>
          </p:grpSpPr>
          <p:grpSp>
            <p:nvGrpSpPr>
              <p:cNvPr id="10" name="Group 9">
                <a:extLst>
                  <a:ext uri="{FF2B5EF4-FFF2-40B4-BE49-F238E27FC236}">
                    <a16:creationId xmlns:a16="http://schemas.microsoft.com/office/drawing/2014/main" id="{B55CCB8F-9080-45E4-ACEC-36218B52139A}"/>
                  </a:ext>
                </a:extLst>
              </p:cNvPr>
              <p:cNvGrpSpPr/>
              <p:nvPr/>
            </p:nvGrpSpPr>
            <p:grpSpPr>
              <a:xfrm>
                <a:off x="6544015" y="1944457"/>
                <a:ext cx="280327" cy="395869"/>
                <a:chOff x="3881742" y="333572"/>
                <a:chExt cx="280327" cy="395869"/>
              </a:xfrm>
            </p:grpSpPr>
            <p:sp>
              <p:nvSpPr>
                <p:cNvPr id="172" name="Freeform: Shape 171">
                  <a:extLst>
                    <a:ext uri="{FF2B5EF4-FFF2-40B4-BE49-F238E27FC236}">
                      <a16:creationId xmlns:a16="http://schemas.microsoft.com/office/drawing/2014/main" id="{EF87047D-DB81-440D-9C89-4D3BBA0A2E56}"/>
                    </a:ext>
                  </a:extLst>
                </p:cNvPr>
                <p:cNvSpPr/>
                <p:nvPr/>
              </p:nvSpPr>
              <p:spPr>
                <a:xfrm>
                  <a:off x="3881742" y="333572"/>
                  <a:ext cx="280005" cy="395869"/>
                </a:xfrm>
                <a:custGeom>
                  <a:avLst/>
                  <a:gdLst>
                    <a:gd name="connsiteX0" fmla="*/ 4828 w 280004"/>
                    <a:gd name="connsiteY0" fmla="*/ 382995 h 395868"/>
                    <a:gd name="connsiteX1" fmla="*/ 4828 w 280004"/>
                    <a:gd name="connsiteY1" fmla="*/ 15449 h 395868"/>
                    <a:gd name="connsiteX2" fmla="*/ 15449 w 280004"/>
                    <a:gd name="connsiteY2" fmla="*/ 4828 h 395868"/>
                    <a:gd name="connsiteX3" fmla="*/ 185382 w 280004"/>
                    <a:gd name="connsiteY3" fmla="*/ 4828 h 395868"/>
                    <a:gd name="connsiteX4" fmla="*/ 275821 w 280004"/>
                    <a:gd name="connsiteY4" fmla="*/ 95266 h 395868"/>
                    <a:gd name="connsiteX5" fmla="*/ 275821 w 280004"/>
                    <a:gd name="connsiteY5" fmla="*/ 382995 h 395868"/>
                    <a:gd name="connsiteX6" fmla="*/ 265200 w 280004"/>
                    <a:gd name="connsiteY6" fmla="*/ 393616 h 395868"/>
                    <a:gd name="connsiteX7" fmla="*/ 15449 w 280004"/>
                    <a:gd name="connsiteY7" fmla="*/ 393616 h 395868"/>
                    <a:gd name="connsiteX8" fmla="*/ 4828 w 280004"/>
                    <a:gd name="connsiteY8" fmla="*/ 382995 h 39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04" h="395868">
                      <a:moveTo>
                        <a:pt x="4828" y="382995"/>
                      </a:moveTo>
                      <a:lnTo>
                        <a:pt x="4828" y="15449"/>
                      </a:lnTo>
                      <a:cubicBezTo>
                        <a:pt x="4828" y="9655"/>
                        <a:pt x="9655" y="4828"/>
                        <a:pt x="15449" y="4828"/>
                      </a:cubicBezTo>
                      <a:lnTo>
                        <a:pt x="185382" y="4828"/>
                      </a:lnTo>
                      <a:lnTo>
                        <a:pt x="275821" y="95266"/>
                      </a:lnTo>
                      <a:lnTo>
                        <a:pt x="275821" y="382995"/>
                      </a:lnTo>
                      <a:cubicBezTo>
                        <a:pt x="275821" y="388788"/>
                        <a:pt x="270993" y="393616"/>
                        <a:pt x="265200" y="393616"/>
                      </a:cubicBezTo>
                      <a:lnTo>
                        <a:pt x="15449" y="393616"/>
                      </a:lnTo>
                      <a:cubicBezTo>
                        <a:pt x="9655" y="393616"/>
                        <a:pt x="4828" y="388788"/>
                        <a:pt x="4828" y="382995"/>
                      </a:cubicBez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73" name="Freeform: Shape 172">
                  <a:extLst>
                    <a:ext uri="{FF2B5EF4-FFF2-40B4-BE49-F238E27FC236}">
                      <a16:creationId xmlns:a16="http://schemas.microsoft.com/office/drawing/2014/main" id="{40C1F336-3AF3-4983-87B9-5FD1E42ACA4A}"/>
                    </a:ext>
                  </a:extLst>
                </p:cNvPr>
                <p:cNvSpPr/>
                <p:nvPr/>
              </p:nvSpPr>
              <p:spPr>
                <a:xfrm>
                  <a:off x="4062297" y="333572"/>
                  <a:ext cx="99772" cy="99772"/>
                </a:xfrm>
                <a:custGeom>
                  <a:avLst/>
                  <a:gdLst>
                    <a:gd name="connsiteX0" fmla="*/ 4828 w 99771"/>
                    <a:gd name="connsiteY0" fmla="*/ 95266 h 99771"/>
                    <a:gd name="connsiteX1" fmla="*/ 95266 w 99771"/>
                    <a:gd name="connsiteY1" fmla="*/ 95266 h 99771"/>
                    <a:gd name="connsiteX2" fmla="*/ 4828 w 99771"/>
                    <a:gd name="connsiteY2" fmla="*/ 4828 h 99771"/>
                  </a:gdLst>
                  <a:ahLst/>
                  <a:cxnLst>
                    <a:cxn ang="0">
                      <a:pos x="connsiteX0" y="connsiteY0"/>
                    </a:cxn>
                    <a:cxn ang="0">
                      <a:pos x="connsiteX1" y="connsiteY1"/>
                    </a:cxn>
                    <a:cxn ang="0">
                      <a:pos x="connsiteX2" y="connsiteY2"/>
                    </a:cxn>
                  </a:cxnLst>
                  <a:rect l="l" t="t" r="r" b="b"/>
                  <a:pathLst>
                    <a:path w="99771" h="99771">
                      <a:moveTo>
                        <a:pt x="4828" y="95266"/>
                      </a:moveTo>
                      <a:lnTo>
                        <a:pt x="95266" y="95266"/>
                      </a:lnTo>
                      <a:lnTo>
                        <a:pt x="4828" y="4828"/>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74" name="Freeform: Shape 173">
                  <a:extLst>
                    <a:ext uri="{FF2B5EF4-FFF2-40B4-BE49-F238E27FC236}">
                      <a16:creationId xmlns:a16="http://schemas.microsoft.com/office/drawing/2014/main" id="{C151C575-F274-4A62-90B5-56962D5BDCD9}"/>
                    </a:ext>
                  </a:extLst>
                </p:cNvPr>
                <p:cNvSpPr/>
                <p:nvPr/>
              </p:nvSpPr>
              <p:spPr>
                <a:xfrm>
                  <a:off x="3921651" y="497069"/>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sp>
              <p:nvSpPr>
                <p:cNvPr id="175" name="Freeform: Shape 174">
                  <a:extLst>
                    <a:ext uri="{FF2B5EF4-FFF2-40B4-BE49-F238E27FC236}">
                      <a16:creationId xmlns:a16="http://schemas.microsoft.com/office/drawing/2014/main" id="{5742CD41-A703-49C0-804A-70F467DC0D3F}"/>
                    </a:ext>
                  </a:extLst>
                </p:cNvPr>
                <p:cNvSpPr/>
                <p:nvPr/>
              </p:nvSpPr>
              <p:spPr>
                <a:xfrm>
                  <a:off x="3921651" y="549851"/>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76" name="Freeform: Shape 175">
                  <a:extLst>
                    <a:ext uri="{FF2B5EF4-FFF2-40B4-BE49-F238E27FC236}">
                      <a16:creationId xmlns:a16="http://schemas.microsoft.com/office/drawing/2014/main" id="{44B1EBDC-8585-4797-85D2-26BECD0D89DE}"/>
                    </a:ext>
                  </a:extLst>
                </p:cNvPr>
                <p:cNvSpPr/>
                <p:nvPr/>
              </p:nvSpPr>
              <p:spPr>
                <a:xfrm>
                  <a:off x="3921651" y="602956"/>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77" name="Freeform: Shape 176">
                  <a:extLst>
                    <a:ext uri="{FF2B5EF4-FFF2-40B4-BE49-F238E27FC236}">
                      <a16:creationId xmlns:a16="http://schemas.microsoft.com/office/drawing/2014/main" id="{875DC0BA-14D5-4497-9A54-859002462686}"/>
                    </a:ext>
                  </a:extLst>
                </p:cNvPr>
                <p:cNvSpPr/>
                <p:nvPr/>
              </p:nvSpPr>
              <p:spPr>
                <a:xfrm>
                  <a:off x="3921651" y="656060"/>
                  <a:ext cx="199544" cy="9655"/>
                </a:xfrm>
                <a:custGeom>
                  <a:avLst/>
                  <a:gdLst>
                    <a:gd name="connsiteX0" fmla="*/ 4828 w 199543"/>
                    <a:gd name="connsiteY0" fmla="*/ 4828 h 9655"/>
                    <a:gd name="connsiteX1" fmla="*/ 196003 w 199543"/>
                    <a:gd name="connsiteY1" fmla="*/ 4828 h 9655"/>
                  </a:gdLst>
                  <a:ahLst/>
                  <a:cxnLst>
                    <a:cxn ang="0">
                      <a:pos x="connsiteX0" y="connsiteY0"/>
                    </a:cxn>
                    <a:cxn ang="0">
                      <a:pos x="connsiteX1" y="connsiteY1"/>
                    </a:cxn>
                  </a:cxnLst>
                  <a:rect l="l" t="t" r="r" b="b"/>
                  <a:pathLst>
                    <a:path w="199543" h="9655">
                      <a:moveTo>
                        <a:pt x="4828" y="4828"/>
                      </a:moveTo>
                      <a:lnTo>
                        <a:pt x="196003"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78" name="Freeform: Shape 177">
                  <a:extLst>
                    <a:ext uri="{FF2B5EF4-FFF2-40B4-BE49-F238E27FC236}">
                      <a16:creationId xmlns:a16="http://schemas.microsoft.com/office/drawing/2014/main" id="{ACC811AA-3E5C-4DB6-9D72-1C588013C542}"/>
                    </a:ext>
                  </a:extLst>
                </p:cNvPr>
                <p:cNvSpPr/>
                <p:nvPr/>
              </p:nvSpPr>
              <p:spPr>
                <a:xfrm>
                  <a:off x="3921651" y="443964"/>
                  <a:ext cx="115864" cy="9655"/>
                </a:xfrm>
                <a:custGeom>
                  <a:avLst/>
                  <a:gdLst>
                    <a:gd name="connsiteX0" fmla="*/ 4828 w 115864"/>
                    <a:gd name="connsiteY0" fmla="*/ 4828 h 9655"/>
                    <a:gd name="connsiteX1" fmla="*/ 113289 w 115864"/>
                    <a:gd name="connsiteY1" fmla="*/ 4828 h 9655"/>
                  </a:gdLst>
                  <a:ahLst/>
                  <a:cxnLst>
                    <a:cxn ang="0">
                      <a:pos x="connsiteX0" y="connsiteY0"/>
                    </a:cxn>
                    <a:cxn ang="0">
                      <a:pos x="connsiteX1" y="connsiteY1"/>
                    </a:cxn>
                  </a:cxnLst>
                  <a:rect l="l" t="t" r="r" b="b"/>
                  <a:pathLst>
                    <a:path w="115864" h="9655">
                      <a:moveTo>
                        <a:pt x="4828" y="4828"/>
                      </a:moveTo>
                      <a:lnTo>
                        <a:pt x="113289" y="4828"/>
                      </a:lnTo>
                    </a:path>
                  </a:pathLst>
                </a:custGeom>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grpSp>
          <p:sp>
            <p:nvSpPr>
              <p:cNvPr id="180" name="Arc 179">
                <a:extLst>
                  <a:ext uri="{FF2B5EF4-FFF2-40B4-BE49-F238E27FC236}">
                    <a16:creationId xmlns:a16="http://schemas.microsoft.com/office/drawing/2014/main" id="{F6473820-5C9F-43A4-8DB7-7371A72A48D1}"/>
                  </a:ext>
                </a:extLst>
              </p:cNvPr>
              <p:cNvSpPr/>
              <p:nvPr/>
            </p:nvSpPr>
            <p:spPr>
              <a:xfrm rot="1800000" flipH="1">
                <a:off x="6393905" y="1820243"/>
                <a:ext cx="582362" cy="550629"/>
              </a:xfrm>
              <a:prstGeom prst="arc">
                <a:avLst>
                  <a:gd name="adj1" fmla="val 14090884"/>
                  <a:gd name="adj2" fmla="val 3890451"/>
                </a:avLst>
              </a:prstGeom>
              <a:noFill/>
              <a:ln w="12700" cap="rnd">
                <a:solidFill>
                  <a:schemeClr val="tx1"/>
                </a:solidFill>
                <a:prstDash val="solid"/>
                <a:round/>
                <a:headEnd type="arrow" w="lg" len="med"/>
              </a:ln>
              <a:effectLst/>
            </p:spPr>
            <p:style>
              <a:lnRef idx="1">
                <a:schemeClr val="accent1"/>
              </a:lnRef>
              <a:fillRef idx="3">
                <a:schemeClr val="accent1"/>
              </a:fillRef>
              <a:effectRef idx="2">
                <a:schemeClr val="accent1"/>
              </a:effectRef>
              <a:fontRef idx="minor">
                <a:schemeClr val="lt1"/>
              </a:fontRef>
            </p:style>
            <p:txBody>
              <a:bodyPr rot="0" spcFirstLastPara="0" vert="horz" wrap="square" lIns="121920" tIns="60960" rIns="121920" bIns="6096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189">
                  <a:defRPr/>
                </a:pPr>
                <a:endParaRPr lang="en-US" sz="2400">
                  <a:solidFill>
                    <a:srgbClr val="FFFFFF"/>
                  </a:solidFill>
                  <a:latin typeface="Amazon Ember"/>
                </a:endParaRPr>
              </a:p>
            </p:txBody>
          </p:sp>
        </p:grpSp>
      </p:grpSp>
      <p:cxnSp>
        <p:nvCxnSpPr>
          <p:cNvPr id="82" name="Straight Connector 81">
            <a:extLst>
              <a:ext uri="{FF2B5EF4-FFF2-40B4-BE49-F238E27FC236}">
                <a16:creationId xmlns:a16="http://schemas.microsoft.com/office/drawing/2014/main" id="{24767D91-F337-4EF8-98AF-92D92C6329BF}"/>
              </a:ext>
            </a:extLst>
          </p:cNvPr>
          <p:cNvCxnSpPr>
            <a:cxnSpLocks/>
          </p:cNvCxnSpPr>
          <p:nvPr/>
        </p:nvCxnSpPr>
        <p:spPr>
          <a:xfrm>
            <a:off x="4126230" y="11901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459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ext Placeholder 19">
            <a:extLst>
              <a:ext uri="{FF2B5EF4-FFF2-40B4-BE49-F238E27FC236}">
                <a16:creationId xmlns:a16="http://schemas.microsoft.com/office/drawing/2014/main" id="{54682682-2EE6-4AD4-AEE9-3B0951BE4E10}"/>
              </a:ext>
            </a:extLst>
          </p:cNvPr>
          <p:cNvSpPr txBox="1">
            <a:spLocks/>
          </p:cNvSpPr>
          <p:nvPr/>
        </p:nvSpPr>
        <p:spPr>
          <a:xfrm>
            <a:off x="459581" y="2180955"/>
            <a:ext cx="4425696" cy="1666610"/>
          </a:xfrm>
          <a:prstGeom prst="rect">
            <a:avLst/>
          </a:prstGeom>
        </p:spPr>
        <p:txBody>
          <a:bodyPr vert="horz" lIns="0" tIns="0" rIns="0" bIns="0" rtlCol="0" anchor="t" anchorCtr="0">
            <a:spAutoFit/>
          </a:bodyPr>
          <a:lstStyle>
            <a:defPPr>
              <a:defRPr lang="en-US"/>
            </a:defPPr>
            <a:lvl1pPr lvl="0" indent="0">
              <a:lnSpc>
                <a:spcPct val="90000"/>
              </a:lnSpc>
              <a:spcBef>
                <a:spcPts val="0"/>
              </a:spcBef>
              <a:buFontTx/>
              <a:buNone/>
              <a:defRPr sz="1600" b="0" i="0">
                <a:solidFill>
                  <a:srgbClr val="FFFFFF"/>
                </a:solidFill>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864"/>
              </a:spcBef>
            </a:pPr>
            <a:r>
              <a:rPr lang="en-US" dirty="0">
                <a:solidFill>
                  <a:schemeClr val="tx1"/>
                </a:solidFill>
              </a:rPr>
              <a:t>Intuit wanted to optimize its end-to-end live agent experience to ensure the best possible service for its customers</a:t>
            </a:r>
          </a:p>
          <a:p>
            <a:pPr>
              <a:spcBef>
                <a:spcPts val="864"/>
              </a:spcBef>
            </a:pPr>
            <a:r>
              <a:rPr lang="en-US" dirty="0">
                <a:solidFill>
                  <a:schemeClr val="tx1"/>
                </a:solidFill>
              </a:rPr>
              <a:t>Using Contact Lens for Amazon Connect (powered by ML), Intuit is automating call categorization to monitor customer experience and regulatory compliance during calls</a:t>
            </a:r>
          </a:p>
        </p:txBody>
      </p:sp>
      <p:sp>
        <p:nvSpPr>
          <p:cNvPr id="11" name="Title 1">
            <a:extLst>
              <a:ext uri="{FF2B5EF4-FFF2-40B4-BE49-F238E27FC236}">
                <a16:creationId xmlns:a16="http://schemas.microsoft.com/office/drawing/2014/main" id="{1FC509AB-8507-6E47-8BDD-B1E849143727}"/>
              </a:ext>
            </a:extLst>
          </p:cNvPr>
          <p:cNvSpPr>
            <a:spLocks noGrp="1"/>
          </p:cNvSpPr>
          <p:nvPr>
            <p:ph type="title" idx="4294967295"/>
          </p:nvPr>
        </p:nvSpPr>
        <p:spPr>
          <a:xfrm>
            <a:off x="457200" y="1190625"/>
            <a:ext cx="4425696" cy="775597"/>
          </a:xfrm>
        </p:spPr>
        <p:txBody>
          <a:bodyPr vert="horz" lIns="0" tIns="0" rIns="0" bIns="0" rtlCol="0" anchor="b" anchorCtr="0">
            <a:spAutoFit/>
          </a:bodyPr>
          <a:lstStyle/>
          <a:p>
            <a:pPr>
              <a:spcBef>
                <a:spcPts val="0"/>
              </a:spcBef>
            </a:pPr>
            <a:r>
              <a:rPr lang="en-US" sz="2800" b="1" dirty="0">
                <a:solidFill>
                  <a:schemeClr val="accent1"/>
                </a:solidFill>
                <a:ea typeface="+mn-ea"/>
              </a:rPr>
              <a:t>Address customer issues in real time</a:t>
            </a:r>
          </a:p>
        </p:txBody>
      </p:sp>
      <p:sp>
        <p:nvSpPr>
          <p:cNvPr id="21" name="Rectangle 20">
            <a:extLst>
              <a:ext uri="{FF2B5EF4-FFF2-40B4-BE49-F238E27FC236}">
                <a16:creationId xmlns:a16="http://schemas.microsoft.com/office/drawing/2014/main" id="{865C623F-E4F8-40C0-8ED6-EEBFE5B2AF31}"/>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66">
              <a:defRPr/>
            </a:pPr>
            <a:endParaRPr lang="en-US" dirty="0" err="1">
              <a:solidFill>
                <a:srgbClr val="FFFFFF"/>
              </a:solidFill>
              <a:latin typeface="Amazon Ember"/>
            </a:endParaRPr>
          </a:p>
        </p:txBody>
      </p:sp>
      <p:pic>
        <p:nvPicPr>
          <p:cNvPr id="15" name="Picture 14">
            <a:extLst>
              <a:ext uri="{FF2B5EF4-FFF2-40B4-BE49-F238E27FC236}">
                <a16:creationId xmlns:a16="http://schemas.microsoft.com/office/drawing/2014/main" id="{66AE743D-94B2-3B4B-A26C-3D42E7B2B3F8}"/>
              </a:ext>
            </a:extLst>
          </p:cNvPr>
          <p:cNvPicPr>
            <a:picLocks noChangeAspect="1"/>
          </p:cNvPicPr>
          <p:nvPr/>
        </p:nvPicPr>
        <p:blipFill>
          <a:blip r:embed="rId3"/>
          <a:srcRect/>
          <a:stretch/>
        </p:blipFill>
        <p:spPr>
          <a:xfrm>
            <a:off x="6498591" y="2331035"/>
            <a:ext cx="1645917" cy="481431"/>
          </a:xfrm>
          <a:prstGeom prst="rect">
            <a:avLst/>
          </a:prstGeom>
        </p:spPr>
      </p:pic>
    </p:spTree>
    <p:extLst>
      <p:ext uri="{BB962C8B-B14F-4D97-AF65-F5344CB8AC3E}">
        <p14:creationId xmlns:p14="http://schemas.microsoft.com/office/powerpoint/2010/main" val="131861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0.02448 2.71605E-6 L -1.38778E-17 2.71605E-6 " pathEditMode="relative" rAng="0" ptsTypes="AA">
                                      <p:cBhvr>
                                        <p:cTn id="9" dur="600" fill="hold"/>
                                        <p:tgtEl>
                                          <p:spTgt spid="11"/>
                                        </p:tgtEl>
                                        <p:attrNameLst>
                                          <p:attrName>ppt_x</p:attrName>
                                          <p:attrName>ppt_y</p:attrName>
                                        </p:attrNameLst>
                                      </p:cBhvr>
                                      <p:rCtr x="1233" y="0"/>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4.44444E-6 -0.04506 L 4.44444E-6 -4.32099E-6 " pathEditMode="relative" rAng="0" ptsTypes="AA">
                                      <p:cBhvr>
                                        <p:cTn id="14" dur="600" fill="hold"/>
                                        <p:tgtEl>
                                          <p:spTgt spid="24"/>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4" grpId="1"/>
      <p:bldP spid="11" grpId="0"/>
      <p:bldP spid="11" grpId="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Rethinking Contact Center Analytics With ML (Seneca)">
            <a:extLst>
              <a:ext uri="{FF2B5EF4-FFF2-40B4-BE49-F238E27FC236}">
                <a16:creationId xmlns:a16="http://schemas.microsoft.com/office/drawing/2014/main" id="{9A829CCF-5328-4729-9EBD-BDB985B32422}"/>
              </a:ext>
            </a:extLst>
          </p:cNvPr>
          <p:cNvSpPr txBox="1">
            <a:spLocks noGrp="1"/>
          </p:cNvSpPr>
          <p:nvPr>
            <p:ph type="title"/>
          </p:nvPr>
        </p:nvSpPr>
        <p:spPr/>
        <p:txBody>
          <a:bodyPr/>
          <a:lstStyle>
            <a:lvl1pPr>
              <a:defRPr sz="5600"/>
            </a:lvl1pPr>
          </a:lstStyle>
          <a:p>
            <a:pPr algn="ctr"/>
            <a:r>
              <a:rPr lang="en-US" sz="2400" dirty="0"/>
              <a:t>Identify fraud faster with Amazon Fraud Detector</a:t>
            </a:r>
            <a:endParaRPr lang="en-US" sz="2400" dirty="0">
              <a:sym typeface="Helvetica Neue"/>
            </a:endParaRPr>
          </a:p>
        </p:txBody>
      </p:sp>
      <p:grpSp>
        <p:nvGrpSpPr>
          <p:cNvPr id="12" name="Group 11">
            <a:extLst>
              <a:ext uri="{FF2B5EF4-FFF2-40B4-BE49-F238E27FC236}">
                <a16:creationId xmlns:a16="http://schemas.microsoft.com/office/drawing/2014/main" id="{439C861D-E521-4889-B21F-EF1FD9018F82}"/>
              </a:ext>
            </a:extLst>
          </p:cNvPr>
          <p:cNvGrpSpPr/>
          <p:nvPr/>
        </p:nvGrpSpPr>
        <p:grpSpPr>
          <a:xfrm>
            <a:off x="468376" y="1446421"/>
            <a:ext cx="1280160" cy="2376599"/>
            <a:chOff x="468376" y="1446420"/>
            <a:chExt cx="1280160" cy="2376599"/>
          </a:xfrm>
        </p:grpSpPr>
        <p:sp>
          <p:nvSpPr>
            <p:cNvPr id="23" name="Rectangle 22">
              <a:extLst>
                <a:ext uri="{FF2B5EF4-FFF2-40B4-BE49-F238E27FC236}">
                  <a16:creationId xmlns:a16="http://schemas.microsoft.com/office/drawing/2014/main" id="{0D31FB4A-186D-4DD6-B2C8-41F8D5EA1D78}"/>
                </a:ext>
              </a:extLst>
            </p:cNvPr>
            <p:cNvSpPr/>
            <p:nvPr/>
          </p:nvSpPr>
          <p:spPr>
            <a:xfrm>
              <a:off x="46837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25" name="Collects documents…">
              <a:extLst>
                <a:ext uri="{FF2B5EF4-FFF2-40B4-BE49-F238E27FC236}">
                  <a16:creationId xmlns:a16="http://schemas.microsoft.com/office/drawing/2014/main" id="{C2189F58-2651-44EF-B250-B186E0D3F908}"/>
                </a:ext>
              </a:extLst>
            </p:cNvPr>
            <p:cNvSpPr txBox="1"/>
            <p:nvPr/>
          </p:nvSpPr>
          <p:spPr>
            <a:xfrm>
              <a:off x="468376"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457189">
                <a:tabLst>
                  <a:tab pos="914378" algn="l"/>
                </a:tabLst>
                <a:defRPr/>
              </a:pPr>
              <a:r>
                <a:rPr lang="en-US" sz="900" dirty="0">
                  <a:solidFill>
                    <a:srgbClr val="FFFFFF"/>
                  </a:solidFill>
                  <a:latin typeface="Amazon Ember"/>
                </a:rPr>
                <a:t>Enhance fraud detection with ML</a:t>
              </a:r>
            </a:p>
          </p:txBody>
        </p:sp>
        <p:cxnSp>
          <p:nvCxnSpPr>
            <p:cNvPr id="26" name="Straight Connector 25">
              <a:extLst>
                <a:ext uri="{FF2B5EF4-FFF2-40B4-BE49-F238E27FC236}">
                  <a16:creationId xmlns:a16="http://schemas.microsoft.com/office/drawing/2014/main" id="{9EC767E5-A8B5-40BF-AD1D-6198C0A5E0D2}"/>
                </a:ext>
              </a:extLst>
            </p:cNvPr>
            <p:cNvCxnSpPr>
              <a:cxnSpLocks/>
            </p:cNvCxnSpPr>
            <p:nvPr/>
          </p:nvCxnSpPr>
          <p:spPr>
            <a:xfrm>
              <a:off x="89916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3" name="Group 12">
            <a:extLst>
              <a:ext uri="{FF2B5EF4-FFF2-40B4-BE49-F238E27FC236}">
                <a16:creationId xmlns:a16="http://schemas.microsoft.com/office/drawing/2014/main" id="{183DB89B-1D62-462D-84D5-B093250A0561}"/>
              </a:ext>
            </a:extLst>
          </p:cNvPr>
          <p:cNvGrpSpPr/>
          <p:nvPr/>
        </p:nvGrpSpPr>
        <p:grpSpPr>
          <a:xfrm>
            <a:off x="1856029" y="1446421"/>
            <a:ext cx="1280160" cy="2376599"/>
            <a:chOff x="1856029" y="1446420"/>
            <a:chExt cx="1280160" cy="2376599"/>
          </a:xfrm>
        </p:grpSpPr>
        <p:sp>
          <p:nvSpPr>
            <p:cNvPr id="126" name="Rectangle 125">
              <a:extLst>
                <a:ext uri="{FF2B5EF4-FFF2-40B4-BE49-F238E27FC236}">
                  <a16:creationId xmlns:a16="http://schemas.microsoft.com/office/drawing/2014/main" id="{9683ACF0-BAAD-416E-A0AC-636B9536ABCE}"/>
                </a:ext>
              </a:extLst>
            </p:cNvPr>
            <p:cNvSpPr/>
            <p:nvPr/>
          </p:nvSpPr>
          <p:spPr>
            <a:xfrm>
              <a:off x="1856029"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28" name="11 connectors…">
              <a:extLst>
                <a:ext uri="{FF2B5EF4-FFF2-40B4-BE49-F238E27FC236}">
                  <a16:creationId xmlns:a16="http://schemas.microsoft.com/office/drawing/2014/main" id="{2B4D67EF-40E1-4B5A-A0B5-5E9204732D0C}"/>
                </a:ext>
              </a:extLst>
            </p:cNvPr>
            <p:cNvSpPr txBox="1"/>
            <p:nvPr/>
          </p:nvSpPr>
          <p:spPr>
            <a:xfrm>
              <a:off x="1856029"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457189">
                <a:tabLst>
                  <a:tab pos="914378" algn="l"/>
                </a:tabLst>
                <a:defRPr/>
              </a:pPr>
              <a:r>
                <a:rPr lang="en-US" sz="900" dirty="0">
                  <a:solidFill>
                    <a:srgbClr val="FFFFFF"/>
                  </a:solidFill>
                  <a:latin typeface="Amazon Ember"/>
                </a:rPr>
                <a:t>Any level of ML expertise can build ML fraud models</a:t>
              </a:r>
            </a:p>
          </p:txBody>
        </p:sp>
        <p:cxnSp>
          <p:nvCxnSpPr>
            <p:cNvPr id="129" name="Straight Connector 128">
              <a:extLst>
                <a:ext uri="{FF2B5EF4-FFF2-40B4-BE49-F238E27FC236}">
                  <a16:creationId xmlns:a16="http://schemas.microsoft.com/office/drawing/2014/main" id="{E8C57BC7-276C-4F98-96C8-B96B194C44FF}"/>
                </a:ext>
              </a:extLst>
            </p:cNvPr>
            <p:cNvCxnSpPr>
              <a:cxnSpLocks/>
            </p:cNvCxnSpPr>
            <p:nvPr/>
          </p:nvCxnSpPr>
          <p:spPr>
            <a:xfrm>
              <a:off x="2286821"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4" name="Group 13">
            <a:extLst>
              <a:ext uri="{FF2B5EF4-FFF2-40B4-BE49-F238E27FC236}">
                <a16:creationId xmlns:a16="http://schemas.microsoft.com/office/drawing/2014/main" id="{5F7800D8-2E0E-4367-838C-6B1769828EBB}"/>
              </a:ext>
            </a:extLst>
          </p:cNvPr>
          <p:cNvGrpSpPr/>
          <p:nvPr/>
        </p:nvGrpSpPr>
        <p:grpSpPr>
          <a:xfrm>
            <a:off x="3243681" y="1446421"/>
            <a:ext cx="1280160" cy="2376599"/>
            <a:chOff x="3243681" y="1446420"/>
            <a:chExt cx="1280160" cy="2376599"/>
          </a:xfrm>
        </p:grpSpPr>
        <p:sp>
          <p:nvSpPr>
            <p:cNvPr id="93" name="Rectangle 92">
              <a:extLst>
                <a:ext uri="{FF2B5EF4-FFF2-40B4-BE49-F238E27FC236}">
                  <a16:creationId xmlns:a16="http://schemas.microsoft.com/office/drawing/2014/main" id="{32272D57-479A-4387-BC09-F432B39C989D}"/>
                </a:ext>
              </a:extLst>
            </p:cNvPr>
            <p:cNvSpPr/>
            <p:nvPr/>
          </p:nvSpPr>
          <p:spPr>
            <a:xfrm>
              <a:off x="3243681"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95" name="Indexes content…">
              <a:extLst>
                <a:ext uri="{FF2B5EF4-FFF2-40B4-BE49-F238E27FC236}">
                  <a16:creationId xmlns:a16="http://schemas.microsoft.com/office/drawing/2014/main" id="{C0B4852E-4ED3-493A-843E-3F9129DDD808}"/>
                </a:ext>
              </a:extLst>
            </p:cNvPr>
            <p:cNvSpPr txBox="1"/>
            <p:nvPr/>
          </p:nvSpPr>
          <p:spPr>
            <a:xfrm>
              <a:off x="3243681" y="2876686"/>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457189">
                <a:tabLst>
                  <a:tab pos="914378" algn="l"/>
                </a:tabLst>
                <a:defRPr/>
              </a:pPr>
              <a:r>
                <a:rPr lang="en-US" sz="900" dirty="0">
                  <a:solidFill>
                    <a:srgbClr val="FFFFFF"/>
                  </a:solidFill>
                  <a:latin typeface="Amazon Ember"/>
                </a:rPr>
                <a:t>ML boost from Amazon experience, enrichments</a:t>
              </a:r>
            </a:p>
          </p:txBody>
        </p:sp>
        <p:cxnSp>
          <p:nvCxnSpPr>
            <p:cNvPr id="96" name="Straight Connector 95">
              <a:extLst>
                <a:ext uri="{FF2B5EF4-FFF2-40B4-BE49-F238E27FC236}">
                  <a16:creationId xmlns:a16="http://schemas.microsoft.com/office/drawing/2014/main" id="{9E233D87-C775-4EE3-8D01-F482C9ECFBC4}"/>
                </a:ext>
              </a:extLst>
            </p:cNvPr>
            <p:cNvCxnSpPr>
              <a:cxnSpLocks/>
            </p:cNvCxnSpPr>
            <p:nvPr/>
          </p:nvCxnSpPr>
          <p:spPr>
            <a:xfrm>
              <a:off x="3674473"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16" name="Group 115">
            <a:extLst>
              <a:ext uri="{FF2B5EF4-FFF2-40B4-BE49-F238E27FC236}">
                <a16:creationId xmlns:a16="http://schemas.microsoft.com/office/drawing/2014/main" id="{439C861D-E521-4889-B21F-EF1FD9018F82}"/>
              </a:ext>
            </a:extLst>
          </p:cNvPr>
          <p:cNvGrpSpPr/>
          <p:nvPr/>
        </p:nvGrpSpPr>
        <p:grpSpPr>
          <a:xfrm>
            <a:off x="4636590" y="1438562"/>
            <a:ext cx="1280160" cy="2376599"/>
            <a:chOff x="468376" y="1446420"/>
            <a:chExt cx="1280160" cy="2376599"/>
          </a:xfrm>
        </p:grpSpPr>
        <p:sp>
          <p:nvSpPr>
            <p:cNvPr id="117" name="Rectangle 116">
              <a:extLst>
                <a:ext uri="{FF2B5EF4-FFF2-40B4-BE49-F238E27FC236}">
                  <a16:creationId xmlns:a16="http://schemas.microsoft.com/office/drawing/2014/main" id="{0D31FB4A-186D-4DD6-B2C8-41F8D5EA1D78}"/>
                </a:ext>
              </a:extLst>
            </p:cNvPr>
            <p:cNvSpPr/>
            <p:nvPr/>
          </p:nvSpPr>
          <p:spPr>
            <a:xfrm>
              <a:off x="468376"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18" name="Collects documents…">
              <a:extLst>
                <a:ext uri="{FF2B5EF4-FFF2-40B4-BE49-F238E27FC236}">
                  <a16:creationId xmlns:a16="http://schemas.microsoft.com/office/drawing/2014/main" id="{C2189F58-2651-44EF-B250-B186E0D3F908}"/>
                </a:ext>
              </a:extLst>
            </p:cNvPr>
            <p:cNvSpPr txBox="1"/>
            <p:nvPr/>
          </p:nvSpPr>
          <p:spPr>
            <a:xfrm>
              <a:off x="468376"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457189">
                <a:tabLst>
                  <a:tab pos="914378" algn="l"/>
                </a:tabLst>
                <a:defRPr/>
              </a:pPr>
              <a:r>
                <a:rPr lang="en-US" sz="900" dirty="0">
                  <a:solidFill>
                    <a:srgbClr val="FFFFFF"/>
                  </a:solidFill>
                  <a:latin typeface="Amazon Ember"/>
                </a:rPr>
                <a:t>Fewer false positives,</a:t>
              </a:r>
              <a:br>
                <a:rPr lang="en-US" sz="900" dirty="0">
                  <a:solidFill>
                    <a:srgbClr val="FFFFFF"/>
                  </a:solidFill>
                  <a:latin typeface="Amazon Ember"/>
                </a:rPr>
              </a:br>
              <a:r>
                <a:rPr lang="en-US" sz="900" dirty="0">
                  <a:solidFill>
                    <a:srgbClr val="FFFFFF"/>
                  </a:solidFill>
                  <a:latin typeface="Amazon Ember"/>
                </a:rPr>
                <a:t>manual reviews</a:t>
              </a:r>
            </a:p>
          </p:txBody>
        </p:sp>
        <p:cxnSp>
          <p:nvCxnSpPr>
            <p:cNvPr id="119" name="Straight Connector 118">
              <a:extLst>
                <a:ext uri="{FF2B5EF4-FFF2-40B4-BE49-F238E27FC236}">
                  <a16:creationId xmlns:a16="http://schemas.microsoft.com/office/drawing/2014/main" id="{9EC767E5-A8B5-40BF-AD1D-6198C0A5E0D2}"/>
                </a:ext>
              </a:extLst>
            </p:cNvPr>
            <p:cNvCxnSpPr>
              <a:cxnSpLocks/>
            </p:cNvCxnSpPr>
            <p:nvPr/>
          </p:nvCxnSpPr>
          <p:spPr>
            <a:xfrm>
              <a:off x="899168"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0" name="Group 119">
            <a:extLst>
              <a:ext uri="{FF2B5EF4-FFF2-40B4-BE49-F238E27FC236}">
                <a16:creationId xmlns:a16="http://schemas.microsoft.com/office/drawing/2014/main" id="{183DB89B-1D62-462D-84D5-B093250A0561}"/>
              </a:ext>
            </a:extLst>
          </p:cNvPr>
          <p:cNvGrpSpPr/>
          <p:nvPr/>
        </p:nvGrpSpPr>
        <p:grpSpPr>
          <a:xfrm>
            <a:off x="6024243" y="1438562"/>
            <a:ext cx="1280160" cy="2376599"/>
            <a:chOff x="1856029" y="1446420"/>
            <a:chExt cx="1280160" cy="2376599"/>
          </a:xfrm>
        </p:grpSpPr>
        <p:sp>
          <p:nvSpPr>
            <p:cNvPr id="121" name="Rectangle 120">
              <a:extLst>
                <a:ext uri="{FF2B5EF4-FFF2-40B4-BE49-F238E27FC236}">
                  <a16:creationId xmlns:a16="http://schemas.microsoft.com/office/drawing/2014/main" id="{9683ACF0-BAAD-416E-A0AC-636B9536ABCE}"/>
                </a:ext>
              </a:extLst>
            </p:cNvPr>
            <p:cNvSpPr/>
            <p:nvPr/>
          </p:nvSpPr>
          <p:spPr>
            <a:xfrm>
              <a:off x="1856029"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22" name="11 connectors…">
              <a:extLst>
                <a:ext uri="{FF2B5EF4-FFF2-40B4-BE49-F238E27FC236}">
                  <a16:creationId xmlns:a16="http://schemas.microsoft.com/office/drawing/2014/main" id="{2B4D67EF-40E1-4B5A-A0B5-5E9204732D0C}"/>
                </a:ext>
              </a:extLst>
            </p:cNvPr>
            <p:cNvSpPr txBox="1"/>
            <p:nvPr/>
          </p:nvSpPr>
          <p:spPr>
            <a:xfrm>
              <a:off x="1856029" y="2876686"/>
              <a:ext cx="1280160" cy="5578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457189">
                <a:tabLst>
                  <a:tab pos="914378" algn="l"/>
                </a:tabLst>
                <a:defRPr/>
              </a:pPr>
              <a:r>
                <a:rPr lang="en-US" sz="900" dirty="0">
                  <a:solidFill>
                    <a:srgbClr val="FFFFFF"/>
                  </a:solidFill>
                  <a:latin typeface="Amazon Ember"/>
                </a:rPr>
                <a:t>Fraud staff self-service to address threats faster</a:t>
              </a:r>
            </a:p>
            <a:p>
              <a:pPr algn="r" defTabSz="309555" hangingPunct="0">
                <a:defRPr b="0"/>
              </a:pPr>
              <a:endParaRPr lang="en-US" sz="900" kern="0" dirty="0">
                <a:solidFill>
                  <a:srgbClr val="FFFFFF"/>
                </a:solidFill>
                <a:latin typeface="Amazon Ember" panose="02000000000000000000"/>
                <a:sym typeface="Helvetica Neue"/>
              </a:endParaRPr>
            </a:p>
          </p:txBody>
        </p:sp>
        <p:cxnSp>
          <p:nvCxnSpPr>
            <p:cNvPr id="123" name="Straight Connector 122">
              <a:extLst>
                <a:ext uri="{FF2B5EF4-FFF2-40B4-BE49-F238E27FC236}">
                  <a16:creationId xmlns:a16="http://schemas.microsoft.com/office/drawing/2014/main" id="{E8C57BC7-276C-4F98-96C8-B96B194C44FF}"/>
                </a:ext>
              </a:extLst>
            </p:cNvPr>
            <p:cNvCxnSpPr>
              <a:cxnSpLocks/>
            </p:cNvCxnSpPr>
            <p:nvPr/>
          </p:nvCxnSpPr>
          <p:spPr>
            <a:xfrm>
              <a:off x="2286821"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4" name="Group 123">
            <a:extLst>
              <a:ext uri="{FF2B5EF4-FFF2-40B4-BE49-F238E27FC236}">
                <a16:creationId xmlns:a16="http://schemas.microsoft.com/office/drawing/2014/main" id="{5F7800D8-2E0E-4367-838C-6B1769828EBB}"/>
              </a:ext>
            </a:extLst>
          </p:cNvPr>
          <p:cNvGrpSpPr/>
          <p:nvPr/>
        </p:nvGrpSpPr>
        <p:grpSpPr>
          <a:xfrm>
            <a:off x="7411895" y="1438562"/>
            <a:ext cx="1280160" cy="2376599"/>
            <a:chOff x="3243681" y="1446420"/>
            <a:chExt cx="1280160" cy="2376599"/>
          </a:xfrm>
        </p:grpSpPr>
        <p:sp>
          <p:nvSpPr>
            <p:cNvPr id="125" name="Rectangle 124">
              <a:extLst>
                <a:ext uri="{FF2B5EF4-FFF2-40B4-BE49-F238E27FC236}">
                  <a16:creationId xmlns:a16="http://schemas.microsoft.com/office/drawing/2014/main" id="{32272D57-479A-4387-BC09-F432B39C989D}"/>
                </a:ext>
              </a:extLst>
            </p:cNvPr>
            <p:cNvSpPr/>
            <p:nvPr/>
          </p:nvSpPr>
          <p:spPr>
            <a:xfrm>
              <a:off x="3243681" y="1446420"/>
              <a:ext cx="1280160" cy="2376599"/>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27" name="Indexes content…">
              <a:extLst>
                <a:ext uri="{FF2B5EF4-FFF2-40B4-BE49-F238E27FC236}">
                  <a16:creationId xmlns:a16="http://schemas.microsoft.com/office/drawing/2014/main" id="{C0B4852E-4ED3-493A-843E-3F9129DDD808}"/>
                </a:ext>
              </a:extLst>
            </p:cNvPr>
            <p:cNvSpPr txBox="1"/>
            <p:nvPr/>
          </p:nvSpPr>
          <p:spPr>
            <a:xfrm>
              <a:off x="3243681" y="2876686"/>
              <a:ext cx="1280160" cy="3847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19050" rIns="91440" bIns="19050" anchor="t" anchorCtr="0">
              <a:noAutofit/>
            </a:bodyPr>
            <a:lstStyle/>
            <a:p>
              <a:pPr algn="ctr" defTabSz="457189">
                <a:defRPr/>
              </a:pPr>
              <a:r>
                <a:rPr lang="en-US" sz="900" dirty="0">
                  <a:solidFill>
                    <a:srgbClr val="FFFFFF"/>
                  </a:solidFill>
                  <a:latin typeface="Amazon Ember"/>
                </a:rPr>
                <a:t>Lower TCO,</a:t>
              </a:r>
              <a:br>
                <a:rPr lang="en-US" sz="900" dirty="0">
                  <a:solidFill>
                    <a:srgbClr val="FFFFFF"/>
                  </a:solidFill>
                  <a:latin typeface="Amazon Ember"/>
                </a:rPr>
              </a:br>
              <a:r>
                <a:rPr lang="en-US" sz="900" dirty="0">
                  <a:solidFill>
                    <a:srgbClr val="FFFFFF"/>
                  </a:solidFill>
                  <a:latin typeface="Amazon Ember"/>
                </a:rPr>
                <a:t>faster TTV</a:t>
              </a:r>
            </a:p>
          </p:txBody>
        </p:sp>
        <p:cxnSp>
          <p:nvCxnSpPr>
            <p:cNvPr id="130" name="Straight Connector 129">
              <a:extLst>
                <a:ext uri="{FF2B5EF4-FFF2-40B4-BE49-F238E27FC236}">
                  <a16:creationId xmlns:a16="http://schemas.microsoft.com/office/drawing/2014/main" id="{9E233D87-C775-4EE3-8D01-F482C9ECFBC4}"/>
                </a:ext>
              </a:extLst>
            </p:cNvPr>
            <p:cNvCxnSpPr>
              <a:cxnSpLocks/>
            </p:cNvCxnSpPr>
            <p:nvPr/>
          </p:nvCxnSpPr>
          <p:spPr>
            <a:xfrm>
              <a:off x="3674473" y="2698315"/>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83" name="Graphic 236">
            <a:extLst>
              <a:ext uri="{FF2B5EF4-FFF2-40B4-BE49-F238E27FC236}">
                <a16:creationId xmlns:a16="http://schemas.microsoft.com/office/drawing/2014/main" id="{43D6DA4B-DE68-4AE1-B3D3-2DE9F4BF41B1}"/>
              </a:ext>
            </a:extLst>
          </p:cNvPr>
          <p:cNvGrpSpPr/>
          <p:nvPr/>
        </p:nvGrpSpPr>
        <p:grpSpPr>
          <a:xfrm>
            <a:off x="3563721" y="1706252"/>
            <a:ext cx="640080" cy="640080"/>
            <a:chOff x="4629252" y="322847"/>
            <a:chExt cx="643689" cy="643689"/>
          </a:xfrm>
        </p:grpSpPr>
        <p:sp>
          <p:nvSpPr>
            <p:cNvPr id="184" name="Freeform: Shape 71">
              <a:extLst>
                <a:ext uri="{FF2B5EF4-FFF2-40B4-BE49-F238E27FC236}">
                  <a16:creationId xmlns:a16="http://schemas.microsoft.com/office/drawing/2014/main" id="{7488A94A-A068-4E73-BEBB-57EF1A286230}"/>
                </a:ext>
              </a:extLst>
            </p:cNvPr>
            <p:cNvSpPr/>
            <p:nvPr/>
          </p:nvSpPr>
          <p:spPr>
            <a:xfrm>
              <a:off x="4829117" y="427235"/>
              <a:ext cx="337937" cy="337937"/>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5875" cap="flat">
              <a:solidFill>
                <a:schemeClr val="tx2"/>
              </a:solidFill>
              <a:prstDash val="solid"/>
              <a:round/>
            </a:ln>
          </p:spPr>
          <p:txBody>
            <a:bodyPr rtlCol="0" anchor="ctr"/>
            <a:lstStyle/>
            <a:p>
              <a:pPr defTabSz="457189">
                <a:defRPr/>
              </a:pPr>
              <a:endParaRPr lang="en-US" sz="1836">
                <a:solidFill>
                  <a:srgbClr val="FFFFFF"/>
                </a:solidFill>
                <a:latin typeface="Amazon Ember"/>
              </a:endParaRPr>
            </a:p>
          </p:txBody>
        </p:sp>
        <p:sp>
          <p:nvSpPr>
            <p:cNvPr id="185" name="Freeform: Shape 72">
              <a:extLst>
                <a:ext uri="{FF2B5EF4-FFF2-40B4-BE49-F238E27FC236}">
                  <a16:creationId xmlns:a16="http://schemas.microsoft.com/office/drawing/2014/main" id="{1BA9038E-205A-4136-924C-C77002D27112}"/>
                </a:ext>
              </a:extLst>
            </p:cNvPr>
            <p:cNvSpPr/>
            <p:nvPr/>
          </p:nvSpPr>
          <p:spPr>
            <a:xfrm>
              <a:off x="4804657" y="682669"/>
              <a:ext cx="106209" cy="106209"/>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5875" cap="flat">
              <a:solidFill>
                <a:schemeClr val="tx2"/>
              </a:solidFill>
              <a:prstDash val="solid"/>
              <a:round/>
            </a:ln>
          </p:spPr>
          <p:txBody>
            <a:bodyPr rtlCol="0" anchor="ctr"/>
            <a:lstStyle/>
            <a:p>
              <a:pPr defTabSz="457189">
                <a:defRPr/>
              </a:pPr>
              <a:endParaRPr lang="en-US" sz="1836">
                <a:solidFill>
                  <a:srgbClr val="FFFFFF"/>
                </a:solidFill>
                <a:latin typeface="Amazon Ember"/>
              </a:endParaRPr>
            </a:p>
          </p:txBody>
        </p:sp>
        <p:sp>
          <p:nvSpPr>
            <p:cNvPr id="186" name="Freeform: Shape 73">
              <a:extLst>
                <a:ext uri="{FF2B5EF4-FFF2-40B4-BE49-F238E27FC236}">
                  <a16:creationId xmlns:a16="http://schemas.microsoft.com/office/drawing/2014/main" id="{634CF8CA-D024-4E67-8726-EB9A66E6E172}"/>
                </a:ext>
              </a:extLst>
            </p:cNvPr>
            <p:cNvSpPr/>
            <p:nvPr/>
          </p:nvSpPr>
          <p:spPr>
            <a:xfrm>
              <a:off x="4733851" y="539417"/>
              <a:ext cx="177014" cy="106209"/>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5875" cap="flat">
              <a:solidFill>
                <a:schemeClr val="tx2"/>
              </a:solidFill>
              <a:prstDash val="solid"/>
              <a:round/>
            </a:ln>
          </p:spPr>
          <p:txBody>
            <a:bodyPr rtlCol="0" anchor="ctr"/>
            <a:lstStyle/>
            <a:p>
              <a:pPr defTabSz="457189">
                <a:defRPr/>
              </a:pPr>
              <a:endParaRPr lang="en-US" sz="1836">
                <a:solidFill>
                  <a:srgbClr val="FFFFFF"/>
                </a:solidFill>
                <a:latin typeface="Amazon Ember"/>
              </a:endParaRPr>
            </a:p>
          </p:txBody>
        </p:sp>
        <p:sp>
          <p:nvSpPr>
            <p:cNvPr id="187" name="Freeform: Shape 74">
              <a:extLst>
                <a:ext uri="{FF2B5EF4-FFF2-40B4-BE49-F238E27FC236}">
                  <a16:creationId xmlns:a16="http://schemas.microsoft.com/office/drawing/2014/main" id="{8661F783-7423-47B4-846A-BADA07BF613B}"/>
                </a:ext>
              </a:extLst>
            </p:cNvPr>
            <p:cNvSpPr/>
            <p:nvPr/>
          </p:nvSpPr>
          <p:spPr>
            <a:xfrm>
              <a:off x="4949809" y="682347"/>
              <a:ext cx="106209" cy="177014"/>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5875" cap="flat">
              <a:solidFill>
                <a:schemeClr val="tx2"/>
              </a:solidFill>
              <a:prstDash val="solid"/>
              <a:round/>
            </a:ln>
          </p:spPr>
          <p:txBody>
            <a:bodyPr rtlCol="0" anchor="ctr"/>
            <a:lstStyle/>
            <a:p>
              <a:pPr defTabSz="457189">
                <a:defRPr/>
              </a:pPr>
              <a:endParaRPr lang="en-US" sz="1836">
                <a:solidFill>
                  <a:srgbClr val="FFFFFF"/>
                </a:solidFill>
                <a:latin typeface="Amazon Ember"/>
              </a:endParaRPr>
            </a:p>
          </p:txBody>
        </p:sp>
        <p:sp>
          <p:nvSpPr>
            <p:cNvPr id="188" name="Freeform: Shape 75">
              <a:extLst>
                <a:ext uri="{FF2B5EF4-FFF2-40B4-BE49-F238E27FC236}">
                  <a16:creationId xmlns:a16="http://schemas.microsoft.com/office/drawing/2014/main" id="{F23C6DA5-361D-4388-AB9B-2F5868B60438}"/>
                </a:ext>
              </a:extLst>
            </p:cNvPr>
            <p:cNvSpPr/>
            <p:nvPr/>
          </p:nvSpPr>
          <p:spPr>
            <a:xfrm>
              <a:off x="4739323" y="728049"/>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5875" cap="flat">
              <a:solidFill>
                <a:srgbClr val="3366FF"/>
              </a:solidFill>
              <a:prstDash val="solid"/>
              <a:round/>
            </a:ln>
          </p:spPr>
          <p:txBody>
            <a:bodyPr rtlCol="0" anchor="ctr"/>
            <a:lstStyle/>
            <a:p>
              <a:pPr defTabSz="457189">
                <a:defRPr/>
              </a:pPr>
              <a:endParaRPr lang="en-US" sz="1836" dirty="0">
                <a:solidFill>
                  <a:srgbClr val="FFFFFF"/>
                </a:solidFill>
                <a:latin typeface="Amazon Ember"/>
              </a:endParaRPr>
            </a:p>
          </p:txBody>
        </p:sp>
        <p:sp>
          <p:nvSpPr>
            <p:cNvPr id="189" name="Freeform: Shape 76">
              <a:extLst>
                <a:ext uri="{FF2B5EF4-FFF2-40B4-BE49-F238E27FC236}">
                  <a16:creationId xmlns:a16="http://schemas.microsoft.com/office/drawing/2014/main" id="{6A92E40F-B2A2-4602-9C46-04C81167E869}"/>
                </a:ext>
              </a:extLst>
            </p:cNvPr>
            <p:cNvSpPr/>
            <p:nvPr/>
          </p:nvSpPr>
          <p:spPr>
            <a:xfrm>
              <a:off x="4795967" y="784694"/>
              <a:ext cx="74024" cy="74024"/>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5875" cap="flat">
              <a:solidFill>
                <a:srgbClr val="3366FF"/>
              </a:solidFill>
              <a:prstDash val="solid"/>
              <a:round/>
            </a:ln>
          </p:spPr>
          <p:txBody>
            <a:bodyPr rtlCol="0" anchor="ctr"/>
            <a:lstStyle/>
            <a:p>
              <a:pPr defTabSz="457189">
                <a:defRPr/>
              </a:pPr>
              <a:endParaRPr lang="en-US" sz="1836" dirty="0">
                <a:solidFill>
                  <a:srgbClr val="FFFFFF"/>
                </a:solidFill>
                <a:latin typeface="Amazon Ember"/>
              </a:endParaRPr>
            </a:p>
          </p:txBody>
        </p:sp>
        <p:sp>
          <p:nvSpPr>
            <p:cNvPr id="190" name="Freeform: Shape 77">
              <a:extLst>
                <a:ext uri="{FF2B5EF4-FFF2-40B4-BE49-F238E27FC236}">
                  <a16:creationId xmlns:a16="http://schemas.microsoft.com/office/drawing/2014/main" id="{49FB88CF-4E19-4488-87CC-3105A34CBF33}"/>
                </a:ext>
              </a:extLst>
            </p:cNvPr>
            <p:cNvSpPr/>
            <p:nvPr/>
          </p:nvSpPr>
          <p:spPr>
            <a:xfrm>
              <a:off x="4739323" y="767314"/>
              <a:ext cx="90116" cy="90116"/>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5875" cap="flat">
              <a:solidFill>
                <a:srgbClr val="3366FF"/>
              </a:solidFill>
              <a:prstDash val="solid"/>
              <a:round/>
            </a:ln>
          </p:spPr>
          <p:txBody>
            <a:bodyPr rtlCol="0" anchor="ctr"/>
            <a:lstStyle/>
            <a:p>
              <a:pPr defTabSz="457189">
                <a:defRPr/>
              </a:pPr>
              <a:endParaRPr lang="en-US" sz="1836">
                <a:solidFill>
                  <a:srgbClr val="FFFFFF"/>
                </a:solidFill>
                <a:latin typeface="Amazon Ember"/>
              </a:endParaRPr>
            </a:p>
          </p:txBody>
        </p:sp>
        <p:sp>
          <p:nvSpPr>
            <p:cNvPr id="191" name="Freeform: Shape 78">
              <a:extLst>
                <a:ext uri="{FF2B5EF4-FFF2-40B4-BE49-F238E27FC236}">
                  <a16:creationId xmlns:a16="http://schemas.microsoft.com/office/drawing/2014/main" id="{993D4275-FF2C-4913-9A53-00635CDAB958}"/>
                </a:ext>
              </a:extLst>
            </p:cNvPr>
            <p:cNvSpPr/>
            <p:nvPr/>
          </p:nvSpPr>
          <p:spPr>
            <a:xfrm>
              <a:off x="4988994" y="477252"/>
              <a:ext cx="128738" cy="128738"/>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5875" cap="flat">
              <a:solidFill>
                <a:schemeClr val="tx2"/>
              </a:solidFill>
              <a:prstDash val="solid"/>
              <a:round/>
            </a:ln>
          </p:spPr>
          <p:txBody>
            <a:bodyPr rtlCol="0" anchor="ctr"/>
            <a:lstStyle/>
            <a:p>
              <a:pPr defTabSz="457189">
                <a:defRPr/>
              </a:pPr>
              <a:endParaRPr lang="en-US" sz="1836">
                <a:solidFill>
                  <a:srgbClr val="FFFFFF"/>
                </a:solidFill>
                <a:latin typeface="Amazon Ember"/>
              </a:endParaRPr>
            </a:p>
          </p:txBody>
        </p:sp>
      </p:grpSp>
      <p:cxnSp>
        <p:nvCxnSpPr>
          <p:cNvPr id="138" name="Straight Connector 137">
            <a:extLst>
              <a:ext uri="{FF2B5EF4-FFF2-40B4-BE49-F238E27FC236}">
                <a16:creationId xmlns:a16="http://schemas.microsoft.com/office/drawing/2014/main" id="{D9BADF08-7B02-4BBA-AA5E-E1399BD427BC}"/>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B1E2CC48-4118-4CA7-8161-FF38A16ECCC9}"/>
              </a:ext>
            </a:extLst>
          </p:cNvPr>
          <p:cNvGrpSpPr/>
          <p:nvPr/>
        </p:nvGrpSpPr>
        <p:grpSpPr>
          <a:xfrm>
            <a:off x="2258738" y="1759944"/>
            <a:ext cx="491446" cy="534062"/>
            <a:chOff x="2258737" y="1759943"/>
            <a:chExt cx="491446" cy="534062"/>
          </a:xfrm>
        </p:grpSpPr>
        <p:grpSp>
          <p:nvGrpSpPr>
            <p:cNvPr id="139" name="Graphic 4847">
              <a:extLst>
                <a:ext uri="{FF2B5EF4-FFF2-40B4-BE49-F238E27FC236}">
                  <a16:creationId xmlns:a16="http://schemas.microsoft.com/office/drawing/2014/main" id="{27B6773C-15BE-4FF7-82DC-976E8CF17D6E}"/>
                </a:ext>
              </a:extLst>
            </p:cNvPr>
            <p:cNvGrpSpPr/>
            <p:nvPr/>
          </p:nvGrpSpPr>
          <p:grpSpPr>
            <a:xfrm>
              <a:off x="2258737" y="1759943"/>
              <a:ext cx="491446" cy="534062"/>
              <a:chOff x="-1853845" y="2636295"/>
              <a:chExt cx="1462636" cy="1589470"/>
            </a:xfrm>
          </p:grpSpPr>
          <p:sp>
            <p:nvSpPr>
              <p:cNvPr id="140" name="Freeform: Shape 139">
                <a:extLst>
                  <a:ext uri="{FF2B5EF4-FFF2-40B4-BE49-F238E27FC236}">
                    <a16:creationId xmlns:a16="http://schemas.microsoft.com/office/drawing/2014/main" id="{C744CA54-804A-4E19-84E1-96377B475F58}"/>
                  </a:ext>
                </a:extLst>
              </p:cNvPr>
              <p:cNvSpPr/>
              <p:nvPr/>
            </p:nvSpPr>
            <p:spPr>
              <a:xfrm>
                <a:off x="-1164162" y="2809875"/>
                <a:ext cx="572071" cy="572452"/>
              </a:xfrm>
              <a:custGeom>
                <a:avLst/>
                <a:gdLst>
                  <a:gd name="connsiteX0" fmla="*/ 54292 w 572071"/>
                  <a:gd name="connsiteY0" fmla="*/ 454247 h 572452"/>
                  <a:gd name="connsiteX1" fmla="*/ 65913 w 572071"/>
                  <a:gd name="connsiteY1" fmla="*/ 467487 h 572452"/>
                  <a:gd name="connsiteX2" fmla="*/ 77533 w 572071"/>
                  <a:gd name="connsiteY2" fmla="*/ 480822 h 572452"/>
                  <a:gd name="connsiteX3" fmla="*/ 89154 w 572071"/>
                  <a:gd name="connsiteY3" fmla="*/ 494157 h 572452"/>
                  <a:gd name="connsiteX4" fmla="*/ 168307 w 572071"/>
                  <a:gd name="connsiteY4" fmla="*/ 453485 h 572452"/>
                  <a:gd name="connsiteX5" fmla="*/ 224885 w 572071"/>
                  <a:gd name="connsiteY5" fmla="*/ 481394 h 572452"/>
                  <a:gd name="connsiteX6" fmla="*/ 240792 w 572071"/>
                  <a:gd name="connsiteY6" fmla="*/ 569024 h 572452"/>
                  <a:gd name="connsiteX7" fmla="*/ 258413 w 572071"/>
                  <a:gd name="connsiteY7" fmla="*/ 570167 h 572452"/>
                  <a:gd name="connsiteX8" fmla="*/ 276034 w 572071"/>
                  <a:gd name="connsiteY8" fmla="*/ 571310 h 572452"/>
                  <a:gd name="connsiteX9" fmla="*/ 293656 w 572071"/>
                  <a:gd name="connsiteY9" fmla="*/ 572453 h 572452"/>
                  <a:gd name="connsiteX10" fmla="*/ 320992 w 572071"/>
                  <a:gd name="connsiteY10" fmla="*/ 487585 h 572452"/>
                  <a:gd name="connsiteX11" fmla="*/ 380429 w 572071"/>
                  <a:gd name="connsiteY11" fmla="*/ 467392 h 572452"/>
                  <a:gd name="connsiteX12" fmla="*/ 453771 w 572071"/>
                  <a:gd name="connsiteY12" fmla="*/ 518255 h 572452"/>
                  <a:gd name="connsiteX13" fmla="*/ 467106 w 572071"/>
                  <a:gd name="connsiteY13" fmla="*/ 506635 h 572452"/>
                  <a:gd name="connsiteX14" fmla="*/ 480441 w 572071"/>
                  <a:gd name="connsiteY14" fmla="*/ 494919 h 572452"/>
                  <a:gd name="connsiteX15" fmla="*/ 493681 w 572071"/>
                  <a:gd name="connsiteY15" fmla="*/ 483298 h 572452"/>
                  <a:gd name="connsiteX16" fmla="*/ 453009 w 572071"/>
                  <a:gd name="connsiteY16" fmla="*/ 403860 h 572452"/>
                  <a:gd name="connsiteX17" fmla="*/ 480822 w 572071"/>
                  <a:gd name="connsiteY17" fmla="*/ 347663 h 572452"/>
                  <a:gd name="connsiteX18" fmla="*/ 568547 w 572071"/>
                  <a:gd name="connsiteY18" fmla="*/ 331756 h 572452"/>
                  <a:gd name="connsiteX19" fmla="*/ 569690 w 572071"/>
                  <a:gd name="connsiteY19" fmla="*/ 314039 h 572452"/>
                  <a:gd name="connsiteX20" fmla="*/ 570929 w 572071"/>
                  <a:gd name="connsiteY20" fmla="*/ 296418 h 572452"/>
                  <a:gd name="connsiteX21" fmla="*/ 572072 w 572071"/>
                  <a:gd name="connsiteY21" fmla="*/ 278797 h 572452"/>
                  <a:gd name="connsiteX22" fmla="*/ 487299 w 572071"/>
                  <a:gd name="connsiteY22" fmla="*/ 251555 h 572452"/>
                  <a:gd name="connsiteX23" fmla="*/ 467296 w 572071"/>
                  <a:gd name="connsiteY23" fmla="*/ 191738 h 572452"/>
                  <a:gd name="connsiteX24" fmla="*/ 517874 w 572071"/>
                  <a:gd name="connsiteY24" fmla="*/ 118681 h 572452"/>
                  <a:gd name="connsiteX25" fmla="*/ 506254 w 572071"/>
                  <a:gd name="connsiteY25" fmla="*/ 105347 h 572452"/>
                  <a:gd name="connsiteX26" fmla="*/ 494633 w 572071"/>
                  <a:gd name="connsiteY26" fmla="*/ 92107 h 572452"/>
                  <a:gd name="connsiteX27" fmla="*/ 483013 w 572071"/>
                  <a:gd name="connsiteY27" fmla="*/ 78772 h 572452"/>
                  <a:gd name="connsiteX28" fmla="*/ 404050 w 572071"/>
                  <a:gd name="connsiteY28" fmla="*/ 119348 h 572452"/>
                  <a:gd name="connsiteX29" fmla="*/ 346900 w 572071"/>
                  <a:gd name="connsiteY29" fmla="*/ 90773 h 572452"/>
                  <a:gd name="connsiteX30" fmla="*/ 331089 w 572071"/>
                  <a:gd name="connsiteY30" fmla="*/ 3524 h 572452"/>
                  <a:gd name="connsiteX31" fmla="*/ 313468 w 572071"/>
                  <a:gd name="connsiteY31" fmla="*/ 2381 h 572452"/>
                  <a:gd name="connsiteX32" fmla="*/ 295846 w 572071"/>
                  <a:gd name="connsiteY32" fmla="*/ 1619 h 572452"/>
                  <a:gd name="connsiteX33" fmla="*/ 278416 w 572071"/>
                  <a:gd name="connsiteY33" fmla="*/ 0 h 572452"/>
                  <a:gd name="connsiteX34" fmla="*/ 251269 w 572071"/>
                  <a:gd name="connsiteY34" fmla="*/ 84296 h 572452"/>
                  <a:gd name="connsiteX35" fmla="*/ 191071 w 572071"/>
                  <a:gd name="connsiteY35" fmla="*/ 104775 h 572452"/>
                  <a:gd name="connsiteX36" fmla="*/ 118396 w 572071"/>
                  <a:gd name="connsiteY36" fmla="*/ 54388 h 572452"/>
                  <a:gd name="connsiteX37" fmla="*/ 105346 w 572071"/>
                  <a:gd name="connsiteY37" fmla="*/ 66675 h 572452"/>
                  <a:gd name="connsiteX38" fmla="*/ 92107 w 572071"/>
                  <a:gd name="connsiteY38" fmla="*/ 78391 h 572452"/>
                  <a:gd name="connsiteX39" fmla="*/ 78772 w 572071"/>
                  <a:gd name="connsiteY39" fmla="*/ 90011 h 572452"/>
                  <a:gd name="connsiteX40" fmla="*/ 119158 w 572071"/>
                  <a:gd name="connsiteY40" fmla="*/ 168688 h 572452"/>
                  <a:gd name="connsiteX41" fmla="*/ 90583 w 572071"/>
                  <a:gd name="connsiteY41" fmla="*/ 225838 h 572452"/>
                  <a:gd name="connsiteX42" fmla="*/ 3524 w 572071"/>
                  <a:gd name="connsiteY42" fmla="*/ 241554 h 572452"/>
                  <a:gd name="connsiteX43" fmla="*/ 2381 w 572071"/>
                  <a:gd name="connsiteY43" fmla="*/ 259175 h 572452"/>
                  <a:gd name="connsiteX44" fmla="*/ 1143 w 572071"/>
                  <a:gd name="connsiteY44" fmla="*/ 276225 h 572452"/>
                  <a:gd name="connsiteX45" fmla="*/ 0 w 572071"/>
                  <a:gd name="connsiteY45" fmla="*/ 293846 h 572452"/>
                  <a:gd name="connsiteX46" fmla="*/ 84296 w 572071"/>
                  <a:gd name="connsiteY46" fmla="*/ 320992 h 572452"/>
                  <a:gd name="connsiteX47" fmla="*/ 104775 w 572071"/>
                  <a:gd name="connsiteY47" fmla="*/ 381000 h 57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72071" h="572452">
                    <a:moveTo>
                      <a:pt x="54292" y="454247"/>
                    </a:moveTo>
                    <a:lnTo>
                      <a:pt x="65913" y="467487"/>
                    </a:lnTo>
                    <a:lnTo>
                      <a:pt x="77533" y="480822"/>
                    </a:lnTo>
                    <a:lnTo>
                      <a:pt x="89154" y="494157"/>
                    </a:lnTo>
                    <a:lnTo>
                      <a:pt x="168307" y="453485"/>
                    </a:lnTo>
                    <a:cubicBezTo>
                      <a:pt x="185588" y="465693"/>
                      <a:pt x="204681" y="475111"/>
                      <a:pt x="224885" y="481394"/>
                    </a:cubicBezTo>
                    <a:lnTo>
                      <a:pt x="240792" y="569024"/>
                    </a:lnTo>
                    <a:lnTo>
                      <a:pt x="258413" y="570167"/>
                    </a:lnTo>
                    <a:lnTo>
                      <a:pt x="276034" y="571310"/>
                    </a:lnTo>
                    <a:lnTo>
                      <a:pt x="293656" y="572453"/>
                    </a:lnTo>
                    <a:lnTo>
                      <a:pt x="320992" y="487585"/>
                    </a:lnTo>
                    <a:cubicBezTo>
                      <a:pt x="341738" y="484002"/>
                      <a:pt x="361794" y="477189"/>
                      <a:pt x="380429" y="467392"/>
                    </a:cubicBezTo>
                    <a:lnTo>
                      <a:pt x="453771" y="518255"/>
                    </a:lnTo>
                    <a:lnTo>
                      <a:pt x="467106" y="506635"/>
                    </a:lnTo>
                    <a:lnTo>
                      <a:pt x="480441" y="494919"/>
                    </a:lnTo>
                    <a:lnTo>
                      <a:pt x="493681" y="483298"/>
                    </a:lnTo>
                    <a:lnTo>
                      <a:pt x="453009" y="403860"/>
                    </a:lnTo>
                    <a:cubicBezTo>
                      <a:pt x="465146" y="386688"/>
                      <a:pt x="474529" y="367727"/>
                      <a:pt x="480822" y="347663"/>
                    </a:cubicBezTo>
                    <a:lnTo>
                      <a:pt x="568547" y="331756"/>
                    </a:lnTo>
                    <a:lnTo>
                      <a:pt x="569690" y="314039"/>
                    </a:lnTo>
                    <a:lnTo>
                      <a:pt x="570929" y="296418"/>
                    </a:lnTo>
                    <a:lnTo>
                      <a:pt x="572072" y="278797"/>
                    </a:lnTo>
                    <a:lnTo>
                      <a:pt x="487299" y="251555"/>
                    </a:lnTo>
                    <a:cubicBezTo>
                      <a:pt x="483768" y="230701"/>
                      <a:pt x="477020" y="210522"/>
                      <a:pt x="467296" y="191738"/>
                    </a:cubicBezTo>
                    <a:lnTo>
                      <a:pt x="517874" y="118681"/>
                    </a:lnTo>
                    <a:lnTo>
                      <a:pt x="506254" y="105347"/>
                    </a:lnTo>
                    <a:lnTo>
                      <a:pt x="494633" y="92107"/>
                    </a:lnTo>
                    <a:lnTo>
                      <a:pt x="483013" y="78772"/>
                    </a:lnTo>
                    <a:lnTo>
                      <a:pt x="404050" y="119348"/>
                    </a:lnTo>
                    <a:cubicBezTo>
                      <a:pt x="386638" y="106851"/>
                      <a:pt x="367346" y="97205"/>
                      <a:pt x="346900" y="90773"/>
                    </a:cubicBezTo>
                    <a:lnTo>
                      <a:pt x="331089" y="3524"/>
                    </a:lnTo>
                    <a:lnTo>
                      <a:pt x="313468" y="2381"/>
                    </a:lnTo>
                    <a:lnTo>
                      <a:pt x="295846" y="1619"/>
                    </a:lnTo>
                    <a:lnTo>
                      <a:pt x="278416" y="0"/>
                    </a:lnTo>
                    <a:lnTo>
                      <a:pt x="251269" y="84296"/>
                    </a:lnTo>
                    <a:cubicBezTo>
                      <a:pt x="230246" y="87893"/>
                      <a:pt x="209927" y="94805"/>
                      <a:pt x="191071" y="104775"/>
                    </a:cubicBezTo>
                    <a:lnTo>
                      <a:pt x="118396" y="54388"/>
                    </a:lnTo>
                    <a:lnTo>
                      <a:pt x="105346" y="66675"/>
                    </a:lnTo>
                    <a:lnTo>
                      <a:pt x="92107" y="78391"/>
                    </a:lnTo>
                    <a:lnTo>
                      <a:pt x="78772" y="90011"/>
                    </a:lnTo>
                    <a:lnTo>
                      <a:pt x="119158" y="168688"/>
                    </a:lnTo>
                    <a:cubicBezTo>
                      <a:pt x="106632" y="186084"/>
                      <a:pt x="96984" y="205380"/>
                      <a:pt x="90583" y="225838"/>
                    </a:cubicBezTo>
                    <a:lnTo>
                      <a:pt x="3524" y="241554"/>
                    </a:lnTo>
                    <a:lnTo>
                      <a:pt x="2381" y="259175"/>
                    </a:lnTo>
                    <a:lnTo>
                      <a:pt x="1143" y="276225"/>
                    </a:lnTo>
                    <a:lnTo>
                      <a:pt x="0" y="293846"/>
                    </a:lnTo>
                    <a:lnTo>
                      <a:pt x="84296" y="320992"/>
                    </a:lnTo>
                    <a:cubicBezTo>
                      <a:pt x="87976" y="341934"/>
                      <a:pt x="94885" y="362178"/>
                      <a:pt x="104775" y="381000"/>
                    </a:cubicBezTo>
                    <a:close/>
                  </a:path>
                </a:pathLst>
              </a:custGeom>
              <a:noFill/>
              <a:ln w="15875" cap="flat">
                <a:solidFill>
                  <a:srgbClr val="3366FF"/>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6706B83A-ED36-4C6E-9C29-73E22ABDA13E}"/>
                  </a:ext>
                </a:extLst>
              </p:cNvPr>
              <p:cNvSpPr/>
              <p:nvPr/>
            </p:nvSpPr>
            <p:spPr>
              <a:xfrm>
                <a:off x="-992141" y="2982277"/>
                <a:ext cx="228028" cy="228028"/>
              </a:xfrm>
              <a:custGeom>
                <a:avLst/>
                <a:gdLst>
                  <a:gd name="connsiteX0" fmla="*/ 228029 w 228028"/>
                  <a:gd name="connsiteY0" fmla="*/ 114014 h 228028"/>
                  <a:gd name="connsiteX1" fmla="*/ 114014 w 228028"/>
                  <a:gd name="connsiteY1" fmla="*/ 228029 h 228028"/>
                  <a:gd name="connsiteX2" fmla="*/ 0 w 228028"/>
                  <a:gd name="connsiteY2" fmla="*/ 114014 h 228028"/>
                  <a:gd name="connsiteX3" fmla="*/ 114014 w 228028"/>
                  <a:gd name="connsiteY3" fmla="*/ 0 h 228028"/>
                  <a:gd name="connsiteX4" fmla="*/ 228029 w 228028"/>
                  <a:gd name="connsiteY4" fmla="*/ 114014 h 228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028" h="228028">
                    <a:moveTo>
                      <a:pt x="228029" y="114014"/>
                    </a:moveTo>
                    <a:cubicBezTo>
                      <a:pt x="228029" y="176983"/>
                      <a:pt x="176983" y="228029"/>
                      <a:pt x="114014" y="228029"/>
                    </a:cubicBezTo>
                    <a:cubicBezTo>
                      <a:pt x="51046" y="228029"/>
                      <a:pt x="0" y="176983"/>
                      <a:pt x="0" y="114014"/>
                    </a:cubicBezTo>
                    <a:cubicBezTo>
                      <a:pt x="0" y="51046"/>
                      <a:pt x="51046" y="0"/>
                      <a:pt x="114014" y="0"/>
                    </a:cubicBezTo>
                    <a:cubicBezTo>
                      <a:pt x="176983" y="0"/>
                      <a:pt x="228029" y="51046"/>
                      <a:pt x="228029" y="114014"/>
                    </a:cubicBezTo>
                    <a:close/>
                  </a:path>
                </a:pathLst>
              </a:custGeom>
              <a:noFill/>
              <a:ln w="15875" cap="flat">
                <a:solidFill>
                  <a:srgbClr val="3366FF"/>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D66D6488-5382-49E9-B1F7-A1968A63CE02}"/>
                  </a:ext>
                </a:extLst>
              </p:cNvPr>
              <p:cNvSpPr/>
              <p:nvPr/>
            </p:nvSpPr>
            <p:spPr>
              <a:xfrm>
                <a:off x="-1261412" y="2636295"/>
                <a:ext cx="845326" cy="577343"/>
              </a:xfrm>
              <a:custGeom>
                <a:avLst/>
                <a:gdLst>
                  <a:gd name="connsiteX0" fmla="*/ 0 w 845326"/>
                  <a:gd name="connsiteY0" fmla="*/ 210060 h 577343"/>
                  <a:gd name="connsiteX1" fmla="*/ 616267 w 845326"/>
                  <a:gd name="connsiteY1" fmla="*/ 65280 h 577343"/>
                  <a:gd name="connsiteX2" fmla="*/ 830294 w 845326"/>
                  <a:gd name="connsiteY2" fmla="*/ 577344 h 577343"/>
                </a:gdLst>
                <a:ahLst/>
                <a:cxnLst>
                  <a:cxn ang="0">
                    <a:pos x="connsiteX0" y="connsiteY0"/>
                  </a:cxn>
                  <a:cxn ang="0">
                    <a:pos x="connsiteX1" y="connsiteY1"/>
                  </a:cxn>
                  <a:cxn ang="0">
                    <a:pos x="connsiteX2" y="connsiteY2"/>
                  </a:cxn>
                </a:cxnLst>
                <a:rect l="l" t="t" r="r" b="b"/>
                <a:pathLst>
                  <a:path w="845326" h="577343">
                    <a:moveTo>
                      <a:pt x="0" y="210060"/>
                    </a:moveTo>
                    <a:cubicBezTo>
                      <a:pt x="79915" y="71757"/>
                      <a:pt x="340519" y="-94264"/>
                      <a:pt x="616267" y="65280"/>
                    </a:cubicBezTo>
                    <a:cubicBezTo>
                      <a:pt x="741807" y="137860"/>
                      <a:pt x="894112" y="326836"/>
                      <a:pt x="830294" y="577344"/>
                    </a:cubicBezTo>
                  </a:path>
                </a:pathLst>
              </a:custGeom>
              <a:noFill/>
              <a:ln w="15875" cap="flat">
                <a:solidFill>
                  <a:srgbClr val="3366FF"/>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60899159-7FCA-4B5E-BD7C-BA40528FCB58}"/>
                  </a:ext>
                </a:extLst>
              </p:cNvPr>
              <p:cNvSpPr/>
              <p:nvPr/>
            </p:nvSpPr>
            <p:spPr>
              <a:xfrm>
                <a:off x="-460550" y="3168872"/>
                <a:ext cx="69341" cy="65817"/>
              </a:xfrm>
              <a:custGeom>
                <a:avLst/>
                <a:gdLst>
                  <a:gd name="connsiteX0" fmla="*/ 6572 w 69341"/>
                  <a:gd name="connsiteY0" fmla="*/ 0 h 65817"/>
                  <a:gd name="connsiteX1" fmla="*/ 30194 w 69341"/>
                  <a:gd name="connsiteY1" fmla="*/ 39148 h 65817"/>
                  <a:gd name="connsiteX2" fmla="*/ 69342 w 69341"/>
                  <a:gd name="connsiteY2" fmla="*/ 15621 h 65817"/>
                  <a:gd name="connsiteX3" fmla="*/ 62675 w 69341"/>
                  <a:gd name="connsiteY3" fmla="*/ 42196 h 65817"/>
                  <a:gd name="connsiteX4" fmla="*/ 23622 w 69341"/>
                  <a:gd name="connsiteY4" fmla="*/ 65818 h 65817"/>
                  <a:gd name="connsiteX5" fmla="*/ 0 w 69341"/>
                  <a:gd name="connsiteY5" fmla="*/ 26670 h 65817"/>
                  <a:gd name="connsiteX6" fmla="*/ 6572 w 69341"/>
                  <a:gd name="connsiteY6" fmla="*/ 0 h 65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1" h="65817">
                    <a:moveTo>
                      <a:pt x="6572" y="0"/>
                    </a:moveTo>
                    <a:lnTo>
                      <a:pt x="30194" y="39148"/>
                    </a:lnTo>
                    <a:lnTo>
                      <a:pt x="69342" y="15621"/>
                    </a:lnTo>
                    <a:lnTo>
                      <a:pt x="62675" y="42196"/>
                    </a:lnTo>
                    <a:lnTo>
                      <a:pt x="23622" y="65818"/>
                    </a:lnTo>
                    <a:lnTo>
                      <a:pt x="0" y="26670"/>
                    </a:lnTo>
                    <a:lnTo>
                      <a:pt x="6572" y="0"/>
                    </a:lnTo>
                    <a:close/>
                  </a:path>
                </a:pathLst>
              </a:custGeom>
              <a:solidFill>
                <a:srgbClr val="3366FF"/>
              </a:solidFill>
              <a:ln w="9525" cap="flat">
                <a:solidFill>
                  <a:srgbClr val="3366FF"/>
                </a:solid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6DFB16F4-D1FF-4143-8721-E2C7F71297A2}"/>
                  </a:ext>
                </a:extLst>
              </p:cNvPr>
              <p:cNvSpPr/>
              <p:nvPr/>
            </p:nvSpPr>
            <p:spPr>
              <a:xfrm>
                <a:off x="-904130" y="3335750"/>
                <a:ext cx="423195" cy="225476"/>
              </a:xfrm>
              <a:custGeom>
                <a:avLst/>
                <a:gdLst>
                  <a:gd name="connsiteX0" fmla="*/ 0 w 423195"/>
                  <a:gd name="connsiteY0" fmla="*/ 224790 h 225476"/>
                  <a:gd name="connsiteX1" fmla="*/ 423196 w 423195"/>
                  <a:gd name="connsiteY1" fmla="*/ 0 h 225476"/>
                </a:gdLst>
                <a:ahLst/>
                <a:cxnLst>
                  <a:cxn ang="0">
                    <a:pos x="connsiteX0" y="connsiteY0"/>
                  </a:cxn>
                  <a:cxn ang="0">
                    <a:pos x="connsiteX1" y="connsiteY1"/>
                  </a:cxn>
                </a:cxnLst>
                <a:rect l="l" t="t" r="r" b="b"/>
                <a:pathLst>
                  <a:path w="423195" h="225476">
                    <a:moveTo>
                      <a:pt x="0" y="224790"/>
                    </a:moveTo>
                    <a:cubicBezTo>
                      <a:pt x="196977" y="235458"/>
                      <a:pt x="357664" y="120015"/>
                      <a:pt x="423196" y="0"/>
                    </a:cubicBezTo>
                  </a:path>
                </a:pathLst>
              </a:custGeom>
              <a:noFill/>
              <a:ln w="15875" cap="flat">
                <a:solidFill>
                  <a:srgbClr val="3366FF"/>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B1527F02-91BC-4C65-B385-E0BA739B74C3}"/>
                  </a:ext>
                </a:extLst>
              </p:cNvPr>
              <p:cNvSpPr/>
              <p:nvPr/>
            </p:nvSpPr>
            <p:spPr>
              <a:xfrm>
                <a:off x="-1336638" y="2983801"/>
                <a:ext cx="15027" cy="226123"/>
              </a:xfrm>
              <a:custGeom>
                <a:avLst/>
                <a:gdLst>
                  <a:gd name="connsiteX0" fmla="*/ 13789 w 15027"/>
                  <a:gd name="connsiteY0" fmla="*/ 226124 h 226123"/>
                  <a:gd name="connsiteX1" fmla="*/ 15028 w 15027"/>
                  <a:gd name="connsiteY1" fmla="*/ 0 h 226123"/>
                </a:gdLst>
                <a:ahLst/>
                <a:cxnLst>
                  <a:cxn ang="0">
                    <a:pos x="connsiteX0" y="connsiteY0"/>
                  </a:cxn>
                  <a:cxn ang="0">
                    <a:pos x="connsiteX1" y="connsiteY1"/>
                  </a:cxn>
                </a:cxnLst>
                <a:rect l="l" t="t" r="r" b="b"/>
                <a:pathLst>
                  <a:path w="15027" h="226123">
                    <a:moveTo>
                      <a:pt x="13789" y="226124"/>
                    </a:moveTo>
                    <a:cubicBezTo>
                      <a:pt x="-5007" y="151867"/>
                      <a:pt x="-4581" y="74046"/>
                      <a:pt x="15028" y="0"/>
                    </a:cubicBezTo>
                  </a:path>
                </a:pathLst>
              </a:custGeom>
              <a:noFill/>
              <a:ln w="15875" cap="flat">
                <a:solidFill>
                  <a:srgbClr val="3366FF"/>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A1327A2E-BCAB-4FD7-8C69-C91CAE5FF3AE}"/>
                  </a:ext>
                </a:extLst>
              </p:cNvPr>
              <p:cNvSpPr/>
              <p:nvPr/>
            </p:nvSpPr>
            <p:spPr>
              <a:xfrm>
                <a:off x="-1362282" y="2963132"/>
                <a:ext cx="69532" cy="66008"/>
              </a:xfrm>
              <a:custGeom>
                <a:avLst/>
                <a:gdLst>
                  <a:gd name="connsiteX0" fmla="*/ 62484 w 69532"/>
                  <a:gd name="connsiteY0" fmla="*/ 66008 h 66008"/>
                  <a:gd name="connsiteX1" fmla="*/ 39529 w 69532"/>
                  <a:gd name="connsiteY1" fmla="*/ 26479 h 66008"/>
                  <a:gd name="connsiteX2" fmla="*/ 0 w 69532"/>
                  <a:gd name="connsiteY2" fmla="*/ 49530 h 66008"/>
                  <a:gd name="connsiteX3" fmla="*/ 7048 w 69532"/>
                  <a:gd name="connsiteY3" fmla="*/ 23050 h 66008"/>
                  <a:gd name="connsiteX4" fmla="*/ 46482 w 69532"/>
                  <a:gd name="connsiteY4" fmla="*/ 0 h 66008"/>
                  <a:gd name="connsiteX5" fmla="*/ 69533 w 69532"/>
                  <a:gd name="connsiteY5" fmla="*/ 39433 h 66008"/>
                  <a:gd name="connsiteX6" fmla="*/ 62484 w 69532"/>
                  <a:gd name="connsiteY6" fmla="*/ 66008 h 66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 h="66008">
                    <a:moveTo>
                      <a:pt x="62484" y="66008"/>
                    </a:moveTo>
                    <a:lnTo>
                      <a:pt x="39529" y="26479"/>
                    </a:lnTo>
                    <a:lnTo>
                      <a:pt x="0" y="49530"/>
                    </a:lnTo>
                    <a:lnTo>
                      <a:pt x="7048" y="23050"/>
                    </a:lnTo>
                    <a:lnTo>
                      <a:pt x="46482" y="0"/>
                    </a:lnTo>
                    <a:lnTo>
                      <a:pt x="69533" y="39433"/>
                    </a:lnTo>
                    <a:lnTo>
                      <a:pt x="62484" y="66008"/>
                    </a:lnTo>
                    <a:close/>
                  </a:path>
                </a:pathLst>
              </a:custGeom>
              <a:solidFill>
                <a:srgbClr val="3366FF"/>
              </a:solidFill>
              <a:ln w="9525" cap="flat">
                <a:solidFill>
                  <a:srgbClr val="3366FF"/>
                </a:solid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D7B939DD-601E-4C2C-9CFC-AA6AC9C8749A}"/>
                  </a:ext>
                </a:extLst>
              </p:cNvPr>
              <p:cNvSpPr/>
              <p:nvPr/>
            </p:nvSpPr>
            <p:spPr>
              <a:xfrm>
                <a:off x="-1853845" y="3296481"/>
                <a:ext cx="833129" cy="812317"/>
              </a:xfrm>
              <a:custGeom>
                <a:avLst/>
                <a:gdLst>
                  <a:gd name="connsiteX0" fmla="*/ 833130 w 833129"/>
                  <a:gd name="connsiteY0" fmla="*/ 191668 h 812317"/>
                  <a:gd name="connsiteX1" fmla="*/ 228292 w 833129"/>
                  <a:gd name="connsiteY1" fmla="*/ 65272 h 812317"/>
                  <a:gd name="connsiteX2" fmla="*/ 1597 w 833129"/>
                  <a:gd name="connsiteY2" fmla="*/ 415506 h 812317"/>
                  <a:gd name="connsiteX3" fmla="*/ 157617 w 833129"/>
                  <a:gd name="connsiteY3" fmla="*/ 812317 h 812317"/>
                </a:gdLst>
                <a:ahLst/>
                <a:cxnLst>
                  <a:cxn ang="0">
                    <a:pos x="connsiteX0" y="connsiteY0"/>
                  </a:cxn>
                  <a:cxn ang="0">
                    <a:pos x="connsiteX1" y="connsiteY1"/>
                  </a:cxn>
                  <a:cxn ang="0">
                    <a:pos x="connsiteX2" y="connsiteY2"/>
                  </a:cxn>
                  <a:cxn ang="0">
                    <a:pos x="connsiteX3" y="connsiteY3"/>
                  </a:cxn>
                </a:cxnLst>
                <a:rect l="l" t="t" r="r" b="b"/>
                <a:pathLst>
                  <a:path w="833129" h="812317">
                    <a:moveTo>
                      <a:pt x="833130" y="191668"/>
                    </a:moveTo>
                    <a:cubicBezTo>
                      <a:pt x="741690" y="57747"/>
                      <a:pt x="491849" y="-87224"/>
                      <a:pt x="228292" y="65272"/>
                    </a:cubicBezTo>
                    <a:cubicBezTo>
                      <a:pt x="131518" y="121279"/>
                      <a:pt x="18742" y="246247"/>
                      <a:pt x="1597" y="415506"/>
                    </a:cubicBezTo>
                    <a:cubicBezTo>
                      <a:pt x="1597" y="415506"/>
                      <a:pt x="-26978" y="666490"/>
                      <a:pt x="157617" y="812317"/>
                    </a:cubicBezTo>
                  </a:path>
                </a:pathLst>
              </a:custGeom>
              <a:noFill/>
              <a:ln w="15875" cap="flat">
                <a:solidFill>
                  <a:srgbClr val="FFFFFF"/>
                </a:solidFill>
                <a:prstDash val="solid"/>
                <a:round/>
              </a:ln>
            </p:spPr>
            <p:txBody>
              <a:bodyPr rtlCol="0" anchor="ctr"/>
              <a:lstStyle/>
              <a:p>
                <a:endParaRPr lang="en-US" dirty="0"/>
              </a:p>
            </p:txBody>
          </p:sp>
          <p:sp>
            <p:nvSpPr>
              <p:cNvPr id="149" name="Freeform: Shape 148">
                <a:extLst>
                  <a:ext uri="{FF2B5EF4-FFF2-40B4-BE49-F238E27FC236}">
                    <a16:creationId xmlns:a16="http://schemas.microsoft.com/office/drawing/2014/main" id="{79ED659E-2FBA-4D1D-BAAF-47EEB754BC9F}"/>
                  </a:ext>
                </a:extLst>
              </p:cNvPr>
              <p:cNvSpPr/>
              <p:nvPr/>
            </p:nvSpPr>
            <p:spPr>
              <a:xfrm>
                <a:off x="-1069007" y="3438906"/>
                <a:ext cx="69151" cy="67627"/>
              </a:xfrm>
              <a:custGeom>
                <a:avLst/>
                <a:gdLst>
                  <a:gd name="connsiteX0" fmla="*/ 54102 w 69151"/>
                  <a:gd name="connsiteY0" fmla="*/ 0 h 67627"/>
                  <a:gd name="connsiteX1" fmla="*/ 44767 w 69151"/>
                  <a:gd name="connsiteY1" fmla="*/ 44672 h 67627"/>
                  <a:gd name="connsiteX2" fmla="*/ 0 w 69151"/>
                  <a:gd name="connsiteY2" fmla="*/ 35242 h 67627"/>
                  <a:gd name="connsiteX3" fmla="*/ 14954 w 69151"/>
                  <a:gd name="connsiteY3" fmla="*/ 58198 h 67627"/>
                  <a:gd name="connsiteX4" fmla="*/ 59722 w 69151"/>
                  <a:gd name="connsiteY4" fmla="*/ 67627 h 67627"/>
                  <a:gd name="connsiteX5" fmla="*/ 69152 w 69151"/>
                  <a:gd name="connsiteY5" fmla="*/ 22955 h 67627"/>
                  <a:gd name="connsiteX6" fmla="*/ 54102 w 69151"/>
                  <a:gd name="connsiteY6" fmla="*/ 0 h 67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151" h="67627">
                    <a:moveTo>
                      <a:pt x="54102" y="0"/>
                    </a:moveTo>
                    <a:lnTo>
                      <a:pt x="44767" y="44672"/>
                    </a:lnTo>
                    <a:lnTo>
                      <a:pt x="0" y="35242"/>
                    </a:lnTo>
                    <a:lnTo>
                      <a:pt x="14954" y="58198"/>
                    </a:lnTo>
                    <a:lnTo>
                      <a:pt x="59722" y="67627"/>
                    </a:lnTo>
                    <a:lnTo>
                      <a:pt x="69152" y="22955"/>
                    </a:lnTo>
                    <a:lnTo>
                      <a:pt x="54102" y="0"/>
                    </a:lnTo>
                    <a:close/>
                  </a:path>
                </a:pathLst>
              </a:custGeom>
              <a:solidFill>
                <a:srgbClr val="FFFFFF"/>
              </a:solidFill>
              <a:ln w="9525" cap="flat">
                <a:solidFill>
                  <a:srgbClr val="FFFFFF"/>
                </a:solid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93FF92C-A035-4793-BCA5-48FDB5D2D4A0}"/>
                  </a:ext>
                </a:extLst>
              </p:cNvPr>
              <p:cNvSpPr/>
              <p:nvPr/>
            </p:nvSpPr>
            <p:spPr>
              <a:xfrm>
                <a:off x="-1580119" y="3623024"/>
                <a:ext cx="646072" cy="598656"/>
              </a:xfrm>
              <a:custGeom>
                <a:avLst/>
                <a:gdLst>
                  <a:gd name="connsiteX0" fmla="*/ 0 w 646072"/>
                  <a:gd name="connsiteY0" fmla="*/ 558451 h 598656"/>
                  <a:gd name="connsiteX1" fmla="*/ 417100 w 646072"/>
                  <a:gd name="connsiteY1" fmla="*/ 533400 h 598656"/>
                  <a:gd name="connsiteX2" fmla="*/ 625221 w 646072"/>
                  <a:gd name="connsiteY2" fmla="*/ 0 h 598656"/>
                </a:gdLst>
                <a:ahLst/>
                <a:cxnLst>
                  <a:cxn ang="0">
                    <a:pos x="connsiteX0" y="connsiteY0"/>
                  </a:cxn>
                  <a:cxn ang="0">
                    <a:pos x="connsiteX1" y="connsiteY1"/>
                  </a:cxn>
                  <a:cxn ang="0">
                    <a:pos x="connsiteX2" y="connsiteY2"/>
                  </a:cxn>
                </a:cxnLst>
                <a:rect l="l" t="t" r="r" b="b"/>
                <a:pathLst>
                  <a:path w="646072" h="598656">
                    <a:moveTo>
                      <a:pt x="0" y="558451"/>
                    </a:moveTo>
                    <a:cubicBezTo>
                      <a:pt x="115443" y="610171"/>
                      <a:pt x="263938" y="621982"/>
                      <a:pt x="417100" y="533400"/>
                    </a:cubicBezTo>
                    <a:cubicBezTo>
                      <a:pt x="546068" y="458819"/>
                      <a:pt x="703326" y="261271"/>
                      <a:pt x="625221" y="0"/>
                    </a:cubicBezTo>
                  </a:path>
                </a:pathLst>
              </a:custGeom>
              <a:noFill/>
              <a:ln w="15875" cap="flat">
                <a:solidFill>
                  <a:srgbClr val="F1F2F2"/>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2EA03BB0-23D9-42C5-AECB-CBE815E42583}"/>
                  </a:ext>
                </a:extLst>
              </p:cNvPr>
              <p:cNvSpPr/>
              <p:nvPr/>
            </p:nvSpPr>
            <p:spPr>
              <a:xfrm>
                <a:off x="-1599740" y="4155566"/>
                <a:ext cx="67722" cy="70199"/>
              </a:xfrm>
              <a:custGeom>
                <a:avLst/>
                <a:gdLst>
                  <a:gd name="connsiteX0" fmla="*/ 41720 w 67722"/>
                  <a:gd name="connsiteY0" fmla="*/ 70199 h 70199"/>
                  <a:gd name="connsiteX1" fmla="*/ 25146 w 67722"/>
                  <a:gd name="connsiteY1" fmla="*/ 27622 h 70199"/>
                  <a:gd name="connsiteX2" fmla="*/ 67723 w 67722"/>
                  <a:gd name="connsiteY2" fmla="*/ 11049 h 70199"/>
                  <a:gd name="connsiteX3" fmla="*/ 42577 w 67722"/>
                  <a:gd name="connsiteY3" fmla="*/ 0 h 70199"/>
                  <a:gd name="connsiteX4" fmla="*/ 0 w 67722"/>
                  <a:gd name="connsiteY4" fmla="*/ 16669 h 70199"/>
                  <a:gd name="connsiteX5" fmla="*/ 16574 w 67722"/>
                  <a:gd name="connsiteY5" fmla="*/ 59150 h 70199"/>
                  <a:gd name="connsiteX6" fmla="*/ 41720 w 67722"/>
                  <a:gd name="connsiteY6" fmla="*/ 70199 h 7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22" h="70199">
                    <a:moveTo>
                      <a:pt x="41720" y="70199"/>
                    </a:moveTo>
                    <a:lnTo>
                      <a:pt x="25146" y="27622"/>
                    </a:lnTo>
                    <a:lnTo>
                      <a:pt x="67723" y="11049"/>
                    </a:lnTo>
                    <a:lnTo>
                      <a:pt x="42577" y="0"/>
                    </a:lnTo>
                    <a:lnTo>
                      <a:pt x="0" y="16669"/>
                    </a:lnTo>
                    <a:lnTo>
                      <a:pt x="16574" y="59150"/>
                    </a:lnTo>
                    <a:lnTo>
                      <a:pt x="41720" y="70199"/>
                    </a:lnTo>
                    <a:close/>
                  </a:path>
                </a:pathLst>
              </a:custGeom>
              <a:solidFill>
                <a:srgbClr val="F1F2F2"/>
              </a:solidFill>
              <a:ln w="9525" cap="flat">
                <a:solidFill>
                  <a:srgbClr val="FFFFFF"/>
                </a:solidFill>
                <a:prstDash val="solid"/>
                <a:miter/>
              </a:ln>
            </p:spPr>
            <p:txBody>
              <a:bodyPr rtlCol="0" anchor="ctr"/>
              <a:lstStyle/>
              <a:p>
                <a:endParaRPr lang="en-US" dirty="0"/>
              </a:p>
            </p:txBody>
          </p:sp>
        </p:grpSp>
        <p:grpSp>
          <p:nvGrpSpPr>
            <p:cNvPr id="159" name="Group 158">
              <a:extLst>
                <a:ext uri="{FF2B5EF4-FFF2-40B4-BE49-F238E27FC236}">
                  <a16:creationId xmlns:a16="http://schemas.microsoft.com/office/drawing/2014/main" id="{0286CC49-A494-48F6-8829-2B4224A63312}"/>
                </a:ext>
              </a:extLst>
            </p:cNvPr>
            <p:cNvGrpSpPr/>
            <p:nvPr/>
          </p:nvGrpSpPr>
          <p:grpSpPr>
            <a:xfrm>
              <a:off x="2340344" y="2058252"/>
              <a:ext cx="134734" cy="143404"/>
              <a:chOff x="6226774" y="2938848"/>
              <a:chExt cx="123767" cy="133836"/>
            </a:xfrm>
          </p:grpSpPr>
          <p:sp>
            <p:nvSpPr>
              <p:cNvPr id="160" name="Freeform: Shape 159">
                <a:extLst>
                  <a:ext uri="{FF2B5EF4-FFF2-40B4-BE49-F238E27FC236}">
                    <a16:creationId xmlns:a16="http://schemas.microsoft.com/office/drawing/2014/main" id="{34DA8DFA-55A1-4ABF-9E23-0FFA8FC89F1E}"/>
                  </a:ext>
                </a:extLst>
              </p:cNvPr>
              <p:cNvSpPr/>
              <p:nvPr/>
            </p:nvSpPr>
            <p:spPr>
              <a:xfrm>
                <a:off x="6252367" y="2938848"/>
                <a:ext cx="71323" cy="71323"/>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5875" cap="flat">
                <a:solidFill>
                  <a:schemeClr val="tx1"/>
                </a:solidFill>
                <a:prstDash val="solid"/>
                <a:round/>
              </a:ln>
            </p:spPr>
            <p:txBody>
              <a:bodyPr rtlCol="0" anchor="ctr"/>
              <a:lstStyle/>
              <a:p>
                <a:endParaRPr lang="en-US" dirty="0"/>
              </a:p>
            </p:txBody>
          </p:sp>
          <p:sp>
            <p:nvSpPr>
              <p:cNvPr id="161" name="Freeform: Shape 160">
                <a:extLst>
                  <a:ext uri="{FF2B5EF4-FFF2-40B4-BE49-F238E27FC236}">
                    <a16:creationId xmlns:a16="http://schemas.microsoft.com/office/drawing/2014/main" id="{41E18BDE-EA5A-46FD-A9D7-1A8439037F01}"/>
                  </a:ext>
                </a:extLst>
              </p:cNvPr>
              <p:cNvSpPr/>
              <p:nvPr/>
            </p:nvSpPr>
            <p:spPr>
              <a:xfrm>
                <a:off x="6226774" y="3007654"/>
                <a:ext cx="123767" cy="65030"/>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5875" cap="flat">
                <a:solidFill>
                  <a:schemeClr val="tx1"/>
                </a:solidFill>
                <a:prstDash val="solid"/>
                <a:round/>
              </a:ln>
            </p:spPr>
            <p:txBody>
              <a:bodyPr rtlCol="0" anchor="ctr"/>
              <a:lstStyle/>
              <a:p>
                <a:endParaRPr lang="en-US"/>
              </a:p>
            </p:txBody>
          </p:sp>
        </p:grpSp>
      </p:grpSp>
      <p:grpSp>
        <p:nvGrpSpPr>
          <p:cNvPr id="3" name="Group 2">
            <a:extLst>
              <a:ext uri="{FF2B5EF4-FFF2-40B4-BE49-F238E27FC236}">
                <a16:creationId xmlns:a16="http://schemas.microsoft.com/office/drawing/2014/main" id="{0E54BD9F-A668-455C-B626-374C15E79E6B}"/>
              </a:ext>
            </a:extLst>
          </p:cNvPr>
          <p:cNvGrpSpPr>
            <a:grpSpLocks noChangeAspect="1"/>
          </p:cNvGrpSpPr>
          <p:nvPr/>
        </p:nvGrpSpPr>
        <p:grpSpPr>
          <a:xfrm>
            <a:off x="845949" y="1756205"/>
            <a:ext cx="547792" cy="640080"/>
            <a:chOff x="-770855" y="-424462"/>
            <a:chExt cx="643580" cy="752005"/>
          </a:xfrm>
        </p:grpSpPr>
        <p:sp>
          <p:nvSpPr>
            <p:cNvPr id="220" name="Freeform: Shape 219">
              <a:extLst>
                <a:ext uri="{FF2B5EF4-FFF2-40B4-BE49-F238E27FC236}">
                  <a16:creationId xmlns:a16="http://schemas.microsoft.com/office/drawing/2014/main" id="{F09E3A6D-3F63-4DBF-B36C-5F04158FF95E}"/>
                </a:ext>
              </a:extLst>
            </p:cNvPr>
            <p:cNvSpPr/>
            <p:nvPr/>
          </p:nvSpPr>
          <p:spPr>
            <a:xfrm>
              <a:off x="-770855" y="-424462"/>
              <a:ext cx="643580" cy="330876"/>
            </a:xfrm>
            <a:custGeom>
              <a:avLst/>
              <a:gdLst>
                <a:gd name="connsiteX0" fmla="*/ 205169 w 404812"/>
                <a:gd name="connsiteY0" fmla="*/ 0 h 208121"/>
                <a:gd name="connsiteX1" fmla="*/ 0 w 404812"/>
                <a:gd name="connsiteY1" fmla="*/ 104108 h 208121"/>
                <a:gd name="connsiteX2" fmla="*/ 199644 w 404812"/>
                <a:gd name="connsiteY2" fmla="*/ 208121 h 208121"/>
                <a:gd name="connsiteX3" fmla="*/ 404813 w 404812"/>
                <a:gd name="connsiteY3" fmla="*/ 104108 h 208121"/>
                <a:gd name="connsiteX4" fmla="*/ 205169 w 404812"/>
                <a:gd name="connsiteY4" fmla="*/ 0 h 208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812" h="208121">
                  <a:moveTo>
                    <a:pt x="205169" y="0"/>
                  </a:moveTo>
                  <a:lnTo>
                    <a:pt x="0" y="104108"/>
                  </a:lnTo>
                  <a:lnTo>
                    <a:pt x="199644" y="208121"/>
                  </a:lnTo>
                  <a:lnTo>
                    <a:pt x="404813" y="104108"/>
                  </a:lnTo>
                  <a:lnTo>
                    <a:pt x="205169" y="0"/>
                  </a:lnTo>
                  <a:close/>
                </a:path>
              </a:pathLst>
            </a:custGeom>
            <a:noFill/>
            <a:ln w="19050" cap="flat">
              <a:solidFill>
                <a:srgbClr val="FFFFFF"/>
              </a:solidFill>
              <a:prstDash val="solid"/>
              <a:round/>
            </a:ln>
          </p:spPr>
          <p:txBody>
            <a:bodyPr rtlCol="0" anchor="ctr"/>
            <a:lstStyle/>
            <a:p>
              <a:endParaRPr lang="en-US" dirty="0"/>
            </a:p>
          </p:txBody>
        </p:sp>
        <p:sp>
          <p:nvSpPr>
            <p:cNvPr id="221" name="Freeform: Shape 220">
              <a:extLst>
                <a:ext uri="{FF2B5EF4-FFF2-40B4-BE49-F238E27FC236}">
                  <a16:creationId xmlns:a16="http://schemas.microsoft.com/office/drawing/2014/main" id="{DE04CC43-133B-4851-8FBA-8F5751ACFE06}"/>
                </a:ext>
              </a:extLst>
            </p:cNvPr>
            <p:cNvSpPr/>
            <p:nvPr/>
          </p:nvSpPr>
          <p:spPr>
            <a:xfrm>
              <a:off x="-770855" y="-258948"/>
              <a:ext cx="321790" cy="586491"/>
            </a:xfrm>
            <a:custGeom>
              <a:avLst/>
              <a:gdLst>
                <a:gd name="connsiteX0" fmla="*/ 0 w 202406"/>
                <a:gd name="connsiteY0" fmla="*/ 0 h 368903"/>
                <a:gd name="connsiteX1" fmla="*/ 0 w 202406"/>
                <a:gd name="connsiteY1" fmla="*/ 264795 h 368903"/>
                <a:gd name="connsiteX2" fmla="*/ 202406 w 202406"/>
                <a:gd name="connsiteY2" fmla="*/ 368903 h 368903"/>
                <a:gd name="connsiteX3" fmla="*/ 202406 w 202406"/>
                <a:gd name="connsiteY3" fmla="*/ 104013 h 368903"/>
                <a:gd name="connsiteX4" fmla="*/ 0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0" y="0"/>
                  </a:moveTo>
                  <a:lnTo>
                    <a:pt x="0" y="264795"/>
                  </a:lnTo>
                  <a:lnTo>
                    <a:pt x="202406" y="368903"/>
                  </a:lnTo>
                  <a:lnTo>
                    <a:pt x="202406" y="104013"/>
                  </a:lnTo>
                  <a:lnTo>
                    <a:pt x="0" y="0"/>
                  </a:lnTo>
                  <a:close/>
                </a:path>
              </a:pathLst>
            </a:custGeom>
            <a:noFill/>
            <a:ln w="19050" cap="flat">
              <a:solidFill>
                <a:srgbClr val="FFFFFF"/>
              </a:solidFill>
              <a:prstDash val="solid"/>
              <a:round/>
            </a:ln>
          </p:spPr>
          <p:txBody>
            <a:bodyPr rtlCol="0" anchor="ctr"/>
            <a:lstStyle/>
            <a:p>
              <a:endParaRPr lang="en-US" dirty="0"/>
            </a:p>
          </p:txBody>
        </p:sp>
        <p:sp>
          <p:nvSpPr>
            <p:cNvPr id="222" name="Freeform: Shape 221">
              <a:extLst>
                <a:ext uri="{FF2B5EF4-FFF2-40B4-BE49-F238E27FC236}">
                  <a16:creationId xmlns:a16="http://schemas.microsoft.com/office/drawing/2014/main" id="{432D5AD6-B429-4068-8C50-372A9337D133}"/>
                </a:ext>
              </a:extLst>
            </p:cNvPr>
            <p:cNvSpPr/>
            <p:nvPr/>
          </p:nvSpPr>
          <p:spPr>
            <a:xfrm>
              <a:off x="-449065" y="-258948"/>
              <a:ext cx="321790" cy="586491"/>
            </a:xfrm>
            <a:custGeom>
              <a:avLst/>
              <a:gdLst>
                <a:gd name="connsiteX0" fmla="*/ 202406 w 202406"/>
                <a:gd name="connsiteY0" fmla="*/ 0 h 368903"/>
                <a:gd name="connsiteX1" fmla="*/ 202406 w 202406"/>
                <a:gd name="connsiteY1" fmla="*/ 264795 h 368903"/>
                <a:gd name="connsiteX2" fmla="*/ 0 w 202406"/>
                <a:gd name="connsiteY2" fmla="*/ 368903 h 368903"/>
                <a:gd name="connsiteX3" fmla="*/ 0 w 202406"/>
                <a:gd name="connsiteY3" fmla="*/ 104013 h 368903"/>
                <a:gd name="connsiteX4" fmla="*/ 202406 w 202406"/>
                <a:gd name="connsiteY4" fmla="*/ 0 h 368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06" h="368903">
                  <a:moveTo>
                    <a:pt x="202406" y="0"/>
                  </a:moveTo>
                  <a:lnTo>
                    <a:pt x="202406" y="264795"/>
                  </a:lnTo>
                  <a:lnTo>
                    <a:pt x="0" y="368903"/>
                  </a:lnTo>
                  <a:lnTo>
                    <a:pt x="0" y="104013"/>
                  </a:lnTo>
                  <a:lnTo>
                    <a:pt x="202406" y="0"/>
                  </a:lnTo>
                  <a:close/>
                </a:path>
              </a:pathLst>
            </a:custGeom>
            <a:noFill/>
            <a:ln w="19050" cap="flat">
              <a:solidFill>
                <a:srgbClr val="FFFFFF"/>
              </a:solidFill>
              <a:prstDash val="solid"/>
              <a:round/>
            </a:ln>
          </p:spPr>
          <p:txBody>
            <a:bodyPr rtlCol="0" anchor="ctr"/>
            <a:lstStyle/>
            <a:p>
              <a:endParaRPr lang="en-US" dirty="0"/>
            </a:p>
          </p:txBody>
        </p:sp>
      </p:grpSp>
      <p:sp>
        <p:nvSpPr>
          <p:cNvPr id="4" name="Oval 3">
            <a:extLst>
              <a:ext uri="{FF2B5EF4-FFF2-40B4-BE49-F238E27FC236}">
                <a16:creationId xmlns:a16="http://schemas.microsoft.com/office/drawing/2014/main" id="{E6E59588-2AF6-43B1-A9F4-5B23CE7C8A28}"/>
              </a:ext>
            </a:extLst>
          </p:cNvPr>
          <p:cNvSpPr/>
          <p:nvPr/>
        </p:nvSpPr>
        <p:spPr>
          <a:xfrm>
            <a:off x="920884" y="1877284"/>
            <a:ext cx="397922" cy="397922"/>
          </a:xfrm>
          <a:prstGeom prst="ellipse">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223" name="Graphic 5097">
            <a:extLst>
              <a:ext uri="{FF2B5EF4-FFF2-40B4-BE49-F238E27FC236}">
                <a16:creationId xmlns:a16="http://schemas.microsoft.com/office/drawing/2014/main" id="{012304F7-CF70-42AA-A572-4F8FB07D4F09}"/>
              </a:ext>
            </a:extLst>
          </p:cNvPr>
          <p:cNvGrpSpPr/>
          <p:nvPr/>
        </p:nvGrpSpPr>
        <p:grpSpPr>
          <a:xfrm>
            <a:off x="893583" y="1849983"/>
            <a:ext cx="452524" cy="452524"/>
            <a:chOff x="5097071" y="6858000"/>
            <a:chExt cx="1905000" cy="1905000"/>
          </a:xfrm>
        </p:grpSpPr>
        <p:sp>
          <p:nvSpPr>
            <p:cNvPr id="224" name="Freeform: Shape 223">
              <a:extLst>
                <a:ext uri="{FF2B5EF4-FFF2-40B4-BE49-F238E27FC236}">
                  <a16:creationId xmlns:a16="http://schemas.microsoft.com/office/drawing/2014/main" id="{0BEE7CF1-B068-48E2-8E4B-1C3801398E65}"/>
                </a:ext>
              </a:extLst>
            </p:cNvPr>
            <p:cNvSpPr/>
            <p:nvPr/>
          </p:nvSpPr>
          <p:spPr>
            <a:xfrm>
              <a:off x="5485405" y="7691532"/>
              <a:ext cx="9525" cy="250126"/>
            </a:xfrm>
            <a:custGeom>
              <a:avLst/>
              <a:gdLst>
                <a:gd name="connsiteX0" fmla="*/ 0 w 9525"/>
                <a:gd name="connsiteY0" fmla="*/ 250126 h 250126"/>
                <a:gd name="connsiteX1" fmla="*/ 0 w 9525"/>
                <a:gd name="connsiteY1" fmla="*/ 125063 h 250126"/>
                <a:gd name="connsiteX2" fmla="*/ 0 w 9525"/>
                <a:gd name="connsiteY2" fmla="*/ 0 h 250126"/>
                <a:gd name="connsiteX3" fmla="*/ 0 w 9525"/>
                <a:gd name="connsiteY3" fmla="*/ 250126 h 250126"/>
              </a:gdLst>
              <a:ahLst/>
              <a:cxnLst>
                <a:cxn ang="0">
                  <a:pos x="connsiteX0" y="connsiteY0"/>
                </a:cxn>
                <a:cxn ang="0">
                  <a:pos x="connsiteX1" y="connsiteY1"/>
                </a:cxn>
                <a:cxn ang="0">
                  <a:pos x="connsiteX2" y="connsiteY2"/>
                </a:cxn>
                <a:cxn ang="0">
                  <a:pos x="connsiteX3" y="connsiteY3"/>
                </a:cxn>
              </a:cxnLst>
              <a:rect l="l" t="t" r="r" b="b"/>
              <a:pathLst>
                <a:path w="9525" h="250126">
                  <a:moveTo>
                    <a:pt x="0" y="250126"/>
                  </a:moveTo>
                  <a:lnTo>
                    <a:pt x="0" y="125063"/>
                  </a:lnTo>
                  <a:lnTo>
                    <a:pt x="0" y="0"/>
                  </a:lnTo>
                  <a:lnTo>
                    <a:pt x="0" y="250126"/>
                  </a:lnTo>
                  <a:close/>
                </a:path>
              </a:pathLst>
            </a:custGeom>
            <a:noFill/>
            <a:ln w="15875" cap="flat">
              <a:solidFill>
                <a:srgbClr val="FFFFFF"/>
              </a:solidFill>
              <a:prstDash val="solid"/>
              <a:round/>
            </a:ln>
          </p:spPr>
          <p:txBody>
            <a:bodyPr rtlCol="0" anchor="ctr"/>
            <a:lstStyle/>
            <a:p>
              <a:endParaRPr lang="en-US" dirty="0"/>
            </a:p>
          </p:txBody>
        </p:sp>
        <p:sp>
          <p:nvSpPr>
            <p:cNvPr id="225" name="Freeform: Shape 224">
              <a:extLst>
                <a:ext uri="{FF2B5EF4-FFF2-40B4-BE49-F238E27FC236}">
                  <a16:creationId xmlns:a16="http://schemas.microsoft.com/office/drawing/2014/main" id="{28DCA7FC-9358-4FA9-B1FC-8372826CA8C9}"/>
                </a:ext>
              </a:extLst>
            </p:cNvPr>
            <p:cNvSpPr/>
            <p:nvPr/>
          </p:nvSpPr>
          <p:spPr>
            <a:xfrm>
              <a:off x="5767440" y="7457884"/>
              <a:ext cx="141065" cy="358711"/>
            </a:xfrm>
            <a:custGeom>
              <a:avLst/>
              <a:gdLst>
                <a:gd name="connsiteX0" fmla="*/ 0 w 141065"/>
                <a:gd name="connsiteY0" fmla="*/ 358712 h 358711"/>
                <a:gd name="connsiteX1" fmla="*/ 0 w 141065"/>
                <a:gd name="connsiteY1" fmla="*/ 211550 h 358711"/>
                <a:gd name="connsiteX2" fmla="*/ 141065 w 141065"/>
                <a:gd name="connsiteY2" fmla="*/ 141065 h 358711"/>
                <a:gd name="connsiteX3" fmla="*/ 141065 w 141065"/>
                <a:gd name="connsiteY3" fmla="*/ 0 h 358711"/>
              </a:gdLst>
              <a:ahLst/>
              <a:cxnLst>
                <a:cxn ang="0">
                  <a:pos x="connsiteX0" y="connsiteY0"/>
                </a:cxn>
                <a:cxn ang="0">
                  <a:pos x="connsiteX1" y="connsiteY1"/>
                </a:cxn>
                <a:cxn ang="0">
                  <a:pos x="connsiteX2" y="connsiteY2"/>
                </a:cxn>
                <a:cxn ang="0">
                  <a:pos x="connsiteX3" y="connsiteY3"/>
                </a:cxn>
              </a:cxnLst>
              <a:rect l="l" t="t" r="r" b="b"/>
              <a:pathLst>
                <a:path w="141065" h="358711">
                  <a:moveTo>
                    <a:pt x="0" y="358712"/>
                  </a:moveTo>
                  <a:lnTo>
                    <a:pt x="0" y="211550"/>
                  </a:lnTo>
                  <a:lnTo>
                    <a:pt x="141065" y="141065"/>
                  </a:lnTo>
                  <a:lnTo>
                    <a:pt x="141065" y="0"/>
                  </a:lnTo>
                </a:path>
              </a:pathLst>
            </a:custGeom>
            <a:noFill/>
            <a:ln w="15875" cap="flat">
              <a:solidFill>
                <a:srgbClr val="FFFFFF"/>
              </a:solidFill>
              <a:prstDash val="solid"/>
              <a:round/>
            </a:ln>
          </p:spPr>
          <p:txBody>
            <a:bodyPr rtlCol="0" anchor="ctr"/>
            <a:lstStyle/>
            <a:p>
              <a:endParaRPr lang="en-US" dirty="0"/>
            </a:p>
          </p:txBody>
        </p:sp>
        <p:sp>
          <p:nvSpPr>
            <p:cNvPr id="226" name="Freeform: Shape 225">
              <a:extLst>
                <a:ext uri="{FF2B5EF4-FFF2-40B4-BE49-F238E27FC236}">
                  <a16:creationId xmlns:a16="http://schemas.microsoft.com/office/drawing/2014/main" id="{3E5C3363-2139-44DA-B668-B4010F635459}"/>
                </a:ext>
              </a:extLst>
            </p:cNvPr>
            <p:cNvSpPr/>
            <p:nvPr/>
          </p:nvSpPr>
          <p:spPr>
            <a:xfrm>
              <a:off x="5626470" y="7598949"/>
              <a:ext cx="140969" cy="70484"/>
            </a:xfrm>
            <a:custGeom>
              <a:avLst/>
              <a:gdLst>
                <a:gd name="connsiteX0" fmla="*/ 140970 w 140969"/>
                <a:gd name="connsiteY0" fmla="*/ 70485 h 70484"/>
                <a:gd name="connsiteX1" fmla="*/ 0 w 140969"/>
                <a:gd name="connsiteY1" fmla="*/ 0 h 70484"/>
              </a:gdLst>
              <a:ahLst/>
              <a:cxnLst>
                <a:cxn ang="0">
                  <a:pos x="connsiteX0" y="connsiteY0"/>
                </a:cxn>
                <a:cxn ang="0">
                  <a:pos x="connsiteX1" y="connsiteY1"/>
                </a:cxn>
              </a:cxnLst>
              <a:rect l="l" t="t" r="r" b="b"/>
              <a:pathLst>
                <a:path w="140969" h="70484">
                  <a:moveTo>
                    <a:pt x="140970" y="70485"/>
                  </a:moveTo>
                  <a:lnTo>
                    <a:pt x="0" y="0"/>
                  </a:lnTo>
                </a:path>
              </a:pathLst>
            </a:custGeom>
            <a:ln w="15875" cap="flat">
              <a:solidFill>
                <a:srgbClr val="FFFFFF"/>
              </a:solidFill>
              <a:prstDash val="solid"/>
              <a:round/>
            </a:ln>
          </p:spPr>
          <p:txBody>
            <a:bodyPr rtlCol="0" anchor="ctr"/>
            <a:lstStyle/>
            <a:p>
              <a:endParaRPr lang="en-US" dirty="0"/>
            </a:p>
          </p:txBody>
        </p:sp>
        <p:sp>
          <p:nvSpPr>
            <p:cNvPr id="227" name="Freeform: Shape 226">
              <a:extLst>
                <a:ext uri="{FF2B5EF4-FFF2-40B4-BE49-F238E27FC236}">
                  <a16:creationId xmlns:a16="http://schemas.microsoft.com/office/drawing/2014/main" id="{4B8A6EBF-D1FB-447B-8192-9FBB8EE41620}"/>
                </a:ext>
              </a:extLst>
            </p:cNvPr>
            <p:cNvSpPr/>
            <p:nvPr/>
          </p:nvSpPr>
          <p:spPr>
            <a:xfrm>
              <a:off x="5767440" y="7331678"/>
              <a:ext cx="9525" cy="173259"/>
            </a:xfrm>
            <a:custGeom>
              <a:avLst/>
              <a:gdLst>
                <a:gd name="connsiteX0" fmla="*/ 0 w 9525"/>
                <a:gd name="connsiteY0" fmla="*/ 173260 h 173259"/>
                <a:gd name="connsiteX1" fmla="*/ 0 w 9525"/>
                <a:gd name="connsiteY1" fmla="*/ 0 h 173259"/>
              </a:gdLst>
              <a:ahLst/>
              <a:cxnLst>
                <a:cxn ang="0">
                  <a:pos x="connsiteX0" y="connsiteY0"/>
                </a:cxn>
                <a:cxn ang="0">
                  <a:pos x="connsiteX1" y="connsiteY1"/>
                </a:cxn>
              </a:cxnLst>
              <a:rect l="l" t="t" r="r" b="b"/>
              <a:pathLst>
                <a:path w="9525" h="173259">
                  <a:moveTo>
                    <a:pt x="0" y="173260"/>
                  </a:moveTo>
                  <a:lnTo>
                    <a:pt x="0" y="0"/>
                  </a:lnTo>
                </a:path>
              </a:pathLst>
            </a:custGeom>
            <a:ln w="15875" cap="flat">
              <a:solidFill>
                <a:srgbClr val="FFFFFF"/>
              </a:solidFill>
              <a:prstDash val="solid"/>
              <a:round/>
            </a:ln>
          </p:spPr>
          <p:txBody>
            <a:bodyPr rtlCol="0" anchor="ctr"/>
            <a:lstStyle/>
            <a:p>
              <a:endParaRPr lang="en-US" dirty="0"/>
            </a:p>
          </p:txBody>
        </p:sp>
        <p:sp>
          <p:nvSpPr>
            <p:cNvPr id="228" name="Freeform: Shape 227">
              <a:extLst>
                <a:ext uri="{FF2B5EF4-FFF2-40B4-BE49-F238E27FC236}">
                  <a16:creationId xmlns:a16="http://schemas.microsoft.com/office/drawing/2014/main" id="{7D0AD8F0-863C-47AF-B81B-4957011FD721}"/>
                </a:ext>
              </a:extLst>
            </p:cNvPr>
            <p:cNvSpPr/>
            <p:nvPr/>
          </p:nvSpPr>
          <p:spPr>
            <a:xfrm>
              <a:off x="5485405" y="7738110"/>
              <a:ext cx="135826" cy="80009"/>
            </a:xfrm>
            <a:custGeom>
              <a:avLst/>
              <a:gdLst>
                <a:gd name="connsiteX0" fmla="*/ 0 w 135826"/>
                <a:gd name="connsiteY0" fmla="*/ 80010 h 80009"/>
                <a:gd name="connsiteX1" fmla="*/ 135826 w 135826"/>
                <a:gd name="connsiteY1" fmla="*/ 0 h 80009"/>
              </a:gdLst>
              <a:ahLst/>
              <a:cxnLst>
                <a:cxn ang="0">
                  <a:pos x="connsiteX0" y="connsiteY0"/>
                </a:cxn>
                <a:cxn ang="0">
                  <a:pos x="connsiteX1" y="connsiteY1"/>
                </a:cxn>
              </a:cxnLst>
              <a:rect l="l" t="t" r="r" b="b"/>
              <a:pathLst>
                <a:path w="135826" h="80009">
                  <a:moveTo>
                    <a:pt x="0" y="80010"/>
                  </a:moveTo>
                  <a:lnTo>
                    <a:pt x="135826" y="0"/>
                  </a:lnTo>
                </a:path>
              </a:pathLst>
            </a:custGeom>
            <a:ln w="15875" cap="flat">
              <a:solidFill>
                <a:srgbClr val="FFFFFF"/>
              </a:solidFill>
              <a:prstDash val="solid"/>
              <a:round/>
            </a:ln>
          </p:spPr>
          <p:txBody>
            <a:bodyPr rtlCol="0" anchor="ctr"/>
            <a:lstStyle/>
            <a:p>
              <a:endParaRPr lang="en-US" dirty="0"/>
            </a:p>
          </p:txBody>
        </p:sp>
        <p:sp>
          <p:nvSpPr>
            <p:cNvPr id="229" name="Freeform: Shape 228">
              <a:extLst>
                <a:ext uri="{FF2B5EF4-FFF2-40B4-BE49-F238E27FC236}">
                  <a16:creationId xmlns:a16="http://schemas.microsoft.com/office/drawing/2014/main" id="{D4ABE929-2DE2-4700-BC79-C094EB2740B6}"/>
                </a:ext>
              </a:extLst>
            </p:cNvPr>
            <p:cNvSpPr/>
            <p:nvPr/>
          </p:nvSpPr>
          <p:spPr>
            <a:xfrm>
              <a:off x="5626470" y="7951565"/>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5875" cap="flat">
              <a:solidFill>
                <a:srgbClr val="FFFFFF"/>
              </a:solidFill>
              <a:prstDash val="solid"/>
              <a:round/>
            </a:ln>
          </p:spPr>
          <p:txBody>
            <a:bodyPr rtlCol="0" anchor="ctr"/>
            <a:lstStyle/>
            <a:p>
              <a:endParaRPr lang="en-US" dirty="0"/>
            </a:p>
          </p:txBody>
        </p:sp>
        <p:sp>
          <p:nvSpPr>
            <p:cNvPr id="230" name="Freeform: Shape 229">
              <a:extLst>
                <a:ext uri="{FF2B5EF4-FFF2-40B4-BE49-F238E27FC236}">
                  <a16:creationId xmlns:a16="http://schemas.microsoft.com/office/drawing/2014/main" id="{4B61ACCE-E38E-47C1-8816-0F3C6A242E50}"/>
                </a:ext>
              </a:extLst>
            </p:cNvPr>
            <p:cNvSpPr/>
            <p:nvPr/>
          </p:nvSpPr>
          <p:spPr>
            <a:xfrm>
              <a:off x="5755343" y="8218170"/>
              <a:ext cx="135826" cy="79914"/>
            </a:xfrm>
            <a:custGeom>
              <a:avLst/>
              <a:gdLst>
                <a:gd name="connsiteX0" fmla="*/ 0 w 135826"/>
                <a:gd name="connsiteY0" fmla="*/ 79915 h 79914"/>
                <a:gd name="connsiteX1" fmla="*/ 135827 w 135826"/>
                <a:gd name="connsiteY1" fmla="*/ 0 h 79914"/>
              </a:gdLst>
              <a:ahLst/>
              <a:cxnLst>
                <a:cxn ang="0">
                  <a:pos x="connsiteX0" y="connsiteY0"/>
                </a:cxn>
                <a:cxn ang="0">
                  <a:pos x="connsiteX1" y="connsiteY1"/>
                </a:cxn>
              </a:cxnLst>
              <a:rect l="l" t="t" r="r" b="b"/>
              <a:pathLst>
                <a:path w="135826" h="79914">
                  <a:moveTo>
                    <a:pt x="0" y="79915"/>
                  </a:moveTo>
                  <a:lnTo>
                    <a:pt x="135827" y="0"/>
                  </a:lnTo>
                </a:path>
              </a:pathLst>
            </a:custGeom>
            <a:ln w="15875" cap="flat">
              <a:solidFill>
                <a:srgbClr val="FFFFFF"/>
              </a:solidFill>
              <a:prstDash val="solid"/>
              <a:round/>
            </a:ln>
          </p:spPr>
          <p:txBody>
            <a:bodyPr rtlCol="0" anchor="ctr"/>
            <a:lstStyle/>
            <a:p>
              <a:endParaRPr lang="en-US" dirty="0"/>
            </a:p>
          </p:txBody>
        </p:sp>
        <p:sp>
          <p:nvSpPr>
            <p:cNvPr id="231" name="Freeform: Shape 230">
              <a:extLst>
                <a:ext uri="{FF2B5EF4-FFF2-40B4-BE49-F238E27FC236}">
                  <a16:creationId xmlns:a16="http://schemas.microsoft.com/office/drawing/2014/main" id="{C571FFF1-C475-4C93-A254-9533F96198C1}"/>
                </a:ext>
              </a:extLst>
            </p:cNvPr>
            <p:cNvSpPr/>
            <p:nvPr/>
          </p:nvSpPr>
          <p:spPr>
            <a:xfrm>
              <a:off x="5744009" y="7951565"/>
              <a:ext cx="305562" cy="164496"/>
            </a:xfrm>
            <a:custGeom>
              <a:avLst/>
              <a:gdLst>
                <a:gd name="connsiteX0" fmla="*/ 0 w 305562"/>
                <a:gd name="connsiteY0" fmla="*/ 164497 h 164496"/>
                <a:gd name="connsiteX1" fmla="*/ 305562 w 305562"/>
                <a:gd name="connsiteY1" fmla="*/ 0 h 164496"/>
              </a:gdLst>
              <a:ahLst/>
              <a:cxnLst>
                <a:cxn ang="0">
                  <a:pos x="connsiteX0" y="connsiteY0"/>
                </a:cxn>
                <a:cxn ang="0">
                  <a:pos x="connsiteX1" y="connsiteY1"/>
                </a:cxn>
              </a:cxnLst>
              <a:rect l="l" t="t" r="r" b="b"/>
              <a:pathLst>
                <a:path w="305562" h="164496">
                  <a:moveTo>
                    <a:pt x="0" y="164497"/>
                  </a:moveTo>
                  <a:lnTo>
                    <a:pt x="305562" y="0"/>
                  </a:lnTo>
                </a:path>
              </a:pathLst>
            </a:custGeom>
            <a:ln w="15875" cap="flat">
              <a:solidFill>
                <a:srgbClr val="FFFFFF"/>
              </a:solidFill>
              <a:prstDash val="solid"/>
              <a:round/>
            </a:ln>
          </p:spPr>
          <p:txBody>
            <a:bodyPr rtlCol="0" anchor="ctr"/>
            <a:lstStyle/>
            <a:p>
              <a:endParaRPr lang="en-US" dirty="0"/>
            </a:p>
          </p:txBody>
        </p:sp>
        <p:sp>
          <p:nvSpPr>
            <p:cNvPr id="232" name="Freeform: Shape 231">
              <a:extLst>
                <a:ext uri="{FF2B5EF4-FFF2-40B4-BE49-F238E27FC236}">
                  <a16:creationId xmlns:a16="http://schemas.microsoft.com/office/drawing/2014/main" id="{B8FAA40E-BE84-483A-A0B9-343F9926931B}"/>
                </a:ext>
              </a:extLst>
            </p:cNvPr>
            <p:cNvSpPr/>
            <p:nvPr/>
          </p:nvSpPr>
          <p:spPr>
            <a:xfrm>
              <a:off x="5626470" y="7810500"/>
              <a:ext cx="140969" cy="94011"/>
            </a:xfrm>
            <a:custGeom>
              <a:avLst/>
              <a:gdLst>
                <a:gd name="connsiteX0" fmla="*/ 0 w 140969"/>
                <a:gd name="connsiteY0" fmla="*/ 94012 h 94011"/>
                <a:gd name="connsiteX1" fmla="*/ 140970 w 140969"/>
                <a:gd name="connsiteY1" fmla="*/ 0 h 94011"/>
              </a:gdLst>
              <a:ahLst/>
              <a:cxnLst>
                <a:cxn ang="0">
                  <a:pos x="connsiteX0" y="connsiteY0"/>
                </a:cxn>
                <a:cxn ang="0">
                  <a:pos x="connsiteX1" y="connsiteY1"/>
                </a:cxn>
              </a:cxnLst>
              <a:rect l="l" t="t" r="r" b="b"/>
              <a:pathLst>
                <a:path w="140969" h="94011">
                  <a:moveTo>
                    <a:pt x="0" y="94012"/>
                  </a:moveTo>
                  <a:lnTo>
                    <a:pt x="140970" y="0"/>
                  </a:lnTo>
                </a:path>
              </a:pathLst>
            </a:custGeom>
            <a:ln w="15875" cap="flat">
              <a:solidFill>
                <a:srgbClr val="FFFFFF"/>
              </a:solidFill>
              <a:prstDash val="solid"/>
              <a:round/>
            </a:ln>
          </p:spPr>
          <p:txBody>
            <a:bodyPr rtlCol="0" anchor="ctr"/>
            <a:lstStyle/>
            <a:p>
              <a:endParaRPr lang="en-US" dirty="0"/>
            </a:p>
          </p:txBody>
        </p:sp>
        <p:sp>
          <p:nvSpPr>
            <p:cNvPr id="233" name="Freeform: Shape 232">
              <a:extLst>
                <a:ext uri="{FF2B5EF4-FFF2-40B4-BE49-F238E27FC236}">
                  <a16:creationId xmlns:a16="http://schemas.microsoft.com/office/drawing/2014/main" id="{F92ABB1C-D161-4FA3-9649-8482D4A045EB}"/>
                </a:ext>
              </a:extLst>
            </p:cNvPr>
            <p:cNvSpPr/>
            <p:nvPr/>
          </p:nvSpPr>
          <p:spPr>
            <a:xfrm>
              <a:off x="5485405" y="7246334"/>
              <a:ext cx="564165" cy="1128331"/>
            </a:xfrm>
            <a:custGeom>
              <a:avLst/>
              <a:gdLst>
                <a:gd name="connsiteX0" fmla="*/ 564166 w 564165"/>
                <a:gd name="connsiteY0" fmla="*/ 94012 h 1128331"/>
                <a:gd name="connsiteX1" fmla="*/ 423101 w 564165"/>
                <a:gd name="connsiteY1" fmla="*/ 0 h 1128331"/>
                <a:gd name="connsiteX2" fmla="*/ 141065 w 564165"/>
                <a:gd name="connsiteY2" fmla="*/ 164497 h 1128331"/>
                <a:gd name="connsiteX3" fmla="*/ 141065 w 564165"/>
                <a:gd name="connsiteY3" fmla="*/ 351377 h 1128331"/>
                <a:gd name="connsiteX4" fmla="*/ 0 w 564165"/>
                <a:gd name="connsiteY4" fmla="*/ 423101 h 1128331"/>
                <a:gd name="connsiteX5" fmla="*/ 0 w 564165"/>
                <a:gd name="connsiteY5" fmla="*/ 570262 h 1128331"/>
                <a:gd name="connsiteX6" fmla="*/ 0 w 564165"/>
                <a:gd name="connsiteY6" fmla="*/ 705231 h 1128331"/>
                <a:gd name="connsiteX7" fmla="*/ 141065 w 564165"/>
                <a:gd name="connsiteY7" fmla="*/ 799243 h 1128331"/>
                <a:gd name="connsiteX8" fmla="*/ 141065 w 564165"/>
                <a:gd name="connsiteY8" fmla="*/ 963835 h 1128331"/>
                <a:gd name="connsiteX9" fmla="*/ 423101 w 564165"/>
                <a:gd name="connsiteY9" fmla="*/ 1128332 h 1128331"/>
                <a:gd name="connsiteX10" fmla="*/ 564166 w 564165"/>
                <a:gd name="connsiteY10" fmla="*/ 1052798 h 1128331"/>
                <a:gd name="connsiteX11" fmla="*/ 564166 w 564165"/>
                <a:gd name="connsiteY11" fmla="*/ 564166 h 1128331"/>
                <a:gd name="connsiteX12" fmla="*/ 423101 w 564165"/>
                <a:gd name="connsiteY12" fmla="*/ 49368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4165" h="1128331">
                  <a:moveTo>
                    <a:pt x="564166" y="94012"/>
                  </a:moveTo>
                  <a:lnTo>
                    <a:pt x="423101" y="0"/>
                  </a:lnTo>
                  <a:lnTo>
                    <a:pt x="141065" y="164497"/>
                  </a:lnTo>
                  <a:lnTo>
                    <a:pt x="141065" y="351377"/>
                  </a:lnTo>
                  <a:lnTo>
                    <a:pt x="0" y="423101"/>
                  </a:lnTo>
                  <a:lnTo>
                    <a:pt x="0" y="570262"/>
                  </a:lnTo>
                  <a:lnTo>
                    <a:pt x="0" y="705231"/>
                  </a:lnTo>
                  <a:lnTo>
                    <a:pt x="141065" y="799243"/>
                  </a:lnTo>
                  <a:lnTo>
                    <a:pt x="141065" y="963835"/>
                  </a:lnTo>
                  <a:lnTo>
                    <a:pt x="423101" y="1128332"/>
                  </a:lnTo>
                  <a:lnTo>
                    <a:pt x="564166" y="1052798"/>
                  </a:lnTo>
                  <a:lnTo>
                    <a:pt x="564166" y="564166"/>
                  </a:lnTo>
                  <a:lnTo>
                    <a:pt x="423101" y="493681"/>
                  </a:lnTo>
                </a:path>
              </a:pathLst>
            </a:custGeom>
            <a:noFill/>
            <a:ln w="15875" cap="flat">
              <a:solidFill>
                <a:srgbClr val="FFFFFF"/>
              </a:solidFill>
              <a:prstDash val="solid"/>
              <a:round/>
            </a:ln>
          </p:spPr>
          <p:txBody>
            <a:bodyPr rtlCol="0" anchor="ctr"/>
            <a:lstStyle/>
            <a:p>
              <a:endParaRPr lang="en-US" dirty="0"/>
            </a:p>
          </p:txBody>
        </p:sp>
        <p:sp>
          <p:nvSpPr>
            <p:cNvPr id="234" name="Freeform: Shape 233">
              <a:extLst>
                <a:ext uri="{FF2B5EF4-FFF2-40B4-BE49-F238E27FC236}">
                  <a16:creationId xmlns:a16="http://schemas.microsoft.com/office/drawing/2014/main" id="{DAF205CD-4444-47EF-8FF5-04B9EF9F9EC4}"/>
                </a:ext>
              </a:extLst>
            </p:cNvPr>
            <p:cNvSpPr/>
            <p:nvPr/>
          </p:nvSpPr>
          <p:spPr>
            <a:xfrm>
              <a:off x="5767440" y="7810500"/>
              <a:ext cx="141065" cy="211550"/>
            </a:xfrm>
            <a:custGeom>
              <a:avLst/>
              <a:gdLst>
                <a:gd name="connsiteX0" fmla="*/ 141065 w 141065"/>
                <a:gd name="connsiteY0" fmla="*/ 211550 h 211550"/>
                <a:gd name="connsiteX1" fmla="*/ 141065 w 141065"/>
                <a:gd name="connsiteY1" fmla="*/ 94012 h 211550"/>
                <a:gd name="connsiteX2" fmla="*/ 0 w 141065"/>
                <a:gd name="connsiteY2" fmla="*/ 0 h 211550"/>
              </a:gdLst>
              <a:ahLst/>
              <a:cxnLst>
                <a:cxn ang="0">
                  <a:pos x="connsiteX0" y="connsiteY0"/>
                </a:cxn>
                <a:cxn ang="0">
                  <a:pos x="connsiteX1" y="connsiteY1"/>
                </a:cxn>
                <a:cxn ang="0">
                  <a:pos x="connsiteX2" y="connsiteY2"/>
                </a:cxn>
              </a:cxnLst>
              <a:rect l="l" t="t" r="r" b="b"/>
              <a:pathLst>
                <a:path w="141065" h="211550">
                  <a:moveTo>
                    <a:pt x="141065" y="211550"/>
                  </a:moveTo>
                  <a:lnTo>
                    <a:pt x="141065" y="94012"/>
                  </a:lnTo>
                  <a:lnTo>
                    <a:pt x="0" y="0"/>
                  </a:lnTo>
                </a:path>
              </a:pathLst>
            </a:custGeom>
            <a:noFill/>
            <a:ln w="15875" cap="flat">
              <a:solidFill>
                <a:srgbClr val="FFFFFF"/>
              </a:solidFill>
              <a:prstDash val="solid"/>
              <a:round/>
            </a:ln>
          </p:spPr>
          <p:txBody>
            <a:bodyPr rtlCol="0" anchor="ctr"/>
            <a:lstStyle/>
            <a:p>
              <a:endParaRPr lang="en-US" dirty="0"/>
            </a:p>
          </p:txBody>
        </p:sp>
        <p:sp>
          <p:nvSpPr>
            <p:cNvPr id="235" name="Freeform: Shape 234">
              <a:extLst>
                <a:ext uri="{FF2B5EF4-FFF2-40B4-BE49-F238E27FC236}">
                  <a16:creationId xmlns:a16="http://schemas.microsoft.com/office/drawing/2014/main" id="{49DBF5CF-5D1F-4504-900F-B695F5D4E0B3}"/>
                </a:ext>
              </a:extLst>
            </p:cNvPr>
            <p:cNvSpPr/>
            <p:nvPr/>
          </p:nvSpPr>
          <p:spPr>
            <a:xfrm>
              <a:off x="6613736" y="7691627"/>
              <a:ext cx="9525" cy="250126"/>
            </a:xfrm>
            <a:custGeom>
              <a:avLst/>
              <a:gdLst>
                <a:gd name="connsiteX0" fmla="*/ 0 w 9525"/>
                <a:gd name="connsiteY0" fmla="*/ 0 h 250126"/>
                <a:gd name="connsiteX1" fmla="*/ 0 w 9525"/>
                <a:gd name="connsiteY1" fmla="*/ 125063 h 250126"/>
                <a:gd name="connsiteX2" fmla="*/ 0 w 9525"/>
                <a:gd name="connsiteY2" fmla="*/ 250127 h 250126"/>
                <a:gd name="connsiteX3" fmla="*/ 0 w 9525"/>
                <a:gd name="connsiteY3" fmla="*/ 0 h 250126"/>
              </a:gdLst>
              <a:ahLst/>
              <a:cxnLst>
                <a:cxn ang="0">
                  <a:pos x="connsiteX0" y="connsiteY0"/>
                </a:cxn>
                <a:cxn ang="0">
                  <a:pos x="connsiteX1" y="connsiteY1"/>
                </a:cxn>
                <a:cxn ang="0">
                  <a:pos x="connsiteX2" y="connsiteY2"/>
                </a:cxn>
                <a:cxn ang="0">
                  <a:pos x="connsiteX3" y="connsiteY3"/>
                </a:cxn>
              </a:cxnLst>
              <a:rect l="l" t="t" r="r" b="b"/>
              <a:pathLst>
                <a:path w="9525" h="250126">
                  <a:moveTo>
                    <a:pt x="0" y="0"/>
                  </a:moveTo>
                  <a:lnTo>
                    <a:pt x="0" y="125063"/>
                  </a:lnTo>
                  <a:lnTo>
                    <a:pt x="0" y="250127"/>
                  </a:lnTo>
                  <a:lnTo>
                    <a:pt x="0" y="0"/>
                  </a:lnTo>
                  <a:close/>
                </a:path>
              </a:pathLst>
            </a:custGeom>
            <a:noFill/>
            <a:ln w="15875" cap="flat">
              <a:solidFill>
                <a:srgbClr val="FFFFFF"/>
              </a:solidFill>
              <a:prstDash val="solid"/>
              <a:round/>
            </a:ln>
          </p:spPr>
          <p:txBody>
            <a:bodyPr rtlCol="0" anchor="ctr"/>
            <a:lstStyle/>
            <a:p>
              <a:endParaRPr lang="en-US" dirty="0"/>
            </a:p>
          </p:txBody>
        </p:sp>
        <p:sp>
          <p:nvSpPr>
            <p:cNvPr id="236" name="Freeform: Shape 235">
              <a:extLst>
                <a:ext uri="{FF2B5EF4-FFF2-40B4-BE49-F238E27FC236}">
                  <a16:creationId xmlns:a16="http://schemas.microsoft.com/office/drawing/2014/main" id="{41D211C4-A36B-44EB-B3C9-27117D8BDB08}"/>
                </a:ext>
              </a:extLst>
            </p:cNvPr>
            <p:cNvSpPr/>
            <p:nvPr/>
          </p:nvSpPr>
          <p:spPr>
            <a:xfrm>
              <a:off x="6472671" y="7880985"/>
              <a:ext cx="141065" cy="70580"/>
            </a:xfrm>
            <a:custGeom>
              <a:avLst/>
              <a:gdLst>
                <a:gd name="connsiteX0" fmla="*/ 0 w 141065"/>
                <a:gd name="connsiteY0" fmla="*/ 0 h 70580"/>
                <a:gd name="connsiteX1" fmla="*/ 141065 w 141065"/>
                <a:gd name="connsiteY1" fmla="*/ 70580 h 70580"/>
              </a:gdLst>
              <a:ahLst/>
              <a:cxnLst>
                <a:cxn ang="0">
                  <a:pos x="connsiteX0" y="connsiteY0"/>
                </a:cxn>
                <a:cxn ang="0">
                  <a:pos x="connsiteX1" y="connsiteY1"/>
                </a:cxn>
              </a:cxnLst>
              <a:rect l="l" t="t" r="r" b="b"/>
              <a:pathLst>
                <a:path w="141065" h="70580">
                  <a:moveTo>
                    <a:pt x="0" y="0"/>
                  </a:moveTo>
                  <a:lnTo>
                    <a:pt x="141065" y="70580"/>
                  </a:lnTo>
                </a:path>
              </a:pathLst>
            </a:custGeom>
            <a:ln w="15875" cap="flat">
              <a:solidFill>
                <a:srgbClr val="3366FF"/>
              </a:solidFill>
              <a:prstDash val="solid"/>
              <a:round/>
            </a:ln>
          </p:spPr>
          <p:txBody>
            <a:bodyPr rtlCol="0" anchor="ctr"/>
            <a:lstStyle/>
            <a:p>
              <a:endParaRPr lang="en-US" dirty="0"/>
            </a:p>
          </p:txBody>
        </p:sp>
        <p:sp>
          <p:nvSpPr>
            <p:cNvPr id="237" name="Freeform: Shape 236">
              <a:extLst>
                <a:ext uri="{FF2B5EF4-FFF2-40B4-BE49-F238E27FC236}">
                  <a16:creationId xmlns:a16="http://schemas.microsoft.com/office/drawing/2014/main" id="{F2F3A433-573E-4676-B845-157919ACC1F6}"/>
                </a:ext>
              </a:extLst>
            </p:cNvPr>
            <p:cNvSpPr/>
            <p:nvPr/>
          </p:nvSpPr>
          <p:spPr>
            <a:xfrm>
              <a:off x="6378659" y="7504938"/>
              <a:ext cx="94011" cy="9525"/>
            </a:xfrm>
            <a:custGeom>
              <a:avLst/>
              <a:gdLst>
                <a:gd name="connsiteX0" fmla="*/ 94012 w 94011"/>
                <a:gd name="connsiteY0" fmla="*/ 0 h 9525"/>
                <a:gd name="connsiteX1" fmla="*/ 0 w 94011"/>
                <a:gd name="connsiteY1" fmla="*/ 0 h 9525"/>
              </a:gdLst>
              <a:ahLst/>
              <a:cxnLst>
                <a:cxn ang="0">
                  <a:pos x="connsiteX0" y="connsiteY0"/>
                </a:cxn>
                <a:cxn ang="0">
                  <a:pos x="connsiteX1" y="connsiteY1"/>
                </a:cxn>
              </a:cxnLst>
              <a:rect l="l" t="t" r="r" b="b"/>
              <a:pathLst>
                <a:path w="94011" h="9525">
                  <a:moveTo>
                    <a:pt x="94012" y="0"/>
                  </a:moveTo>
                  <a:lnTo>
                    <a:pt x="0" y="0"/>
                  </a:lnTo>
                </a:path>
              </a:pathLst>
            </a:custGeom>
            <a:ln w="15875" cap="flat">
              <a:solidFill>
                <a:srgbClr val="3366FF"/>
              </a:solidFill>
              <a:prstDash val="solid"/>
              <a:round/>
            </a:ln>
          </p:spPr>
          <p:txBody>
            <a:bodyPr rtlCol="0" anchor="ctr"/>
            <a:lstStyle/>
            <a:p>
              <a:endParaRPr lang="en-US" dirty="0"/>
            </a:p>
          </p:txBody>
        </p:sp>
        <p:sp>
          <p:nvSpPr>
            <p:cNvPr id="238" name="Freeform: Shape 237">
              <a:extLst>
                <a:ext uri="{FF2B5EF4-FFF2-40B4-BE49-F238E27FC236}">
                  <a16:creationId xmlns:a16="http://schemas.microsoft.com/office/drawing/2014/main" id="{A1B3F00F-3650-459E-8FD2-199600021031}"/>
                </a:ext>
              </a:extLst>
            </p:cNvPr>
            <p:cNvSpPr/>
            <p:nvPr/>
          </p:nvSpPr>
          <p:spPr>
            <a:xfrm>
              <a:off x="6049571" y="8139588"/>
              <a:ext cx="141065" cy="9525"/>
            </a:xfrm>
            <a:custGeom>
              <a:avLst/>
              <a:gdLst>
                <a:gd name="connsiteX0" fmla="*/ 0 w 141065"/>
                <a:gd name="connsiteY0" fmla="*/ 0 h 9525"/>
                <a:gd name="connsiteX1" fmla="*/ 141065 w 141065"/>
                <a:gd name="connsiteY1" fmla="*/ 0 h 9525"/>
              </a:gdLst>
              <a:ahLst/>
              <a:cxnLst>
                <a:cxn ang="0">
                  <a:pos x="connsiteX0" y="connsiteY0"/>
                </a:cxn>
                <a:cxn ang="0">
                  <a:pos x="connsiteX1" y="connsiteY1"/>
                </a:cxn>
              </a:cxnLst>
              <a:rect l="l" t="t" r="r" b="b"/>
              <a:pathLst>
                <a:path w="141065" h="9525">
                  <a:moveTo>
                    <a:pt x="0" y="0"/>
                  </a:moveTo>
                  <a:lnTo>
                    <a:pt x="141065" y="0"/>
                  </a:lnTo>
                </a:path>
              </a:pathLst>
            </a:custGeom>
            <a:ln w="15875" cap="flat">
              <a:solidFill>
                <a:srgbClr val="3366FF"/>
              </a:solidFill>
              <a:prstDash val="solid"/>
              <a:round/>
            </a:ln>
          </p:spPr>
          <p:txBody>
            <a:bodyPr rtlCol="0" anchor="ctr"/>
            <a:lstStyle/>
            <a:p>
              <a:endParaRPr lang="en-US" dirty="0"/>
            </a:p>
          </p:txBody>
        </p:sp>
        <p:sp>
          <p:nvSpPr>
            <p:cNvPr id="239" name="Freeform: Shape 238">
              <a:extLst>
                <a:ext uri="{FF2B5EF4-FFF2-40B4-BE49-F238E27FC236}">
                  <a16:creationId xmlns:a16="http://schemas.microsoft.com/office/drawing/2014/main" id="{BC845542-CA6B-4D20-90A2-F8FA887A416A}"/>
                </a:ext>
              </a:extLst>
            </p:cNvPr>
            <p:cNvSpPr/>
            <p:nvPr/>
          </p:nvSpPr>
          <p:spPr>
            <a:xfrm>
              <a:off x="6284648" y="7457884"/>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5875" cap="flat">
              <a:solidFill>
                <a:srgbClr val="3366FF"/>
              </a:solidFill>
              <a:prstDash val="solid"/>
              <a:round/>
            </a:ln>
          </p:spPr>
          <p:txBody>
            <a:bodyPr rtlCol="0" anchor="ctr"/>
            <a:lstStyle/>
            <a:p>
              <a:endParaRPr lang="en-US" dirty="0"/>
            </a:p>
          </p:txBody>
        </p:sp>
        <p:sp>
          <p:nvSpPr>
            <p:cNvPr id="240" name="Freeform: Shape 239">
              <a:extLst>
                <a:ext uri="{FF2B5EF4-FFF2-40B4-BE49-F238E27FC236}">
                  <a16:creationId xmlns:a16="http://schemas.microsoft.com/office/drawing/2014/main" id="{7C2E32EE-D931-4796-8861-1017F2B0E27E}"/>
                </a:ext>
              </a:extLst>
            </p:cNvPr>
            <p:cNvSpPr/>
            <p:nvPr/>
          </p:nvSpPr>
          <p:spPr>
            <a:xfrm>
              <a:off x="6378659" y="7810500"/>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6" y="94107"/>
                    <a:pt x="0" y="73040"/>
                    <a:pt x="0" y="47054"/>
                  </a:cubicBezTo>
                  <a:cubicBezTo>
                    <a:pt x="0" y="21067"/>
                    <a:pt x="21066" y="0"/>
                    <a:pt x="47053" y="0"/>
                  </a:cubicBezTo>
                  <a:cubicBezTo>
                    <a:pt x="73040" y="0"/>
                    <a:pt x="94107" y="21067"/>
                    <a:pt x="94107" y="47054"/>
                  </a:cubicBezTo>
                  <a:close/>
                </a:path>
              </a:pathLst>
            </a:custGeom>
            <a:noFill/>
            <a:ln w="15875" cap="flat">
              <a:solidFill>
                <a:srgbClr val="3366FF"/>
              </a:solidFill>
              <a:prstDash val="solid"/>
              <a:round/>
            </a:ln>
          </p:spPr>
          <p:txBody>
            <a:bodyPr rtlCol="0" anchor="ctr"/>
            <a:lstStyle/>
            <a:p>
              <a:endParaRPr lang="en-US" dirty="0"/>
            </a:p>
          </p:txBody>
        </p:sp>
        <p:sp>
          <p:nvSpPr>
            <p:cNvPr id="241" name="Freeform: Shape 240">
              <a:extLst>
                <a:ext uri="{FF2B5EF4-FFF2-40B4-BE49-F238E27FC236}">
                  <a16:creationId xmlns:a16="http://schemas.microsoft.com/office/drawing/2014/main" id="{B8B6DD92-ABE6-4C24-9596-4C29533FEF9D}"/>
                </a:ext>
              </a:extLst>
            </p:cNvPr>
            <p:cNvSpPr/>
            <p:nvPr/>
          </p:nvSpPr>
          <p:spPr>
            <a:xfrm>
              <a:off x="6190541" y="7692961"/>
              <a:ext cx="94106" cy="94106"/>
            </a:xfrm>
            <a:custGeom>
              <a:avLst/>
              <a:gdLst>
                <a:gd name="connsiteX0" fmla="*/ 94107 w 94106"/>
                <a:gd name="connsiteY0" fmla="*/ 47053 h 94106"/>
                <a:gd name="connsiteX1" fmla="*/ 47053 w 94106"/>
                <a:gd name="connsiteY1" fmla="*/ 94107 h 94106"/>
                <a:gd name="connsiteX2" fmla="*/ 0 w 94106"/>
                <a:gd name="connsiteY2" fmla="*/ 47053 h 94106"/>
                <a:gd name="connsiteX3" fmla="*/ 47053 w 94106"/>
                <a:gd name="connsiteY3" fmla="*/ 0 h 94106"/>
                <a:gd name="connsiteX4" fmla="*/ 94107 w 94106"/>
                <a:gd name="connsiteY4" fmla="*/ 47053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3"/>
                  </a:moveTo>
                  <a:cubicBezTo>
                    <a:pt x="94107" y="73040"/>
                    <a:pt x="73040" y="94107"/>
                    <a:pt x="47053" y="94107"/>
                  </a:cubicBezTo>
                  <a:cubicBezTo>
                    <a:pt x="21067" y="94107"/>
                    <a:pt x="0" y="73040"/>
                    <a:pt x="0" y="47053"/>
                  </a:cubicBezTo>
                  <a:cubicBezTo>
                    <a:pt x="0" y="21067"/>
                    <a:pt x="21067" y="0"/>
                    <a:pt x="47053" y="0"/>
                  </a:cubicBezTo>
                  <a:cubicBezTo>
                    <a:pt x="73040" y="0"/>
                    <a:pt x="94107" y="21067"/>
                    <a:pt x="94107" y="47053"/>
                  </a:cubicBezTo>
                  <a:close/>
                </a:path>
              </a:pathLst>
            </a:custGeom>
            <a:noFill/>
            <a:ln w="15875" cap="flat">
              <a:solidFill>
                <a:srgbClr val="3366FF"/>
              </a:solidFill>
              <a:prstDash val="solid"/>
              <a:round/>
            </a:ln>
          </p:spPr>
          <p:txBody>
            <a:bodyPr rtlCol="0" anchor="ctr"/>
            <a:lstStyle/>
            <a:p>
              <a:endParaRPr lang="en-US" dirty="0"/>
            </a:p>
          </p:txBody>
        </p:sp>
        <p:sp>
          <p:nvSpPr>
            <p:cNvPr id="242" name="Freeform: Shape 241">
              <a:extLst>
                <a:ext uri="{FF2B5EF4-FFF2-40B4-BE49-F238E27FC236}">
                  <a16:creationId xmlns:a16="http://schemas.microsoft.com/office/drawing/2014/main" id="{668B2D8E-27FA-475E-A7C6-435324F63528}"/>
                </a:ext>
              </a:extLst>
            </p:cNvPr>
            <p:cNvSpPr/>
            <p:nvPr/>
          </p:nvSpPr>
          <p:spPr>
            <a:xfrm>
              <a:off x="6190541" y="8092535"/>
              <a:ext cx="94106" cy="94106"/>
            </a:xfrm>
            <a:custGeom>
              <a:avLst/>
              <a:gdLst>
                <a:gd name="connsiteX0" fmla="*/ 94107 w 94106"/>
                <a:gd name="connsiteY0" fmla="*/ 47054 h 94106"/>
                <a:gd name="connsiteX1" fmla="*/ 47053 w 94106"/>
                <a:gd name="connsiteY1" fmla="*/ 94107 h 94106"/>
                <a:gd name="connsiteX2" fmla="*/ 0 w 94106"/>
                <a:gd name="connsiteY2" fmla="*/ 47054 h 94106"/>
                <a:gd name="connsiteX3" fmla="*/ 47053 w 94106"/>
                <a:gd name="connsiteY3" fmla="*/ 0 h 94106"/>
                <a:gd name="connsiteX4" fmla="*/ 94107 w 94106"/>
                <a:gd name="connsiteY4" fmla="*/ 47054 h 9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106" h="94106">
                  <a:moveTo>
                    <a:pt x="94107" y="47054"/>
                  </a:moveTo>
                  <a:cubicBezTo>
                    <a:pt x="94107" y="73040"/>
                    <a:pt x="73040" y="94107"/>
                    <a:pt x="47053" y="94107"/>
                  </a:cubicBezTo>
                  <a:cubicBezTo>
                    <a:pt x="21067" y="94107"/>
                    <a:pt x="0" y="73040"/>
                    <a:pt x="0" y="47054"/>
                  </a:cubicBezTo>
                  <a:cubicBezTo>
                    <a:pt x="0" y="21067"/>
                    <a:pt x="21067" y="0"/>
                    <a:pt x="47053" y="0"/>
                  </a:cubicBezTo>
                  <a:cubicBezTo>
                    <a:pt x="73040" y="0"/>
                    <a:pt x="94107" y="21067"/>
                    <a:pt x="94107" y="47054"/>
                  </a:cubicBezTo>
                  <a:close/>
                </a:path>
              </a:pathLst>
            </a:custGeom>
            <a:noFill/>
            <a:ln w="15875" cap="flat">
              <a:solidFill>
                <a:srgbClr val="3366FF"/>
              </a:solidFill>
              <a:prstDash val="solid"/>
              <a:round/>
            </a:ln>
          </p:spPr>
          <p:txBody>
            <a:bodyPr rtlCol="0" anchor="ctr"/>
            <a:lstStyle/>
            <a:p>
              <a:endParaRPr lang="en-US" dirty="0"/>
            </a:p>
          </p:txBody>
        </p:sp>
        <p:sp>
          <p:nvSpPr>
            <p:cNvPr id="243" name="Freeform: Shape 242">
              <a:extLst>
                <a:ext uri="{FF2B5EF4-FFF2-40B4-BE49-F238E27FC236}">
                  <a16:creationId xmlns:a16="http://schemas.microsoft.com/office/drawing/2014/main" id="{BF738530-34CB-4219-AC77-3CA18A30F2BA}"/>
                </a:ext>
              </a:extLst>
            </p:cNvPr>
            <p:cNvSpPr/>
            <p:nvPr/>
          </p:nvSpPr>
          <p:spPr>
            <a:xfrm>
              <a:off x="6049571" y="7246334"/>
              <a:ext cx="564165" cy="1128331"/>
            </a:xfrm>
            <a:custGeom>
              <a:avLst/>
              <a:gdLst>
                <a:gd name="connsiteX0" fmla="*/ 141065 w 564165"/>
                <a:gd name="connsiteY0" fmla="*/ 470154 h 1128331"/>
                <a:gd name="connsiteX1" fmla="*/ 0 w 564165"/>
                <a:gd name="connsiteY1" fmla="*/ 376142 h 1128331"/>
                <a:gd name="connsiteX2" fmla="*/ 0 w 564165"/>
                <a:gd name="connsiteY2" fmla="*/ 94012 h 1128331"/>
                <a:gd name="connsiteX3" fmla="*/ 141065 w 564165"/>
                <a:gd name="connsiteY3" fmla="*/ 0 h 1128331"/>
                <a:gd name="connsiteX4" fmla="*/ 423100 w 564165"/>
                <a:gd name="connsiteY4" fmla="*/ 168593 h 1128331"/>
                <a:gd name="connsiteX5" fmla="*/ 423196 w 564165"/>
                <a:gd name="connsiteY5" fmla="*/ 351472 h 1128331"/>
                <a:gd name="connsiteX6" fmla="*/ 564166 w 564165"/>
                <a:gd name="connsiteY6" fmla="*/ 431483 h 1128331"/>
                <a:gd name="connsiteX7" fmla="*/ 564166 w 564165"/>
                <a:gd name="connsiteY7" fmla="*/ 570357 h 1128331"/>
                <a:gd name="connsiteX8" fmla="*/ 564166 w 564165"/>
                <a:gd name="connsiteY8" fmla="*/ 705231 h 1128331"/>
                <a:gd name="connsiteX9" fmla="*/ 423100 w 564165"/>
                <a:gd name="connsiteY9" fmla="*/ 799243 h 1128331"/>
                <a:gd name="connsiteX10" fmla="*/ 423100 w 564165"/>
                <a:gd name="connsiteY10" fmla="*/ 963835 h 1128331"/>
                <a:gd name="connsiteX11" fmla="*/ 141065 w 564165"/>
                <a:gd name="connsiteY11" fmla="*/ 1128332 h 1128331"/>
                <a:gd name="connsiteX12" fmla="*/ 0 w 564165"/>
                <a:gd name="connsiteY12" fmla="*/ 1057847 h 1128331"/>
                <a:gd name="connsiteX13" fmla="*/ 0 w 564165"/>
                <a:gd name="connsiteY13" fmla="*/ 571691 h 112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4165" h="1128331">
                  <a:moveTo>
                    <a:pt x="141065" y="470154"/>
                  </a:moveTo>
                  <a:lnTo>
                    <a:pt x="0" y="376142"/>
                  </a:lnTo>
                  <a:lnTo>
                    <a:pt x="0" y="94012"/>
                  </a:lnTo>
                  <a:lnTo>
                    <a:pt x="141065" y="0"/>
                  </a:lnTo>
                  <a:lnTo>
                    <a:pt x="423100" y="168593"/>
                  </a:lnTo>
                  <a:lnTo>
                    <a:pt x="423196" y="351472"/>
                  </a:lnTo>
                  <a:lnTo>
                    <a:pt x="564166" y="431483"/>
                  </a:lnTo>
                  <a:lnTo>
                    <a:pt x="564166" y="570357"/>
                  </a:lnTo>
                  <a:lnTo>
                    <a:pt x="564166" y="705231"/>
                  </a:lnTo>
                  <a:lnTo>
                    <a:pt x="423100" y="799243"/>
                  </a:lnTo>
                  <a:lnTo>
                    <a:pt x="423100" y="963835"/>
                  </a:lnTo>
                  <a:lnTo>
                    <a:pt x="141065" y="1128332"/>
                  </a:lnTo>
                  <a:lnTo>
                    <a:pt x="0" y="1057847"/>
                  </a:lnTo>
                  <a:lnTo>
                    <a:pt x="0" y="571691"/>
                  </a:lnTo>
                </a:path>
              </a:pathLst>
            </a:custGeom>
            <a:noFill/>
            <a:ln w="15875" cap="flat">
              <a:solidFill>
                <a:srgbClr val="FFFFFF"/>
              </a:solidFill>
              <a:prstDash val="solid"/>
              <a:round/>
            </a:ln>
          </p:spPr>
          <p:txBody>
            <a:bodyPr rtlCol="0" anchor="ctr"/>
            <a:lstStyle/>
            <a:p>
              <a:endParaRPr lang="en-US" dirty="0"/>
            </a:p>
          </p:txBody>
        </p:sp>
      </p:grpSp>
      <p:grpSp>
        <p:nvGrpSpPr>
          <p:cNvPr id="244" name="Graphic 5225">
            <a:extLst>
              <a:ext uri="{FF2B5EF4-FFF2-40B4-BE49-F238E27FC236}">
                <a16:creationId xmlns:a16="http://schemas.microsoft.com/office/drawing/2014/main" id="{F6F9A6C1-9E8E-41C0-9921-68C40A8C0264}"/>
              </a:ext>
            </a:extLst>
          </p:cNvPr>
          <p:cNvGrpSpPr/>
          <p:nvPr/>
        </p:nvGrpSpPr>
        <p:grpSpPr>
          <a:xfrm flipH="1">
            <a:off x="5006210" y="1846253"/>
            <a:ext cx="552823" cy="360075"/>
            <a:chOff x="9078706" y="9904093"/>
            <a:chExt cx="1175749" cy="765811"/>
          </a:xfrm>
        </p:grpSpPr>
        <p:sp>
          <p:nvSpPr>
            <p:cNvPr id="245" name="Freeform: Shape 244">
              <a:extLst>
                <a:ext uri="{FF2B5EF4-FFF2-40B4-BE49-F238E27FC236}">
                  <a16:creationId xmlns:a16="http://schemas.microsoft.com/office/drawing/2014/main" id="{9F5696E7-8C69-4FA5-9F9C-6A6E1066893D}"/>
                </a:ext>
              </a:extLst>
            </p:cNvPr>
            <p:cNvSpPr/>
            <p:nvPr/>
          </p:nvSpPr>
          <p:spPr>
            <a:xfrm>
              <a:off x="9104026" y="10382726"/>
              <a:ext cx="294322" cy="287178"/>
            </a:xfrm>
            <a:custGeom>
              <a:avLst/>
              <a:gdLst>
                <a:gd name="connsiteX0" fmla="*/ 0 w 294322"/>
                <a:gd name="connsiteY0" fmla="*/ 0 h 287178"/>
                <a:gd name="connsiteX1" fmla="*/ 294323 w 294322"/>
                <a:gd name="connsiteY1" fmla="*/ 0 h 287178"/>
                <a:gd name="connsiteX2" fmla="*/ 294323 w 294322"/>
                <a:gd name="connsiteY2" fmla="*/ 287179 h 287178"/>
                <a:gd name="connsiteX3" fmla="*/ 0 w 294322"/>
                <a:gd name="connsiteY3" fmla="*/ 287179 h 287178"/>
              </a:gdLst>
              <a:ahLst/>
              <a:cxnLst>
                <a:cxn ang="0">
                  <a:pos x="connsiteX0" y="connsiteY0"/>
                </a:cxn>
                <a:cxn ang="0">
                  <a:pos x="connsiteX1" y="connsiteY1"/>
                </a:cxn>
                <a:cxn ang="0">
                  <a:pos x="connsiteX2" y="connsiteY2"/>
                </a:cxn>
                <a:cxn ang="0">
                  <a:pos x="connsiteX3" y="connsiteY3"/>
                </a:cxn>
              </a:cxnLst>
              <a:rect l="l" t="t" r="r" b="b"/>
              <a:pathLst>
                <a:path w="294322" h="287178">
                  <a:moveTo>
                    <a:pt x="0" y="0"/>
                  </a:moveTo>
                  <a:lnTo>
                    <a:pt x="294323" y="0"/>
                  </a:lnTo>
                  <a:lnTo>
                    <a:pt x="294323" y="287179"/>
                  </a:lnTo>
                  <a:lnTo>
                    <a:pt x="0" y="287179"/>
                  </a:lnTo>
                  <a:close/>
                </a:path>
              </a:pathLst>
            </a:custGeom>
            <a:noFill/>
            <a:ln w="15875" cap="flat">
              <a:solidFill>
                <a:srgbClr val="FFFFFF"/>
              </a:solidFill>
              <a:prstDash val="solid"/>
              <a:round/>
            </a:ln>
          </p:spPr>
          <p:txBody>
            <a:bodyPr rtlCol="0" anchor="ctr"/>
            <a:lstStyle/>
            <a:p>
              <a:endParaRPr lang="en-US" dirty="0"/>
            </a:p>
          </p:txBody>
        </p:sp>
        <p:sp>
          <p:nvSpPr>
            <p:cNvPr id="246" name="Freeform: Shape 245">
              <a:extLst>
                <a:ext uri="{FF2B5EF4-FFF2-40B4-BE49-F238E27FC236}">
                  <a16:creationId xmlns:a16="http://schemas.microsoft.com/office/drawing/2014/main" id="{B385DD09-3217-4FEC-81B6-AF8473FE1BD8}"/>
                </a:ext>
              </a:extLst>
            </p:cNvPr>
            <p:cNvSpPr/>
            <p:nvPr/>
          </p:nvSpPr>
          <p:spPr>
            <a:xfrm>
              <a:off x="9532079" y="10223182"/>
              <a:ext cx="294322" cy="446722"/>
            </a:xfrm>
            <a:custGeom>
              <a:avLst/>
              <a:gdLst>
                <a:gd name="connsiteX0" fmla="*/ 0 w 294322"/>
                <a:gd name="connsiteY0" fmla="*/ 0 h 446722"/>
                <a:gd name="connsiteX1" fmla="*/ 294323 w 294322"/>
                <a:gd name="connsiteY1" fmla="*/ 0 h 446722"/>
                <a:gd name="connsiteX2" fmla="*/ 294323 w 294322"/>
                <a:gd name="connsiteY2" fmla="*/ 446722 h 446722"/>
                <a:gd name="connsiteX3" fmla="*/ 0 w 294322"/>
                <a:gd name="connsiteY3" fmla="*/ 446722 h 446722"/>
              </a:gdLst>
              <a:ahLst/>
              <a:cxnLst>
                <a:cxn ang="0">
                  <a:pos x="connsiteX0" y="connsiteY0"/>
                </a:cxn>
                <a:cxn ang="0">
                  <a:pos x="connsiteX1" y="connsiteY1"/>
                </a:cxn>
                <a:cxn ang="0">
                  <a:pos x="connsiteX2" y="connsiteY2"/>
                </a:cxn>
                <a:cxn ang="0">
                  <a:pos x="connsiteX3" y="connsiteY3"/>
                </a:cxn>
              </a:cxnLst>
              <a:rect l="l" t="t" r="r" b="b"/>
              <a:pathLst>
                <a:path w="294322" h="446722">
                  <a:moveTo>
                    <a:pt x="0" y="0"/>
                  </a:moveTo>
                  <a:lnTo>
                    <a:pt x="294323" y="0"/>
                  </a:lnTo>
                  <a:lnTo>
                    <a:pt x="294323" y="446722"/>
                  </a:lnTo>
                  <a:lnTo>
                    <a:pt x="0" y="446722"/>
                  </a:lnTo>
                  <a:close/>
                </a:path>
              </a:pathLst>
            </a:custGeom>
            <a:noFill/>
            <a:ln w="15875" cap="flat">
              <a:solidFill>
                <a:srgbClr val="FFFFFF"/>
              </a:solidFill>
              <a:prstDash val="solid"/>
              <a:round/>
            </a:ln>
          </p:spPr>
          <p:txBody>
            <a:bodyPr rtlCol="0" anchor="ctr"/>
            <a:lstStyle/>
            <a:p>
              <a:endParaRPr lang="en-US" dirty="0"/>
            </a:p>
          </p:txBody>
        </p:sp>
        <p:sp>
          <p:nvSpPr>
            <p:cNvPr id="247" name="Freeform: Shape 246">
              <a:extLst>
                <a:ext uri="{FF2B5EF4-FFF2-40B4-BE49-F238E27FC236}">
                  <a16:creationId xmlns:a16="http://schemas.microsoft.com/office/drawing/2014/main" id="{C2CE48C9-EA86-4AC9-85E2-51AE8870A5F7}"/>
                </a:ext>
              </a:extLst>
            </p:cNvPr>
            <p:cNvSpPr/>
            <p:nvPr/>
          </p:nvSpPr>
          <p:spPr>
            <a:xfrm>
              <a:off x="9960133" y="10127456"/>
              <a:ext cx="294322" cy="542448"/>
            </a:xfrm>
            <a:custGeom>
              <a:avLst/>
              <a:gdLst>
                <a:gd name="connsiteX0" fmla="*/ 0 w 294322"/>
                <a:gd name="connsiteY0" fmla="*/ 0 h 542448"/>
                <a:gd name="connsiteX1" fmla="*/ 294323 w 294322"/>
                <a:gd name="connsiteY1" fmla="*/ 0 h 542448"/>
                <a:gd name="connsiteX2" fmla="*/ 294323 w 294322"/>
                <a:gd name="connsiteY2" fmla="*/ 542449 h 542448"/>
                <a:gd name="connsiteX3" fmla="*/ 0 w 294322"/>
                <a:gd name="connsiteY3" fmla="*/ 542449 h 542448"/>
              </a:gdLst>
              <a:ahLst/>
              <a:cxnLst>
                <a:cxn ang="0">
                  <a:pos x="connsiteX0" y="connsiteY0"/>
                </a:cxn>
                <a:cxn ang="0">
                  <a:pos x="connsiteX1" y="connsiteY1"/>
                </a:cxn>
                <a:cxn ang="0">
                  <a:pos x="connsiteX2" y="connsiteY2"/>
                </a:cxn>
                <a:cxn ang="0">
                  <a:pos x="connsiteX3" y="connsiteY3"/>
                </a:cxn>
              </a:cxnLst>
              <a:rect l="l" t="t" r="r" b="b"/>
              <a:pathLst>
                <a:path w="294322" h="542448">
                  <a:moveTo>
                    <a:pt x="0" y="0"/>
                  </a:moveTo>
                  <a:lnTo>
                    <a:pt x="294323" y="0"/>
                  </a:lnTo>
                  <a:lnTo>
                    <a:pt x="294323" y="542449"/>
                  </a:lnTo>
                  <a:lnTo>
                    <a:pt x="0" y="542449"/>
                  </a:lnTo>
                  <a:close/>
                </a:path>
              </a:pathLst>
            </a:custGeom>
            <a:noFill/>
            <a:ln w="15875" cap="flat">
              <a:solidFill>
                <a:srgbClr val="FFFFFF"/>
              </a:solidFill>
              <a:prstDash val="solid"/>
              <a:round/>
            </a:ln>
          </p:spPr>
          <p:txBody>
            <a:bodyPr rtlCol="0" anchor="ctr"/>
            <a:lstStyle/>
            <a:p>
              <a:endParaRPr lang="en-US" dirty="0"/>
            </a:p>
          </p:txBody>
        </p:sp>
        <p:sp>
          <p:nvSpPr>
            <p:cNvPr id="248" name="Freeform: Shape 247">
              <a:extLst>
                <a:ext uri="{FF2B5EF4-FFF2-40B4-BE49-F238E27FC236}">
                  <a16:creationId xmlns:a16="http://schemas.microsoft.com/office/drawing/2014/main" id="{DCA3F397-E90E-4455-AE66-BD522A68A33D}"/>
                </a:ext>
              </a:extLst>
            </p:cNvPr>
            <p:cNvSpPr/>
            <p:nvPr/>
          </p:nvSpPr>
          <p:spPr>
            <a:xfrm>
              <a:off x="9104026" y="9904093"/>
              <a:ext cx="1129761" cy="287179"/>
            </a:xfrm>
            <a:custGeom>
              <a:avLst/>
              <a:gdLst>
                <a:gd name="connsiteX0" fmla="*/ 0 w 1129760"/>
                <a:gd name="connsiteY0" fmla="*/ 287179 h 287178"/>
                <a:gd name="connsiteX1" fmla="*/ 294227 w 1129760"/>
                <a:gd name="connsiteY1" fmla="*/ 287179 h 287178"/>
                <a:gd name="connsiteX2" fmla="*/ 347758 w 1129760"/>
                <a:gd name="connsiteY2" fmla="*/ 159544 h 287178"/>
                <a:gd name="connsiteX3" fmla="*/ 695611 w 1129760"/>
                <a:gd name="connsiteY3" fmla="*/ 159544 h 287178"/>
                <a:gd name="connsiteX4" fmla="*/ 802672 w 1129760"/>
                <a:gd name="connsiteY4" fmla="*/ 0 h 287178"/>
                <a:gd name="connsiteX5" fmla="*/ 1129760 w 1129760"/>
                <a:gd name="connsiteY5" fmla="*/ 0 h 28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760" h="287178">
                  <a:moveTo>
                    <a:pt x="0" y="287179"/>
                  </a:moveTo>
                  <a:lnTo>
                    <a:pt x="294227" y="287179"/>
                  </a:lnTo>
                  <a:lnTo>
                    <a:pt x="347758" y="159544"/>
                  </a:lnTo>
                  <a:lnTo>
                    <a:pt x="695611" y="159544"/>
                  </a:lnTo>
                  <a:lnTo>
                    <a:pt x="802672" y="0"/>
                  </a:lnTo>
                  <a:lnTo>
                    <a:pt x="1129760" y="0"/>
                  </a:lnTo>
                </a:path>
              </a:pathLst>
            </a:custGeom>
            <a:noFill/>
            <a:ln w="15875" cap="flat">
              <a:solidFill>
                <a:srgbClr val="3366FF"/>
              </a:solidFill>
              <a:prstDash val="solid"/>
              <a:round/>
            </a:ln>
          </p:spPr>
          <p:txBody>
            <a:bodyPr rtlCol="0" anchor="ctr"/>
            <a:lstStyle/>
            <a:p>
              <a:endParaRPr lang="en-US" dirty="0"/>
            </a:p>
          </p:txBody>
        </p:sp>
        <p:sp>
          <p:nvSpPr>
            <p:cNvPr id="249" name="Freeform: Shape 248">
              <a:extLst>
                <a:ext uri="{FF2B5EF4-FFF2-40B4-BE49-F238E27FC236}">
                  <a16:creationId xmlns:a16="http://schemas.microsoft.com/office/drawing/2014/main" id="{82BDD6B6-07F2-4BDF-BB6C-10744C78030B}"/>
                </a:ext>
              </a:extLst>
            </p:cNvPr>
            <p:cNvSpPr/>
            <p:nvPr/>
          </p:nvSpPr>
          <p:spPr>
            <a:xfrm flipH="1">
              <a:off x="9078706" y="10118420"/>
              <a:ext cx="96774" cy="155829"/>
            </a:xfrm>
            <a:custGeom>
              <a:avLst/>
              <a:gdLst>
                <a:gd name="connsiteX0" fmla="*/ 13049 w 96774"/>
                <a:gd name="connsiteY0" fmla="*/ 155829 h 155829"/>
                <a:gd name="connsiteX1" fmla="*/ 0 w 96774"/>
                <a:gd name="connsiteY1" fmla="*/ 141827 h 155829"/>
                <a:gd name="connsiteX2" fmla="*/ 68866 w 96774"/>
                <a:gd name="connsiteY2" fmla="*/ 77915 h 155829"/>
                <a:gd name="connsiteX3" fmla="*/ 0 w 96774"/>
                <a:gd name="connsiteY3" fmla="*/ 14002 h 155829"/>
                <a:gd name="connsiteX4" fmla="*/ 13049 w 96774"/>
                <a:gd name="connsiteY4" fmla="*/ 0 h 155829"/>
                <a:gd name="connsiteX5" fmla="*/ 96774 w 96774"/>
                <a:gd name="connsiteY5" fmla="*/ 77915 h 155829"/>
                <a:gd name="connsiteX6" fmla="*/ 13049 w 96774"/>
                <a:gd name="connsiteY6" fmla="*/ 155829 h 15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774" h="155829">
                  <a:moveTo>
                    <a:pt x="13049" y="155829"/>
                  </a:moveTo>
                  <a:lnTo>
                    <a:pt x="0" y="141827"/>
                  </a:lnTo>
                  <a:lnTo>
                    <a:pt x="68866" y="77915"/>
                  </a:lnTo>
                  <a:lnTo>
                    <a:pt x="0" y="14002"/>
                  </a:lnTo>
                  <a:lnTo>
                    <a:pt x="13049" y="0"/>
                  </a:lnTo>
                  <a:lnTo>
                    <a:pt x="96774" y="77915"/>
                  </a:lnTo>
                  <a:lnTo>
                    <a:pt x="13049" y="155829"/>
                  </a:lnTo>
                  <a:close/>
                </a:path>
              </a:pathLst>
            </a:custGeom>
            <a:solidFill>
              <a:srgbClr val="3366FF"/>
            </a:solidFill>
            <a:ln w="9525" cap="flat">
              <a:noFill/>
              <a:prstDash val="solid"/>
              <a:miter/>
            </a:ln>
          </p:spPr>
          <p:txBody>
            <a:bodyPr rtlCol="0" anchor="ctr"/>
            <a:lstStyle/>
            <a:p>
              <a:endParaRPr lang="en-US" dirty="0"/>
            </a:p>
          </p:txBody>
        </p:sp>
      </p:grpSp>
      <p:grpSp>
        <p:nvGrpSpPr>
          <p:cNvPr id="250" name="Graphic 5203">
            <a:extLst>
              <a:ext uri="{FF2B5EF4-FFF2-40B4-BE49-F238E27FC236}">
                <a16:creationId xmlns:a16="http://schemas.microsoft.com/office/drawing/2014/main" id="{26F9FA28-2419-4B56-B4DB-7D5693E7653D}"/>
              </a:ext>
            </a:extLst>
          </p:cNvPr>
          <p:cNvGrpSpPr/>
          <p:nvPr/>
        </p:nvGrpSpPr>
        <p:grpSpPr>
          <a:xfrm>
            <a:off x="6237572" y="1599540"/>
            <a:ext cx="853504" cy="853504"/>
            <a:chOff x="3924240" y="9334500"/>
            <a:chExt cx="1905000" cy="1905000"/>
          </a:xfrm>
        </p:grpSpPr>
        <p:sp>
          <p:nvSpPr>
            <p:cNvPr id="251" name="Freeform: Shape 250">
              <a:extLst>
                <a:ext uri="{FF2B5EF4-FFF2-40B4-BE49-F238E27FC236}">
                  <a16:creationId xmlns:a16="http://schemas.microsoft.com/office/drawing/2014/main" id="{C6995182-6546-4FF8-BAA9-287664DB0431}"/>
                </a:ext>
              </a:extLst>
            </p:cNvPr>
            <p:cNvSpPr/>
            <p:nvPr/>
          </p:nvSpPr>
          <p:spPr>
            <a:xfrm>
              <a:off x="4666523" y="9926478"/>
              <a:ext cx="591693" cy="1004411"/>
            </a:xfrm>
            <a:custGeom>
              <a:avLst/>
              <a:gdLst>
                <a:gd name="connsiteX0" fmla="*/ 118300 w 591693"/>
                <a:gd name="connsiteY0" fmla="*/ 598646 h 1004411"/>
                <a:gd name="connsiteX1" fmla="*/ 118300 w 591693"/>
                <a:gd name="connsiteY1" fmla="*/ 59150 h 1004411"/>
                <a:gd name="connsiteX2" fmla="*/ 177451 w 591693"/>
                <a:gd name="connsiteY2" fmla="*/ 0 h 1004411"/>
                <a:gd name="connsiteX3" fmla="*/ 177451 w 591693"/>
                <a:gd name="connsiteY3" fmla="*/ 0 h 1004411"/>
                <a:gd name="connsiteX4" fmla="*/ 236601 w 591693"/>
                <a:gd name="connsiteY4" fmla="*/ 59150 h 1004411"/>
                <a:gd name="connsiteX5" fmla="*/ 236601 w 591693"/>
                <a:gd name="connsiteY5" fmla="*/ 259175 h 1004411"/>
                <a:gd name="connsiteX6" fmla="*/ 295369 w 591693"/>
                <a:gd name="connsiteY6" fmla="*/ 199645 h 1004411"/>
                <a:gd name="connsiteX7" fmla="*/ 295942 w 591693"/>
                <a:gd name="connsiteY7" fmla="*/ 199644 h 1004411"/>
                <a:gd name="connsiteX8" fmla="*/ 295942 w 591693"/>
                <a:gd name="connsiteY8" fmla="*/ 199644 h 1004411"/>
                <a:gd name="connsiteX9" fmla="*/ 355092 w 591693"/>
                <a:gd name="connsiteY9" fmla="*/ 258794 h 1004411"/>
                <a:gd name="connsiteX10" fmla="*/ 355092 w 591693"/>
                <a:gd name="connsiteY10" fmla="*/ 308038 h 1004411"/>
                <a:gd name="connsiteX11" fmla="*/ 414242 w 591693"/>
                <a:gd name="connsiteY11" fmla="*/ 248888 h 1004411"/>
                <a:gd name="connsiteX12" fmla="*/ 414242 w 591693"/>
                <a:gd name="connsiteY12" fmla="*/ 248888 h 1004411"/>
                <a:gd name="connsiteX13" fmla="*/ 473392 w 591693"/>
                <a:gd name="connsiteY13" fmla="*/ 308038 h 1004411"/>
                <a:gd name="connsiteX14" fmla="*/ 473392 w 591693"/>
                <a:gd name="connsiteY14" fmla="*/ 373761 h 1004411"/>
                <a:gd name="connsiteX15" fmla="*/ 532543 w 591693"/>
                <a:gd name="connsiteY15" fmla="*/ 314611 h 1004411"/>
                <a:gd name="connsiteX16" fmla="*/ 532543 w 591693"/>
                <a:gd name="connsiteY16" fmla="*/ 314611 h 1004411"/>
                <a:gd name="connsiteX17" fmla="*/ 591693 w 591693"/>
                <a:gd name="connsiteY17" fmla="*/ 373761 h 1004411"/>
                <a:gd name="connsiteX18" fmla="*/ 591693 w 591693"/>
                <a:gd name="connsiteY18" fmla="*/ 570071 h 1004411"/>
                <a:gd name="connsiteX19" fmla="*/ 562165 w 591693"/>
                <a:gd name="connsiteY19" fmla="*/ 734473 h 1004411"/>
                <a:gd name="connsiteX20" fmla="*/ 532543 w 591693"/>
                <a:gd name="connsiteY20" fmla="*/ 1004411 h 1004411"/>
                <a:gd name="connsiteX21" fmla="*/ 149733 w 591693"/>
                <a:gd name="connsiteY21" fmla="*/ 1004411 h 1004411"/>
                <a:gd name="connsiteX22" fmla="*/ 86868 w 591693"/>
                <a:gd name="connsiteY22" fmla="*/ 836200 h 1004411"/>
                <a:gd name="connsiteX23" fmla="*/ 0 w 591693"/>
                <a:gd name="connsiteY23" fmla="*/ 667036 h 1004411"/>
                <a:gd name="connsiteX24" fmla="*/ 0 w 591693"/>
                <a:gd name="connsiteY24" fmla="*/ 341471 h 1004411"/>
                <a:gd name="connsiteX25" fmla="*/ 0 w 591693"/>
                <a:gd name="connsiteY25" fmla="*/ 341471 h 1004411"/>
                <a:gd name="connsiteX26" fmla="*/ 118300 w 591693"/>
                <a:gd name="connsiteY26" fmla="*/ 459772 h 1004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91693" h="1004411">
                  <a:moveTo>
                    <a:pt x="118300" y="598646"/>
                  </a:moveTo>
                  <a:lnTo>
                    <a:pt x="118300" y="59150"/>
                  </a:lnTo>
                  <a:cubicBezTo>
                    <a:pt x="118300" y="26482"/>
                    <a:pt x="144783" y="0"/>
                    <a:pt x="177451" y="0"/>
                  </a:cubicBezTo>
                  <a:lnTo>
                    <a:pt x="177451" y="0"/>
                  </a:lnTo>
                  <a:cubicBezTo>
                    <a:pt x="210119" y="0"/>
                    <a:pt x="236601" y="26482"/>
                    <a:pt x="236601" y="59150"/>
                  </a:cubicBezTo>
                  <a:lnTo>
                    <a:pt x="236601" y="259175"/>
                  </a:lnTo>
                  <a:cubicBezTo>
                    <a:pt x="236390" y="226508"/>
                    <a:pt x="262702" y="199856"/>
                    <a:pt x="295369" y="199645"/>
                  </a:cubicBezTo>
                  <a:cubicBezTo>
                    <a:pt x="295560" y="199644"/>
                    <a:pt x="295751" y="199643"/>
                    <a:pt x="295942" y="199644"/>
                  </a:cubicBezTo>
                  <a:lnTo>
                    <a:pt x="295942" y="199644"/>
                  </a:lnTo>
                  <a:cubicBezTo>
                    <a:pt x="328610" y="199644"/>
                    <a:pt x="355092" y="226126"/>
                    <a:pt x="355092" y="258794"/>
                  </a:cubicBezTo>
                  <a:lnTo>
                    <a:pt x="355092" y="308038"/>
                  </a:lnTo>
                  <a:cubicBezTo>
                    <a:pt x="355092" y="275371"/>
                    <a:pt x="381574" y="248888"/>
                    <a:pt x="414242" y="248888"/>
                  </a:cubicBezTo>
                  <a:lnTo>
                    <a:pt x="414242" y="248888"/>
                  </a:lnTo>
                  <a:cubicBezTo>
                    <a:pt x="446910" y="248888"/>
                    <a:pt x="473392" y="275371"/>
                    <a:pt x="473392" y="308038"/>
                  </a:cubicBezTo>
                  <a:lnTo>
                    <a:pt x="473392" y="373761"/>
                  </a:lnTo>
                  <a:cubicBezTo>
                    <a:pt x="473392" y="341093"/>
                    <a:pt x="499875" y="314611"/>
                    <a:pt x="532543" y="314611"/>
                  </a:cubicBezTo>
                  <a:lnTo>
                    <a:pt x="532543" y="314611"/>
                  </a:lnTo>
                  <a:cubicBezTo>
                    <a:pt x="565211" y="314611"/>
                    <a:pt x="591693" y="341093"/>
                    <a:pt x="591693" y="373761"/>
                  </a:cubicBezTo>
                  <a:lnTo>
                    <a:pt x="591693" y="570071"/>
                  </a:lnTo>
                  <a:cubicBezTo>
                    <a:pt x="591693" y="570071"/>
                    <a:pt x="586169" y="674846"/>
                    <a:pt x="562165" y="734473"/>
                  </a:cubicBezTo>
                  <a:cubicBezTo>
                    <a:pt x="538162" y="794099"/>
                    <a:pt x="532543" y="1004411"/>
                    <a:pt x="532543" y="1004411"/>
                  </a:cubicBezTo>
                  <a:lnTo>
                    <a:pt x="149733" y="1004411"/>
                  </a:lnTo>
                  <a:cubicBezTo>
                    <a:pt x="154716" y="941799"/>
                    <a:pt x="131694" y="880198"/>
                    <a:pt x="86868" y="836200"/>
                  </a:cubicBezTo>
                  <a:cubicBezTo>
                    <a:pt x="40838" y="790353"/>
                    <a:pt x="10440" y="731158"/>
                    <a:pt x="0" y="667036"/>
                  </a:cubicBezTo>
                  <a:lnTo>
                    <a:pt x="0" y="341471"/>
                  </a:lnTo>
                  <a:lnTo>
                    <a:pt x="0" y="341471"/>
                  </a:lnTo>
                  <a:cubicBezTo>
                    <a:pt x="65336" y="341471"/>
                    <a:pt x="118300" y="394436"/>
                    <a:pt x="118300" y="459772"/>
                  </a:cubicBezTo>
                  <a:close/>
                </a:path>
              </a:pathLst>
            </a:custGeom>
            <a:noFill/>
            <a:ln w="15875" cap="flat">
              <a:solidFill>
                <a:srgbClr val="FFFFFF"/>
              </a:solidFill>
              <a:prstDash val="solid"/>
              <a:round/>
            </a:ln>
          </p:spPr>
          <p:txBody>
            <a:bodyPr rtlCol="0" anchor="ctr"/>
            <a:lstStyle/>
            <a:p>
              <a:endParaRPr lang="en-US" dirty="0"/>
            </a:p>
          </p:txBody>
        </p:sp>
        <p:sp>
          <p:nvSpPr>
            <p:cNvPr id="252" name="Freeform: Shape 251">
              <a:extLst>
                <a:ext uri="{FF2B5EF4-FFF2-40B4-BE49-F238E27FC236}">
                  <a16:creationId xmlns:a16="http://schemas.microsoft.com/office/drawing/2014/main" id="{226B6C29-EED1-4B82-A2F3-1AC148E1F988}"/>
                </a:ext>
              </a:extLst>
            </p:cNvPr>
            <p:cNvSpPr/>
            <p:nvPr/>
          </p:nvSpPr>
          <p:spPr>
            <a:xfrm>
              <a:off x="4988754" y="9991820"/>
              <a:ext cx="203739" cy="9525"/>
            </a:xfrm>
            <a:custGeom>
              <a:avLst/>
              <a:gdLst>
                <a:gd name="connsiteX0" fmla="*/ 0 w 203739"/>
                <a:gd name="connsiteY0" fmla="*/ 0 h 9525"/>
                <a:gd name="connsiteX1" fmla="*/ 203740 w 203739"/>
                <a:gd name="connsiteY1" fmla="*/ 0 h 9525"/>
              </a:gdLst>
              <a:ahLst/>
              <a:cxnLst>
                <a:cxn ang="0">
                  <a:pos x="connsiteX0" y="connsiteY0"/>
                </a:cxn>
                <a:cxn ang="0">
                  <a:pos x="connsiteX1" y="connsiteY1"/>
                </a:cxn>
              </a:cxnLst>
              <a:rect l="l" t="t" r="r" b="b"/>
              <a:pathLst>
                <a:path w="203739" h="9525">
                  <a:moveTo>
                    <a:pt x="0" y="0"/>
                  </a:moveTo>
                  <a:lnTo>
                    <a:pt x="203740" y="0"/>
                  </a:lnTo>
                </a:path>
              </a:pathLst>
            </a:custGeom>
            <a:ln w="15875" cap="flat">
              <a:solidFill>
                <a:srgbClr val="3366FF"/>
              </a:solidFill>
              <a:prstDash val="solid"/>
              <a:round/>
            </a:ln>
          </p:spPr>
          <p:txBody>
            <a:bodyPr rtlCol="0" anchor="ctr"/>
            <a:lstStyle/>
            <a:p>
              <a:endParaRPr lang="en-US" dirty="0"/>
            </a:p>
          </p:txBody>
        </p:sp>
        <p:sp>
          <p:nvSpPr>
            <p:cNvPr id="253" name="Freeform: Shape 252">
              <a:extLst>
                <a:ext uri="{FF2B5EF4-FFF2-40B4-BE49-F238E27FC236}">
                  <a16:creationId xmlns:a16="http://schemas.microsoft.com/office/drawing/2014/main" id="{DEA49A60-5BDE-4E31-A521-9BA93C11E3FB}"/>
                </a:ext>
              </a:extLst>
            </p:cNvPr>
            <p:cNvSpPr/>
            <p:nvPr/>
          </p:nvSpPr>
          <p:spPr>
            <a:xfrm>
              <a:off x="4495454" y="9991820"/>
              <a:ext cx="203739" cy="9525"/>
            </a:xfrm>
            <a:custGeom>
              <a:avLst/>
              <a:gdLst>
                <a:gd name="connsiteX0" fmla="*/ 0 w 203739"/>
                <a:gd name="connsiteY0" fmla="*/ 0 h 9525"/>
                <a:gd name="connsiteX1" fmla="*/ 203740 w 203739"/>
                <a:gd name="connsiteY1" fmla="*/ 0 h 9525"/>
              </a:gdLst>
              <a:ahLst/>
              <a:cxnLst>
                <a:cxn ang="0">
                  <a:pos x="connsiteX0" y="connsiteY0"/>
                </a:cxn>
                <a:cxn ang="0">
                  <a:pos x="connsiteX1" y="connsiteY1"/>
                </a:cxn>
              </a:cxnLst>
              <a:rect l="l" t="t" r="r" b="b"/>
              <a:pathLst>
                <a:path w="203739" h="9525">
                  <a:moveTo>
                    <a:pt x="0" y="0"/>
                  </a:moveTo>
                  <a:lnTo>
                    <a:pt x="203740" y="0"/>
                  </a:lnTo>
                </a:path>
              </a:pathLst>
            </a:custGeom>
            <a:ln w="15875" cap="flat">
              <a:solidFill>
                <a:srgbClr val="3366FF"/>
              </a:solidFill>
              <a:prstDash val="solid"/>
              <a:round/>
            </a:ln>
          </p:spPr>
          <p:txBody>
            <a:bodyPr rtlCol="0" anchor="ctr"/>
            <a:lstStyle/>
            <a:p>
              <a:endParaRPr lang="en-US" dirty="0"/>
            </a:p>
          </p:txBody>
        </p:sp>
        <p:sp>
          <p:nvSpPr>
            <p:cNvPr id="254" name="Freeform: Shape 253">
              <a:extLst>
                <a:ext uri="{FF2B5EF4-FFF2-40B4-BE49-F238E27FC236}">
                  <a16:creationId xmlns:a16="http://schemas.microsoft.com/office/drawing/2014/main" id="{F6143990-8B0E-47ED-82F1-6E14E47F1585}"/>
                </a:ext>
              </a:extLst>
            </p:cNvPr>
            <p:cNvSpPr/>
            <p:nvPr/>
          </p:nvSpPr>
          <p:spPr>
            <a:xfrm>
              <a:off x="4664237" y="9804463"/>
              <a:ext cx="79629" cy="79629"/>
            </a:xfrm>
            <a:custGeom>
              <a:avLst/>
              <a:gdLst>
                <a:gd name="connsiteX0" fmla="*/ 0 w 79629"/>
                <a:gd name="connsiteY0" fmla="*/ 0 h 79629"/>
                <a:gd name="connsiteX1" fmla="*/ 79629 w 79629"/>
                <a:gd name="connsiteY1" fmla="*/ 79629 h 79629"/>
              </a:gdLst>
              <a:ahLst/>
              <a:cxnLst>
                <a:cxn ang="0">
                  <a:pos x="connsiteX0" y="connsiteY0"/>
                </a:cxn>
                <a:cxn ang="0">
                  <a:pos x="connsiteX1" y="connsiteY1"/>
                </a:cxn>
              </a:cxnLst>
              <a:rect l="l" t="t" r="r" b="b"/>
              <a:pathLst>
                <a:path w="79629" h="79629">
                  <a:moveTo>
                    <a:pt x="0" y="0"/>
                  </a:moveTo>
                  <a:lnTo>
                    <a:pt x="79629" y="79629"/>
                  </a:lnTo>
                </a:path>
              </a:pathLst>
            </a:custGeom>
            <a:ln w="15875" cap="flat">
              <a:solidFill>
                <a:srgbClr val="3366FF"/>
              </a:solidFill>
              <a:prstDash val="solid"/>
              <a:round/>
            </a:ln>
          </p:spPr>
          <p:txBody>
            <a:bodyPr rtlCol="0" anchor="ctr"/>
            <a:lstStyle/>
            <a:p>
              <a:endParaRPr lang="en-US" dirty="0"/>
            </a:p>
          </p:txBody>
        </p:sp>
        <p:sp>
          <p:nvSpPr>
            <p:cNvPr id="255" name="Freeform: Shape 254">
              <a:extLst>
                <a:ext uri="{FF2B5EF4-FFF2-40B4-BE49-F238E27FC236}">
                  <a16:creationId xmlns:a16="http://schemas.microsoft.com/office/drawing/2014/main" id="{15315E04-15BF-4411-B7A5-E156F75A5F77}"/>
                </a:ext>
              </a:extLst>
            </p:cNvPr>
            <p:cNvSpPr/>
            <p:nvPr/>
          </p:nvSpPr>
          <p:spPr>
            <a:xfrm>
              <a:off x="4959321" y="9804463"/>
              <a:ext cx="79629" cy="79629"/>
            </a:xfrm>
            <a:custGeom>
              <a:avLst/>
              <a:gdLst>
                <a:gd name="connsiteX0" fmla="*/ 79629 w 79629"/>
                <a:gd name="connsiteY0" fmla="*/ 0 h 79629"/>
                <a:gd name="connsiteX1" fmla="*/ 0 w 79629"/>
                <a:gd name="connsiteY1" fmla="*/ 79629 h 79629"/>
              </a:gdLst>
              <a:ahLst/>
              <a:cxnLst>
                <a:cxn ang="0">
                  <a:pos x="connsiteX0" y="connsiteY0"/>
                </a:cxn>
                <a:cxn ang="0">
                  <a:pos x="connsiteX1" y="connsiteY1"/>
                </a:cxn>
              </a:cxnLst>
              <a:rect l="l" t="t" r="r" b="b"/>
              <a:pathLst>
                <a:path w="79629" h="79629">
                  <a:moveTo>
                    <a:pt x="79629" y="0"/>
                  </a:moveTo>
                  <a:lnTo>
                    <a:pt x="0" y="79629"/>
                  </a:lnTo>
                </a:path>
              </a:pathLst>
            </a:custGeom>
            <a:ln w="15875" cap="flat">
              <a:solidFill>
                <a:srgbClr val="3366FF"/>
              </a:solidFill>
              <a:prstDash val="solid"/>
              <a:round/>
            </a:ln>
          </p:spPr>
          <p:txBody>
            <a:bodyPr rtlCol="0" anchor="ctr"/>
            <a:lstStyle/>
            <a:p>
              <a:endParaRPr lang="en-US" dirty="0"/>
            </a:p>
          </p:txBody>
        </p:sp>
        <p:sp>
          <p:nvSpPr>
            <p:cNvPr id="256" name="Freeform: Shape 255">
              <a:extLst>
                <a:ext uri="{FF2B5EF4-FFF2-40B4-BE49-F238E27FC236}">
                  <a16:creationId xmlns:a16="http://schemas.microsoft.com/office/drawing/2014/main" id="{EA298AB3-7226-4982-9555-BBB60D7BEAD1}"/>
                </a:ext>
              </a:extLst>
            </p:cNvPr>
            <p:cNvSpPr/>
            <p:nvPr/>
          </p:nvSpPr>
          <p:spPr>
            <a:xfrm>
              <a:off x="4843974" y="9643300"/>
              <a:ext cx="9525" cy="203739"/>
            </a:xfrm>
            <a:custGeom>
              <a:avLst/>
              <a:gdLst>
                <a:gd name="connsiteX0" fmla="*/ 0 w 9525"/>
                <a:gd name="connsiteY0" fmla="*/ 0 h 203739"/>
                <a:gd name="connsiteX1" fmla="*/ 0 w 9525"/>
                <a:gd name="connsiteY1" fmla="*/ 203740 h 203739"/>
              </a:gdLst>
              <a:ahLst/>
              <a:cxnLst>
                <a:cxn ang="0">
                  <a:pos x="connsiteX0" y="connsiteY0"/>
                </a:cxn>
                <a:cxn ang="0">
                  <a:pos x="connsiteX1" y="connsiteY1"/>
                </a:cxn>
              </a:cxnLst>
              <a:rect l="l" t="t" r="r" b="b"/>
              <a:pathLst>
                <a:path w="9525" h="203739">
                  <a:moveTo>
                    <a:pt x="0" y="0"/>
                  </a:moveTo>
                  <a:lnTo>
                    <a:pt x="0" y="203740"/>
                  </a:lnTo>
                </a:path>
              </a:pathLst>
            </a:custGeom>
            <a:ln w="15875" cap="flat">
              <a:solidFill>
                <a:srgbClr val="3366FF"/>
              </a:solidFill>
              <a:prstDash val="solid"/>
              <a:round/>
            </a:ln>
          </p:spPr>
          <p:txBody>
            <a:bodyPr rtlCol="0" anchor="ctr"/>
            <a:lstStyle/>
            <a:p>
              <a:endParaRPr lang="en-US" dirty="0"/>
            </a:p>
          </p:txBody>
        </p:sp>
      </p:grpSp>
      <p:grpSp>
        <p:nvGrpSpPr>
          <p:cNvPr id="257" name="Graphic 5115">
            <a:extLst>
              <a:ext uri="{FF2B5EF4-FFF2-40B4-BE49-F238E27FC236}">
                <a16:creationId xmlns:a16="http://schemas.microsoft.com/office/drawing/2014/main" id="{A9136C7E-9E94-4ED0-872B-4DFA2D94A0DF}"/>
              </a:ext>
            </a:extLst>
          </p:cNvPr>
          <p:cNvGrpSpPr/>
          <p:nvPr/>
        </p:nvGrpSpPr>
        <p:grpSpPr>
          <a:xfrm>
            <a:off x="7731935" y="1706252"/>
            <a:ext cx="640080" cy="640080"/>
            <a:chOff x="8847308" y="6858000"/>
            <a:chExt cx="1905000" cy="1905000"/>
          </a:xfrm>
        </p:grpSpPr>
        <p:sp>
          <p:nvSpPr>
            <p:cNvPr id="258" name="Freeform: Shape 257">
              <a:extLst>
                <a:ext uri="{FF2B5EF4-FFF2-40B4-BE49-F238E27FC236}">
                  <a16:creationId xmlns:a16="http://schemas.microsoft.com/office/drawing/2014/main" id="{CD4BABAD-C21D-4B75-9A02-FB579F36859A}"/>
                </a:ext>
              </a:extLst>
            </p:cNvPr>
            <p:cNvSpPr/>
            <p:nvPr/>
          </p:nvSpPr>
          <p:spPr>
            <a:xfrm>
              <a:off x="9100006" y="7944993"/>
              <a:ext cx="231267" cy="407574"/>
            </a:xfrm>
            <a:custGeom>
              <a:avLst/>
              <a:gdLst>
                <a:gd name="connsiteX0" fmla="*/ 0 w 231267"/>
                <a:gd name="connsiteY0" fmla="*/ 0 h 407574"/>
                <a:gd name="connsiteX1" fmla="*/ 231267 w 231267"/>
                <a:gd name="connsiteY1" fmla="*/ 407575 h 407574"/>
              </a:gdLst>
              <a:ahLst/>
              <a:cxnLst>
                <a:cxn ang="0">
                  <a:pos x="connsiteX0" y="connsiteY0"/>
                </a:cxn>
                <a:cxn ang="0">
                  <a:pos x="connsiteX1" y="connsiteY1"/>
                </a:cxn>
              </a:cxnLst>
              <a:rect l="l" t="t" r="r" b="b"/>
              <a:pathLst>
                <a:path w="231267" h="407574">
                  <a:moveTo>
                    <a:pt x="0" y="0"/>
                  </a:moveTo>
                  <a:cubicBezTo>
                    <a:pt x="22669" y="128111"/>
                    <a:pt x="82106" y="289941"/>
                    <a:pt x="231267" y="407575"/>
                  </a:cubicBezTo>
                </a:path>
              </a:pathLst>
            </a:custGeom>
            <a:noFill/>
            <a:ln w="15875" cap="flat">
              <a:solidFill>
                <a:schemeClr val="tx1"/>
              </a:solidFill>
              <a:prstDash val="solid"/>
              <a:round/>
            </a:ln>
          </p:spPr>
          <p:txBody>
            <a:bodyPr rtlCol="0" anchor="ctr"/>
            <a:lstStyle/>
            <a:p>
              <a:endParaRPr lang="en-US" dirty="0"/>
            </a:p>
          </p:txBody>
        </p:sp>
        <p:sp>
          <p:nvSpPr>
            <p:cNvPr id="259" name="Freeform: Shape 258">
              <a:extLst>
                <a:ext uri="{FF2B5EF4-FFF2-40B4-BE49-F238E27FC236}">
                  <a16:creationId xmlns:a16="http://schemas.microsoft.com/office/drawing/2014/main" id="{9870769D-11C9-4AD4-9332-B071351CA956}"/>
                </a:ext>
              </a:extLst>
            </p:cNvPr>
            <p:cNvSpPr/>
            <p:nvPr/>
          </p:nvSpPr>
          <p:spPr>
            <a:xfrm>
              <a:off x="9086757" y="7175944"/>
              <a:ext cx="388057" cy="676274"/>
            </a:xfrm>
            <a:custGeom>
              <a:avLst/>
              <a:gdLst>
                <a:gd name="connsiteX0" fmla="*/ 388058 w 388057"/>
                <a:gd name="connsiteY0" fmla="*/ 0 h 676274"/>
                <a:gd name="connsiteX1" fmla="*/ 354149 w 388057"/>
                <a:gd name="connsiteY1" fmla="*/ 19050 h 676274"/>
                <a:gd name="connsiteX2" fmla="*/ 2676 w 388057"/>
                <a:gd name="connsiteY2" fmla="*/ 561975 h 676274"/>
                <a:gd name="connsiteX3" fmla="*/ 2009 w 388057"/>
                <a:gd name="connsiteY3" fmla="*/ 676275 h 676274"/>
              </a:gdLst>
              <a:ahLst/>
              <a:cxnLst>
                <a:cxn ang="0">
                  <a:pos x="connsiteX0" y="connsiteY0"/>
                </a:cxn>
                <a:cxn ang="0">
                  <a:pos x="connsiteX1" y="connsiteY1"/>
                </a:cxn>
                <a:cxn ang="0">
                  <a:pos x="connsiteX2" y="connsiteY2"/>
                </a:cxn>
                <a:cxn ang="0">
                  <a:pos x="connsiteX3" y="connsiteY3"/>
                </a:cxn>
              </a:cxnLst>
              <a:rect l="l" t="t" r="r" b="b"/>
              <a:pathLst>
                <a:path w="388057" h="676274">
                  <a:moveTo>
                    <a:pt x="388058" y="0"/>
                  </a:moveTo>
                  <a:cubicBezTo>
                    <a:pt x="376818" y="5905"/>
                    <a:pt x="365483" y="12097"/>
                    <a:pt x="354149" y="19050"/>
                  </a:cubicBezTo>
                  <a:cubicBezTo>
                    <a:pt x="204130" y="105823"/>
                    <a:pt x="29537" y="299656"/>
                    <a:pt x="2676" y="561975"/>
                  </a:cubicBezTo>
                  <a:cubicBezTo>
                    <a:pt x="-654" y="599993"/>
                    <a:pt x="-877" y="638220"/>
                    <a:pt x="2009" y="676275"/>
                  </a:cubicBezTo>
                </a:path>
              </a:pathLst>
            </a:custGeom>
            <a:noFill/>
            <a:ln w="15875" cap="flat">
              <a:solidFill>
                <a:schemeClr val="tx1"/>
              </a:solidFill>
              <a:prstDash val="solid"/>
              <a:round/>
            </a:ln>
          </p:spPr>
          <p:txBody>
            <a:bodyPr rtlCol="0" anchor="ctr"/>
            <a:lstStyle/>
            <a:p>
              <a:endParaRPr lang="en-US" dirty="0"/>
            </a:p>
          </p:txBody>
        </p:sp>
        <p:sp>
          <p:nvSpPr>
            <p:cNvPr id="260" name="Freeform: Shape 259">
              <a:extLst>
                <a:ext uri="{FF2B5EF4-FFF2-40B4-BE49-F238E27FC236}">
                  <a16:creationId xmlns:a16="http://schemas.microsoft.com/office/drawing/2014/main" id="{02ABA23F-264B-4FA7-B4E5-797279F74437}"/>
                </a:ext>
              </a:extLst>
            </p:cNvPr>
            <p:cNvSpPr/>
            <p:nvPr/>
          </p:nvSpPr>
          <p:spPr>
            <a:xfrm>
              <a:off x="9557872" y="7093374"/>
              <a:ext cx="827436" cy="308026"/>
            </a:xfrm>
            <a:custGeom>
              <a:avLst/>
              <a:gdLst>
                <a:gd name="connsiteX0" fmla="*/ 827437 w 827436"/>
                <a:gd name="connsiteY0" fmla="*/ 308027 h 308026"/>
                <a:gd name="connsiteX1" fmla="*/ 0 w 827436"/>
                <a:gd name="connsiteY1" fmla="*/ 45423 h 308026"/>
              </a:gdLst>
              <a:ahLst/>
              <a:cxnLst>
                <a:cxn ang="0">
                  <a:pos x="connsiteX0" y="connsiteY0"/>
                </a:cxn>
                <a:cxn ang="0">
                  <a:pos x="connsiteX1" y="connsiteY1"/>
                </a:cxn>
              </a:cxnLst>
              <a:rect l="l" t="t" r="r" b="b"/>
              <a:pathLst>
                <a:path w="827436" h="308026">
                  <a:moveTo>
                    <a:pt x="827437" y="308027"/>
                  </a:moveTo>
                  <a:cubicBezTo>
                    <a:pt x="705136" y="117051"/>
                    <a:pt x="370808" y="-94785"/>
                    <a:pt x="0" y="45423"/>
                  </a:cubicBezTo>
                </a:path>
              </a:pathLst>
            </a:custGeom>
            <a:noFill/>
            <a:ln w="15875" cap="flat">
              <a:solidFill>
                <a:schemeClr val="tx1"/>
              </a:solidFill>
              <a:prstDash val="solid"/>
              <a:round/>
            </a:ln>
          </p:spPr>
          <p:txBody>
            <a:bodyPr rtlCol="0" anchor="ctr"/>
            <a:lstStyle/>
            <a:p>
              <a:endParaRPr lang="en-US" dirty="0"/>
            </a:p>
          </p:txBody>
        </p:sp>
        <p:sp>
          <p:nvSpPr>
            <p:cNvPr id="261" name="Freeform: Shape 260">
              <a:extLst>
                <a:ext uri="{FF2B5EF4-FFF2-40B4-BE49-F238E27FC236}">
                  <a16:creationId xmlns:a16="http://schemas.microsoft.com/office/drawing/2014/main" id="{0A76A7DC-513F-464B-A237-81AA48CD0E9C}"/>
                </a:ext>
              </a:extLst>
            </p:cNvPr>
            <p:cNvSpPr/>
            <p:nvPr/>
          </p:nvSpPr>
          <p:spPr>
            <a:xfrm>
              <a:off x="10284344" y="7303103"/>
              <a:ext cx="128016" cy="115919"/>
            </a:xfrm>
            <a:custGeom>
              <a:avLst/>
              <a:gdLst>
                <a:gd name="connsiteX0" fmla="*/ 128016 w 128016"/>
                <a:gd name="connsiteY0" fmla="*/ 2667 h 115919"/>
                <a:gd name="connsiteX1" fmla="*/ 109157 w 128016"/>
                <a:gd name="connsiteY1" fmla="*/ 0 h 115919"/>
                <a:gd name="connsiteX2" fmla="*/ 95821 w 128016"/>
                <a:gd name="connsiteY2" fmla="*/ 92964 h 115919"/>
                <a:gd name="connsiteX3" fmla="*/ 4000 w 128016"/>
                <a:gd name="connsiteY3" fmla="*/ 72771 h 115919"/>
                <a:gd name="connsiteX4" fmla="*/ 0 w 128016"/>
                <a:gd name="connsiteY4" fmla="*/ 91440 h 115919"/>
                <a:gd name="connsiteX5" fmla="*/ 111728 w 128016"/>
                <a:gd name="connsiteY5" fmla="*/ 115919 h 115919"/>
                <a:gd name="connsiteX6" fmla="*/ 128016 w 128016"/>
                <a:gd name="connsiteY6" fmla="*/ 2667 h 11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016" h="115919">
                  <a:moveTo>
                    <a:pt x="128016" y="2667"/>
                  </a:moveTo>
                  <a:lnTo>
                    <a:pt x="109157" y="0"/>
                  </a:lnTo>
                  <a:lnTo>
                    <a:pt x="95821" y="92964"/>
                  </a:lnTo>
                  <a:lnTo>
                    <a:pt x="4000" y="72771"/>
                  </a:lnTo>
                  <a:lnTo>
                    <a:pt x="0" y="91440"/>
                  </a:lnTo>
                  <a:lnTo>
                    <a:pt x="111728" y="115919"/>
                  </a:lnTo>
                  <a:lnTo>
                    <a:pt x="128016" y="2667"/>
                  </a:lnTo>
                  <a:close/>
                </a:path>
              </a:pathLst>
            </a:custGeom>
            <a:solidFill>
              <a:srgbClr val="F1F2F2"/>
            </a:solidFill>
            <a:ln w="9525" cap="flat">
              <a:solidFill>
                <a:srgbClr val="FFFFFF"/>
              </a:solid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8900FD9D-3342-4483-9B0E-F5BDD880BD49}"/>
                </a:ext>
              </a:extLst>
            </p:cNvPr>
            <p:cNvSpPr/>
            <p:nvPr/>
          </p:nvSpPr>
          <p:spPr>
            <a:xfrm>
              <a:off x="10480464" y="7600092"/>
              <a:ext cx="32153" cy="251841"/>
            </a:xfrm>
            <a:custGeom>
              <a:avLst/>
              <a:gdLst>
                <a:gd name="connsiteX0" fmla="*/ 31242 w 32153"/>
                <a:gd name="connsiteY0" fmla="*/ 251841 h 251841"/>
                <a:gd name="connsiteX1" fmla="*/ 0 w 32153"/>
                <a:gd name="connsiteY1" fmla="*/ 0 h 251841"/>
              </a:gdLst>
              <a:ahLst/>
              <a:cxnLst>
                <a:cxn ang="0">
                  <a:pos x="connsiteX0" y="connsiteY0"/>
                </a:cxn>
                <a:cxn ang="0">
                  <a:pos x="connsiteX1" y="connsiteY1"/>
                </a:cxn>
              </a:cxnLst>
              <a:rect l="l" t="t" r="r" b="b"/>
              <a:pathLst>
                <a:path w="32153" h="251841">
                  <a:moveTo>
                    <a:pt x="31242" y="251841"/>
                  </a:moveTo>
                  <a:cubicBezTo>
                    <a:pt x="35482" y="166719"/>
                    <a:pt x="24911" y="81506"/>
                    <a:pt x="0" y="0"/>
                  </a:cubicBezTo>
                </a:path>
              </a:pathLst>
            </a:custGeom>
            <a:noFill/>
            <a:ln w="15875" cap="flat">
              <a:solidFill>
                <a:schemeClr val="tx1"/>
              </a:solidFill>
              <a:prstDash val="solid"/>
              <a:round/>
            </a:ln>
          </p:spPr>
          <p:txBody>
            <a:bodyPr rtlCol="0" anchor="ctr"/>
            <a:lstStyle/>
            <a:p>
              <a:endParaRPr lang="en-US" dirty="0"/>
            </a:p>
          </p:txBody>
        </p:sp>
        <p:sp>
          <p:nvSpPr>
            <p:cNvPr id="263" name="Freeform: Shape 262">
              <a:extLst>
                <a:ext uri="{FF2B5EF4-FFF2-40B4-BE49-F238E27FC236}">
                  <a16:creationId xmlns:a16="http://schemas.microsoft.com/office/drawing/2014/main" id="{15ACC643-645F-4D47-AE36-3BD0E4525435}"/>
                </a:ext>
              </a:extLst>
            </p:cNvPr>
            <p:cNvSpPr/>
            <p:nvPr/>
          </p:nvSpPr>
          <p:spPr>
            <a:xfrm>
              <a:off x="10457033" y="7910702"/>
              <a:ext cx="49149" cy="173640"/>
            </a:xfrm>
            <a:custGeom>
              <a:avLst/>
              <a:gdLst>
                <a:gd name="connsiteX0" fmla="*/ 0 w 49149"/>
                <a:gd name="connsiteY0" fmla="*/ 173641 h 173640"/>
                <a:gd name="connsiteX1" fmla="*/ 49149 w 49149"/>
                <a:gd name="connsiteY1" fmla="*/ 0 h 173640"/>
              </a:gdLst>
              <a:ahLst/>
              <a:cxnLst>
                <a:cxn ang="0">
                  <a:pos x="connsiteX0" y="connsiteY0"/>
                </a:cxn>
                <a:cxn ang="0">
                  <a:pos x="connsiteX1" y="connsiteY1"/>
                </a:cxn>
              </a:cxnLst>
              <a:rect l="l" t="t" r="r" b="b"/>
              <a:pathLst>
                <a:path w="49149" h="173640">
                  <a:moveTo>
                    <a:pt x="0" y="173641"/>
                  </a:moveTo>
                  <a:cubicBezTo>
                    <a:pt x="23975" y="118183"/>
                    <a:pt x="40501" y="59796"/>
                    <a:pt x="49149" y="0"/>
                  </a:cubicBezTo>
                </a:path>
              </a:pathLst>
            </a:custGeom>
            <a:noFill/>
            <a:ln w="15875" cap="flat">
              <a:solidFill>
                <a:schemeClr val="tx1"/>
              </a:solidFill>
              <a:prstDash val="solid"/>
              <a:round/>
            </a:ln>
          </p:spPr>
          <p:txBody>
            <a:bodyPr rtlCol="0" anchor="ctr"/>
            <a:lstStyle/>
            <a:p>
              <a:endParaRPr lang="en-US" dirty="0"/>
            </a:p>
          </p:txBody>
        </p:sp>
        <p:sp>
          <p:nvSpPr>
            <p:cNvPr id="264" name="Freeform: Shape 263">
              <a:extLst>
                <a:ext uri="{FF2B5EF4-FFF2-40B4-BE49-F238E27FC236}">
                  <a16:creationId xmlns:a16="http://schemas.microsoft.com/office/drawing/2014/main" id="{8A4B4EA7-80ED-4588-B9E4-6AB94101094A}"/>
                </a:ext>
              </a:extLst>
            </p:cNvPr>
            <p:cNvSpPr/>
            <p:nvPr/>
          </p:nvSpPr>
          <p:spPr>
            <a:xfrm>
              <a:off x="9499484" y="8148828"/>
              <a:ext cx="925639" cy="378730"/>
            </a:xfrm>
            <a:custGeom>
              <a:avLst/>
              <a:gdLst>
                <a:gd name="connsiteX0" fmla="*/ 0 w 925639"/>
                <a:gd name="connsiteY0" fmla="*/ 310991 h 378730"/>
                <a:gd name="connsiteX1" fmla="*/ 658273 w 925639"/>
                <a:gd name="connsiteY1" fmla="*/ 277559 h 378730"/>
                <a:gd name="connsiteX2" fmla="*/ 925640 w 925639"/>
                <a:gd name="connsiteY2" fmla="*/ 0 h 378730"/>
              </a:gdLst>
              <a:ahLst/>
              <a:cxnLst>
                <a:cxn ang="0">
                  <a:pos x="connsiteX0" y="connsiteY0"/>
                </a:cxn>
                <a:cxn ang="0">
                  <a:pos x="connsiteX1" y="connsiteY1"/>
                </a:cxn>
                <a:cxn ang="0">
                  <a:pos x="connsiteX2" y="connsiteY2"/>
                </a:cxn>
              </a:cxnLst>
              <a:rect l="l" t="t" r="r" b="b"/>
              <a:pathLst>
                <a:path w="925639" h="378730">
                  <a:moveTo>
                    <a:pt x="0" y="310991"/>
                  </a:moveTo>
                  <a:cubicBezTo>
                    <a:pt x="180975" y="395668"/>
                    <a:pt x="415671" y="417957"/>
                    <a:pt x="658273" y="277559"/>
                  </a:cubicBezTo>
                  <a:cubicBezTo>
                    <a:pt x="770258" y="210167"/>
                    <a:pt x="862483" y="114426"/>
                    <a:pt x="925640" y="0"/>
                  </a:cubicBezTo>
                </a:path>
              </a:pathLst>
            </a:custGeom>
            <a:noFill/>
            <a:ln w="15875" cap="flat">
              <a:solidFill>
                <a:schemeClr val="tx1"/>
              </a:solidFill>
              <a:prstDash val="solid"/>
              <a:round/>
            </a:ln>
          </p:spPr>
          <p:txBody>
            <a:bodyPr rtlCol="0" anchor="ctr"/>
            <a:lstStyle/>
            <a:p>
              <a:endParaRPr lang="en-US" dirty="0"/>
            </a:p>
          </p:txBody>
        </p:sp>
        <p:sp>
          <p:nvSpPr>
            <p:cNvPr id="265" name="Freeform: Shape 264">
              <a:extLst>
                <a:ext uri="{FF2B5EF4-FFF2-40B4-BE49-F238E27FC236}">
                  <a16:creationId xmlns:a16="http://schemas.microsoft.com/office/drawing/2014/main" id="{D4E036FD-1D35-4777-823B-1EDAFAAF61CB}"/>
                </a:ext>
              </a:extLst>
            </p:cNvPr>
            <p:cNvSpPr/>
            <p:nvPr/>
          </p:nvSpPr>
          <p:spPr>
            <a:xfrm>
              <a:off x="9480910" y="8413527"/>
              <a:ext cx="114395" cy="142494"/>
            </a:xfrm>
            <a:custGeom>
              <a:avLst/>
              <a:gdLst>
                <a:gd name="connsiteX0" fmla="*/ 45053 w 114395"/>
                <a:gd name="connsiteY0" fmla="*/ 142494 h 142494"/>
                <a:gd name="connsiteX1" fmla="*/ 62579 w 114395"/>
                <a:gd name="connsiteY1" fmla="*/ 134969 h 142494"/>
                <a:gd name="connsiteX2" fmla="*/ 25527 w 114395"/>
                <a:gd name="connsiteY2" fmla="*/ 48673 h 142494"/>
                <a:gd name="connsiteX3" fmla="*/ 114395 w 114395"/>
                <a:gd name="connsiteY3" fmla="*/ 18002 h 142494"/>
                <a:gd name="connsiteX4" fmla="*/ 108109 w 114395"/>
                <a:gd name="connsiteY4" fmla="*/ 0 h 142494"/>
                <a:gd name="connsiteX5" fmla="*/ 0 w 114395"/>
                <a:gd name="connsiteY5" fmla="*/ 37338 h 142494"/>
                <a:gd name="connsiteX6" fmla="*/ 45053 w 114395"/>
                <a:gd name="connsiteY6" fmla="*/ 142494 h 14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95" h="142494">
                  <a:moveTo>
                    <a:pt x="45053" y="142494"/>
                  </a:moveTo>
                  <a:lnTo>
                    <a:pt x="62579" y="134969"/>
                  </a:lnTo>
                  <a:lnTo>
                    <a:pt x="25527" y="48673"/>
                  </a:lnTo>
                  <a:lnTo>
                    <a:pt x="114395" y="18002"/>
                  </a:lnTo>
                  <a:lnTo>
                    <a:pt x="108109" y="0"/>
                  </a:lnTo>
                  <a:lnTo>
                    <a:pt x="0" y="37338"/>
                  </a:lnTo>
                  <a:lnTo>
                    <a:pt x="45053" y="142494"/>
                  </a:lnTo>
                  <a:close/>
                </a:path>
              </a:pathLst>
            </a:custGeom>
            <a:solidFill>
              <a:srgbClr val="F1F2F2"/>
            </a:solidFill>
            <a:ln w="9525" cap="flat">
              <a:solidFill>
                <a:srgbClr val="FFFFFF"/>
              </a:solid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D522216-F402-472D-9C6B-0FAA61231FC2}"/>
                </a:ext>
              </a:extLst>
            </p:cNvPr>
            <p:cNvSpPr/>
            <p:nvPr/>
          </p:nvSpPr>
          <p:spPr>
            <a:xfrm>
              <a:off x="9629596" y="7454550"/>
              <a:ext cx="340423" cy="680942"/>
            </a:xfrm>
            <a:custGeom>
              <a:avLst/>
              <a:gdLst>
                <a:gd name="connsiteX0" fmla="*/ 0 w 340423"/>
                <a:gd name="connsiteY0" fmla="*/ 510731 h 680942"/>
                <a:gd name="connsiteX1" fmla="*/ 170212 w 340423"/>
                <a:gd name="connsiteY1" fmla="*/ 680942 h 680942"/>
                <a:gd name="connsiteX2" fmla="*/ 340424 w 340423"/>
                <a:gd name="connsiteY2" fmla="*/ 510730 h 680942"/>
                <a:gd name="connsiteX3" fmla="*/ 170212 w 340423"/>
                <a:gd name="connsiteY3" fmla="*/ 340519 h 680942"/>
                <a:gd name="connsiteX4" fmla="*/ 0 w 340423"/>
                <a:gd name="connsiteY4" fmla="*/ 170212 h 680942"/>
                <a:gd name="connsiteX5" fmla="*/ 170212 w 340423"/>
                <a:gd name="connsiteY5" fmla="*/ 0 h 680942"/>
                <a:gd name="connsiteX6" fmla="*/ 340424 w 340423"/>
                <a:gd name="connsiteY6" fmla="*/ 170212 h 680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0423" h="680942">
                  <a:moveTo>
                    <a:pt x="0" y="510731"/>
                  </a:moveTo>
                  <a:cubicBezTo>
                    <a:pt x="0" y="604736"/>
                    <a:pt x="76206" y="680942"/>
                    <a:pt x="170212" y="680942"/>
                  </a:cubicBezTo>
                  <a:cubicBezTo>
                    <a:pt x="264217" y="680942"/>
                    <a:pt x="340424" y="604736"/>
                    <a:pt x="340424" y="510730"/>
                  </a:cubicBezTo>
                  <a:cubicBezTo>
                    <a:pt x="340424" y="416719"/>
                    <a:pt x="263081" y="355949"/>
                    <a:pt x="170212" y="340519"/>
                  </a:cubicBezTo>
                  <a:cubicBezTo>
                    <a:pt x="77343" y="325088"/>
                    <a:pt x="0" y="264319"/>
                    <a:pt x="0" y="170212"/>
                  </a:cubicBezTo>
                  <a:cubicBezTo>
                    <a:pt x="0" y="76206"/>
                    <a:pt x="76206" y="0"/>
                    <a:pt x="170212" y="0"/>
                  </a:cubicBezTo>
                  <a:cubicBezTo>
                    <a:pt x="264217" y="0"/>
                    <a:pt x="340424" y="76206"/>
                    <a:pt x="340424" y="170212"/>
                  </a:cubicBezTo>
                </a:path>
              </a:pathLst>
            </a:custGeom>
            <a:noFill/>
            <a:ln w="19050" cap="flat">
              <a:solidFill>
                <a:srgbClr val="3366FF"/>
              </a:solidFill>
              <a:prstDash val="solid"/>
              <a:round/>
            </a:ln>
          </p:spPr>
          <p:txBody>
            <a:bodyPr rtlCol="0" anchor="ctr"/>
            <a:lstStyle/>
            <a:p>
              <a:endParaRPr lang="en-US" dirty="0"/>
            </a:p>
          </p:txBody>
        </p:sp>
        <p:sp>
          <p:nvSpPr>
            <p:cNvPr id="267" name="Freeform: Shape 266">
              <a:extLst>
                <a:ext uri="{FF2B5EF4-FFF2-40B4-BE49-F238E27FC236}">
                  <a16:creationId xmlns:a16="http://schemas.microsoft.com/office/drawing/2014/main" id="{99C6EC2D-E292-4CF7-84D9-58FD81F313F0}"/>
                </a:ext>
              </a:extLst>
            </p:cNvPr>
            <p:cNvSpPr/>
            <p:nvPr/>
          </p:nvSpPr>
          <p:spPr>
            <a:xfrm>
              <a:off x="9815238" y="7377112"/>
              <a:ext cx="9525" cy="866775"/>
            </a:xfrm>
            <a:custGeom>
              <a:avLst/>
              <a:gdLst>
                <a:gd name="connsiteX0" fmla="*/ 0 w 9525"/>
                <a:gd name="connsiteY0" fmla="*/ 0 h 866775"/>
                <a:gd name="connsiteX1" fmla="*/ 0 w 9525"/>
                <a:gd name="connsiteY1" fmla="*/ 866775 h 866775"/>
              </a:gdLst>
              <a:ahLst/>
              <a:cxnLst>
                <a:cxn ang="0">
                  <a:pos x="connsiteX0" y="connsiteY0"/>
                </a:cxn>
                <a:cxn ang="0">
                  <a:pos x="connsiteX1" y="connsiteY1"/>
                </a:cxn>
              </a:cxnLst>
              <a:rect l="l" t="t" r="r" b="b"/>
              <a:pathLst>
                <a:path w="9525" h="866775">
                  <a:moveTo>
                    <a:pt x="0" y="0"/>
                  </a:moveTo>
                  <a:lnTo>
                    <a:pt x="0" y="866775"/>
                  </a:lnTo>
                </a:path>
              </a:pathLst>
            </a:custGeom>
            <a:ln w="19050" cap="flat">
              <a:solidFill>
                <a:srgbClr val="3366FF"/>
              </a:solidFill>
              <a:prstDash val="solid"/>
              <a:round/>
            </a:ln>
          </p:spPr>
          <p:txBody>
            <a:bodyPr rtlCol="0" anchor="ctr"/>
            <a:lstStyle/>
            <a:p>
              <a:endParaRPr lang="en-US" dirty="0"/>
            </a:p>
          </p:txBody>
        </p:sp>
      </p:grpSp>
    </p:spTree>
    <p:extLst>
      <p:ext uri="{BB962C8B-B14F-4D97-AF65-F5344CB8AC3E}">
        <p14:creationId xmlns:p14="http://schemas.microsoft.com/office/powerpoint/2010/main" val="72356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2698E-C897-A043-A8D1-A99705916164}"/>
              </a:ext>
            </a:extLst>
          </p:cNvPr>
          <p:cNvSpPr>
            <a:spLocks noGrp="1"/>
          </p:cNvSpPr>
          <p:nvPr>
            <p:ph type="title"/>
          </p:nvPr>
        </p:nvSpPr>
        <p:spPr/>
        <p:txBody>
          <a:bodyPr/>
          <a:lstStyle/>
          <a:p>
            <a:r>
              <a:rPr lang="en-LU" dirty="0"/>
              <a:t>AWS Services</a:t>
            </a:r>
          </a:p>
        </p:txBody>
      </p:sp>
      <p:pic>
        <p:nvPicPr>
          <p:cNvPr id="5" name="Picture 4">
            <a:extLst>
              <a:ext uri="{FF2B5EF4-FFF2-40B4-BE49-F238E27FC236}">
                <a16:creationId xmlns:a16="http://schemas.microsoft.com/office/drawing/2014/main" id="{33A0EDD6-FF97-0041-9A3A-8E390AFA2E2D}"/>
              </a:ext>
            </a:extLst>
          </p:cNvPr>
          <p:cNvPicPr>
            <a:picLocks noChangeAspect="1"/>
          </p:cNvPicPr>
          <p:nvPr/>
        </p:nvPicPr>
        <p:blipFill>
          <a:blip r:embed="rId2"/>
          <a:stretch>
            <a:fillRect/>
          </a:stretch>
        </p:blipFill>
        <p:spPr>
          <a:xfrm>
            <a:off x="1155700" y="889678"/>
            <a:ext cx="6280080" cy="3688672"/>
          </a:xfrm>
          <a:prstGeom prst="rect">
            <a:avLst/>
          </a:prstGeom>
        </p:spPr>
      </p:pic>
    </p:spTree>
    <p:extLst>
      <p:ext uri="{BB962C8B-B14F-4D97-AF65-F5344CB8AC3E}">
        <p14:creationId xmlns:p14="http://schemas.microsoft.com/office/powerpoint/2010/main" val="3904614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592C3D1-9070-2441-9443-4DD7067A079B}"/>
              </a:ext>
            </a:extLst>
          </p:cNvPr>
          <p:cNvSpPr/>
          <p:nvPr/>
        </p:nvSpPr>
        <p:spPr>
          <a:xfrm>
            <a:off x="401898" y="2178450"/>
            <a:ext cx="4480998" cy="1741502"/>
          </a:xfrm>
          <a:prstGeom prst="rect">
            <a:avLst/>
          </a:prstGeom>
        </p:spPr>
        <p:txBody>
          <a:bodyPr wrap="square" lIns="0" tIns="0" rIns="0" bIns="0" anchor="t" anchorCtr="0">
            <a:spAutoFit/>
          </a:bodyPr>
          <a:lstStyle/>
          <a:p>
            <a:pPr marL="63499" indent="-63499">
              <a:defRPr/>
            </a:pPr>
            <a:r>
              <a:rPr lang="en-US" sz="1000" dirty="0"/>
              <a:t>“GoDaddy is committed to preventing fraudulent accounts and we’re continually bolstering our capabilities to automatically detect such accounts during sign-up. We recently began using Amazon Fraud Detector and we’re pleased that it offers low cost of implementation and a self-service approach to building a machine learning model that is customized to our business. The model can be easily deployed and used in our new account process without impacting the signup experience for legitimate customers. The model we built with Amazon Fraud Detector is able to detect likely fraudulent sign-ups immediately, so we’re very pleased with the results and look forward to accomplishing more.”</a:t>
            </a:r>
          </a:p>
          <a:p>
            <a:pPr indent="63499">
              <a:spcBef>
                <a:spcPts val="540"/>
              </a:spcBef>
              <a:defRPr/>
            </a:pPr>
            <a:r>
              <a:rPr lang="en-US" sz="900" dirty="0">
                <a:solidFill>
                  <a:schemeClr val="tx1">
                    <a:lumMod val="75000"/>
                  </a:schemeClr>
                </a:solidFill>
              </a:rPr>
              <a:t>John Kercheval, Senior Director, Identity Services Group at GoDaddy</a:t>
            </a:r>
          </a:p>
        </p:txBody>
      </p:sp>
      <p:sp>
        <p:nvSpPr>
          <p:cNvPr id="18" name="Rectangle 17">
            <a:extLst>
              <a:ext uri="{FF2B5EF4-FFF2-40B4-BE49-F238E27FC236}">
                <a16:creationId xmlns:a16="http://schemas.microsoft.com/office/drawing/2014/main" id="{72CBCDCB-A0A1-4897-B1ED-8AEA7F08B653}"/>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66">
              <a:defRPr/>
            </a:pPr>
            <a:endParaRPr lang="en-US" dirty="0" err="1">
              <a:solidFill>
                <a:srgbClr val="FFFFFF"/>
              </a:solidFill>
              <a:latin typeface="Amazon Ember"/>
            </a:endParaRPr>
          </a:p>
        </p:txBody>
      </p:sp>
      <p:sp>
        <p:nvSpPr>
          <p:cNvPr id="4" name="Title 3">
            <a:extLst>
              <a:ext uri="{FF2B5EF4-FFF2-40B4-BE49-F238E27FC236}">
                <a16:creationId xmlns:a16="http://schemas.microsoft.com/office/drawing/2014/main" id="{CF21F2F1-5ABF-45F4-9332-84D84AC63AC2}"/>
              </a:ext>
            </a:extLst>
          </p:cNvPr>
          <p:cNvSpPr>
            <a:spLocks noGrp="1"/>
          </p:cNvSpPr>
          <p:nvPr>
            <p:ph type="title" idx="4294967295"/>
          </p:nvPr>
        </p:nvSpPr>
        <p:spPr>
          <a:xfrm>
            <a:off x="470650" y="1190625"/>
            <a:ext cx="4572000" cy="775597"/>
          </a:xfrm>
        </p:spPr>
        <p:txBody>
          <a:bodyPr vert="horz" lIns="0" tIns="0" rIns="0" bIns="0" rtlCol="0" anchor="t" anchorCtr="0">
            <a:spAutoFit/>
          </a:bodyPr>
          <a:lstStyle/>
          <a:p>
            <a:pPr>
              <a:spcBef>
                <a:spcPts val="0"/>
              </a:spcBef>
            </a:pPr>
            <a:r>
              <a:rPr lang="en-US" sz="2800" b="1" dirty="0">
                <a:solidFill>
                  <a:srgbClr val="FFCC00"/>
                </a:solidFill>
                <a:ea typeface="+mn-ea"/>
              </a:rPr>
              <a:t>Identify potentially fraudulent online activities</a:t>
            </a:r>
          </a:p>
        </p:txBody>
      </p:sp>
      <p:pic>
        <p:nvPicPr>
          <p:cNvPr id="13" name="Picture 12">
            <a:extLst>
              <a:ext uri="{FF2B5EF4-FFF2-40B4-BE49-F238E27FC236}">
                <a16:creationId xmlns:a16="http://schemas.microsoft.com/office/drawing/2014/main" id="{D237D3F4-FC29-47F6-A67F-F92226FDF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4120" y="2313375"/>
            <a:ext cx="2054860" cy="516750"/>
          </a:xfrm>
          <a:prstGeom prst="rect">
            <a:avLst/>
          </a:prstGeom>
        </p:spPr>
      </p:pic>
    </p:spTree>
    <p:extLst>
      <p:ext uri="{BB962C8B-B14F-4D97-AF65-F5344CB8AC3E}">
        <p14:creationId xmlns:p14="http://schemas.microsoft.com/office/powerpoint/2010/main" val="330458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2448 2.71605E-6 L -1.38778E-17 2.71605E-6 " pathEditMode="relative" rAng="0" ptsTypes="AA">
                                      <p:cBhvr>
                                        <p:cTn id="9" dur="600" fill="hold"/>
                                        <p:tgtEl>
                                          <p:spTgt spid="4"/>
                                        </p:tgtEl>
                                        <p:attrNameLst>
                                          <p:attrName>ppt_x</p:attrName>
                                          <p:attrName>ppt_y</p:attrName>
                                        </p:attrNameLst>
                                      </p:cBhvr>
                                      <p:rCtr x="1233" y="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4.44444E-6 -0.04506 L 4.44444E-6 -4.32099E-6 " pathEditMode="relative" rAng="0" ptsTypes="AA">
                                      <p:cBhvr>
                                        <p:cTn id="14" dur="600" fill="hold"/>
                                        <p:tgtEl>
                                          <p:spTgt spid="11"/>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4" grpId="0"/>
      <p:bldP spid="4" grpId="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3985E3F9-8612-1B45-ABC3-1244E7D6456A}"/>
              </a:ext>
            </a:extLst>
          </p:cNvPr>
          <p:cNvSpPr>
            <a:spLocks noGrp="1"/>
          </p:cNvSpPr>
          <p:nvPr>
            <p:ph type="title"/>
          </p:nvPr>
        </p:nvSpPr>
        <p:spPr/>
        <p:txBody>
          <a:bodyPr/>
          <a:lstStyle/>
          <a:p>
            <a:pPr algn="ctr"/>
            <a:r>
              <a:rPr lang="en-US" dirty="0"/>
              <a:t>Amazon </a:t>
            </a:r>
            <a:r>
              <a:rPr lang="en-US" dirty="0" err="1"/>
              <a:t>CodeGuru</a:t>
            </a:r>
            <a:r>
              <a:rPr lang="en-US" dirty="0"/>
              <a:t> to build and</a:t>
            </a:r>
            <a:br>
              <a:rPr lang="en-US" dirty="0"/>
            </a:br>
            <a:r>
              <a:rPr lang="en-US" dirty="0"/>
              <a:t>run high-performing software</a:t>
            </a:r>
          </a:p>
        </p:txBody>
      </p:sp>
      <p:sp>
        <p:nvSpPr>
          <p:cNvPr id="20" name="TextBox 19">
            <a:extLst>
              <a:ext uri="{FF2B5EF4-FFF2-40B4-BE49-F238E27FC236}">
                <a16:creationId xmlns:a16="http://schemas.microsoft.com/office/drawing/2014/main" id="{354549B9-3F4C-F34D-B7E9-D19B7ABAF6C2}"/>
              </a:ext>
            </a:extLst>
          </p:cNvPr>
          <p:cNvSpPr txBox="1"/>
          <p:nvPr/>
        </p:nvSpPr>
        <p:spPr>
          <a:xfrm>
            <a:off x="4236586" y="2753645"/>
            <a:ext cx="948266"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chorCtr="0">
            <a:spAutoFit/>
          </a:bodyPr>
          <a:lstStyle/>
          <a:p>
            <a:pPr algn="ctr" defTabSz="619085" hangingPunct="0">
              <a:defRPr/>
            </a:pPr>
            <a:r>
              <a:rPr lang="en-US" sz="1200" b="1" dirty="0">
                <a:solidFill>
                  <a:srgbClr val="FFCC00"/>
                </a:solidFill>
                <a:latin typeface="Amazon Ember"/>
                <a:sym typeface="Helvetica Neue"/>
              </a:rPr>
              <a:t>DEPLOY</a:t>
            </a:r>
          </a:p>
        </p:txBody>
      </p:sp>
      <p:grpSp>
        <p:nvGrpSpPr>
          <p:cNvPr id="26" name="Group 25">
            <a:extLst>
              <a:ext uri="{FF2B5EF4-FFF2-40B4-BE49-F238E27FC236}">
                <a16:creationId xmlns:a16="http://schemas.microsoft.com/office/drawing/2014/main" id="{C098A4D5-3253-487A-9B13-08EDD6A8500B}"/>
              </a:ext>
            </a:extLst>
          </p:cNvPr>
          <p:cNvGrpSpPr/>
          <p:nvPr/>
        </p:nvGrpSpPr>
        <p:grpSpPr>
          <a:xfrm>
            <a:off x="4479127" y="2073308"/>
            <a:ext cx="463182" cy="462028"/>
            <a:chOff x="5975305" y="6382323"/>
            <a:chExt cx="450423" cy="449303"/>
          </a:xfrm>
        </p:grpSpPr>
        <p:sp>
          <p:nvSpPr>
            <p:cNvPr id="30" name="Freeform: Shape 71">
              <a:extLst>
                <a:ext uri="{FF2B5EF4-FFF2-40B4-BE49-F238E27FC236}">
                  <a16:creationId xmlns:a16="http://schemas.microsoft.com/office/drawing/2014/main" id="{1E8BA424-3849-43B6-BD59-411EABC039EB}"/>
                </a:ext>
              </a:extLst>
            </p:cNvPr>
            <p:cNvSpPr/>
            <p:nvPr/>
          </p:nvSpPr>
          <p:spPr>
            <a:xfrm>
              <a:off x="6074358" y="6382323"/>
              <a:ext cx="351370" cy="351370"/>
            </a:xfrm>
            <a:custGeom>
              <a:avLst/>
              <a:gdLst>
                <a:gd name="connsiteX0" fmla="*/ 101059 w 337936"/>
                <a:gd name="connsiteY0" fmla="*/ 334286 h 337936"/>
                <a:gd name="connsiteX1" fmla="*/ 226257 w 337936"/>
                <a:gd name="connsiteY1" fmla="*/ 254790 h 337936"/>
                <a:gd name="connsiteX2" fmla="*/ 333753 w 337936"/>
                <a:gd name="connsiteY2" fmla="*/ 5361 h 337936"/>
                <a:gd name="connsiteX3" fmla="*/ 84323 w 337936"/>
                <a:gd name="connsiteY3" fmla="*/ 112857 h 337936"/>
                <a:gd name="connsiteX4" fmla="*/ 4828 w 337936"/>
                <a:gd name="connsiteY4" fmla="*/ 238055 h 337936"/>
                <a:gd name="connsiteX5" fmla="*/ 101059 w 337936"/>
                <a:gd name="connsiteY5" fmla="*/ 334286 h 337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936" h="337936">
                  <a:moveTo>
                    <a:pt x="101059" y="334286"/>
                  </a:moveTo>
                  <a:cubicBezTo>
                    <a:pt x="162210" y="313044"/>
                    <a:pt x="226257" y="254790"/>
                    <a:pt x="226257" y="254790"/>
                  </a:cubicBezTo>
                  <a:cubicBezTo>
                    <a:pt x="348236" y="132811"/>
                    <a:pt x="333753" y="5361"/>
                    <a:pt x="333753" y="5361"/>
                  </a:cubicBezTo>
                  <a:cubicBezTo>
                    <a:pt x="333753" y="5361"/>
                    <a:pt x="206302" y="-9122"/>
                    <a:pt x="84323" y="112857"/>
                  </a:cubicBezTo>
                  <a:cubicBezTo>
                    <a:pt x="84323" y="112857"/>
                    <a:pt x="26391" y="176904"/>
                    <a:pt x="4828" y="238055"/>
                  </a:cubicBezTo>
                  <a:lnTo>
                    <a:pt x="101059" y="334286"/>
                  </a:lnTo>
                  <a:close/>
                </a:path>
              </a:pathLst>
            </a:custGeom>
            <a:noFill/>
            <a:ln w="12700" cap="flat">
              <a:solidFill>
                <a:schemeClr val="tx2"/>
              </a:solidFill>
              <a:prstDash val="solid"/>
              <a:round/>
            </a:ln>
          </p:spPr>
          <p:txBody>
            <a:bodyPr rtlCol="0" anchor="ctr"/>
            <a:lstStyle/>
            <a:p>
              <a:pPr defTabSz="457189">
                <a:defRPr/>
              </a:pPr>
              <a:endParaRPr lang="en-US" sz="1836">
                <a:solidFill>
                  <a:srgbClr val="FFFFFF"/>
                </a:solidFill>
                <a:latin typeface="Amazon Ember"/>
              </a:endParaRPr>
            </a:p>
          </p:txBody>
        </p:sp>
        <p:sp>
          <p:nvSpPr>
            <p:cNvPr id="31" name="Freeform: Shape 72">
              <a:extLst>
                <a:ext uri="{FF2B5EF4-FFF2-40B4-BE49-F238E27FC236}">
                  <a16:creationId xmlns:a16="http://schemas.microsoft.com/office/drawing/2014/main" id="{B54139A2-D329-437D-982A-73E9FD237E09}"/>
                </a:ext>
              </a:extLst>
            </p:cNvPr>
            <p:cNvSpPr/>
            <p:nvPr/>
          </p:nvSpPr>
          <p:spPr>
            <a:xfrm>
              <a:off x="6048925" y="6647911"/>
              <a:ext cx="110431" cy="110431"/>
            </a:xfrm>
            <a:custGeom>
              <a:avLst/>
              <a:gdLst>
                <a:gd name="connsiteX0" fmla="*/ 51495 w 106208"/>
                <a:gd name="connsiteY0" fmla="*/ 4828 h 106208"/>
                <a:gd name="connsiteX1" fmla="*/ 4828 w 106208"/>
                <a:gd name="connsiteY1" fmla="*/ 5471 h 106208"/>
                <a:gd name="connsiteX2" fmla="*/ 102668 w 106208"/>
                <a:gd name="connsiteY2" fmla="*/ 103312 h 106208"/>
                <a:gd name="connsiteX3" fmla="*/ 102668 w 106208"/>
                <a:gd name="connsiteY3" fmla="*/ 56001 h 106208"/>
              </a:gdLst>
              <a:ahLst/>
              <a:cxnLst>
                <a:cxn ang="0">
                  <a:pos x="connsiteX0" y="connsiteY0"/>
                </a:cxn>
                <a:cxn ang="0">
                  <a:pos x="connsiteX1" y="connsiteY1"/>
                </a:cxn>
                <a:cxn ang="0">
                  <a:pos x="connsiteX2" y="connsiteY2"/>
                </a:cxn>
                <a:cxn ang="0">
                  <a:pos x="connsiteX3" y="connsiteY3"/>
                </a:cxn>
              </a:cxnLst>
              <a:rect l="l" t="t" r="r" b="b"/>
              <a:pathLst>
                <a:path w="106208" h="106208">
                  <a:moveTo>
                    <a:pt x="51495" y="4828"/>
                  </a:moveTo>
                  <a:lnTo>
                    <a:pt x="4828" y="5471"/>
                  </a:lnTo>
                  <a:lnTo>
                    <a:pt x="102668" y="103312"/>
                  </a:lnTo>
                  <a:lnTo>
                    <a:pt x="102668" y="56001"/>
                  </a:lnTo>
                  <a:close/>
                </a:path>
              </a:pathLst>
            </a:custGeom>
            <a:noFill/>
            <a:ln w="12700" cap="flat">
              <a:solidFill>
                <a:schemeClr val="tx2"/>
              </a:solidFill>
              <a:prstDash val="solid"/>
              <a:round/>
            </a:ln>
          </p:spPr>
          <p:txBody>
            <a:bodyPr rtlCol="0" anchor="ctr"/>
            <a:lstStyle/>
            <a:p>
              <a:pPr defTabSz="457189">
                <a:defRPr/>
              </a:pPr>
              <a:endParaRPr lang="en-US" sz="1836">
                <a:solidFill>
                  <a:srgbClr val="FFFFFF"/>
                </a:solidFill>
                <a:latin typeface="Amazon Ember"/>
              </a:endParaRPr>
            </a:p>
          </p:txBody>
        </p:sp>
        <p:sp>
          <p:nvSpPr>
            <p:cNvPr id="32" name="Freeform: Shape 73">
              <a:extLst>
                <a:ext uri="{FF2B5EF4-FFF2-40B4-BE49-F238E27FC236}">
                  <a16:creationId xmlns:a16="http://schemas.microsoft.com/office/drawing/2014/main" id="{91914AF9-2233-4AD8-AE3F-D1B61450DE10}"/>
                </a:ext>
              </a:extLst>
            </p:cNvPr>
            <p:cNvSpPr/>
            <p:nvPr/>
          </p:nvSpPr>
          <p:spPr>
            <a:xfrm>
              <a:off x="5975305" y="6498965"/>
              <a:ext cx="184050" cy="110431"/>
            </a:xfrm>
            <a:custGeom>
              <a:avLst/>
              <a:gdLst>
                <a:gd name="connsiteX0" fmla="*/ 174762 w 177014"/>
                <a:gd name="connsiteY0" fmla="*/ 5503 h 106208"/>
                <a:gd name="connsiteX1" fmla="*/ 94944 w 177014"/>
                <a:gd name="connsiteY1" fmla="*/ 11618 h 106208"/>
                <a:gd name="connsiteX2" fmla="*/ 4828 w 177014"/>
                <a:gd name="connsiteY2" fmla="*/ 101734 h 106208"/>
                <a:gd name="connsiteX3" fmla="*/ 110071 w 177014"/>
                <a:gd name="connsiteY3" fmla="*/ 101734 h 106208"/>
              </a:gdLst>
              <a:ahLst/>
              <a:cxnLst>
                <a:cxn ang="0">
                  <a:pos x="connsiteX0" y="connsiteY0"/>
                </a:cxn>
                <a:cxn ang="0">
                  <a:pos x="connsiteX1" y="connsiteY1"/>
                </a:cxn>
                <a:cxn ang="0">
                  <a:pos x="connsiteX2" y="connsiteY2"/>
                </a:cxn>
                <a:cxn ang="0">
                  <a:pos x="connsiteX3" y="connsiteY3"/>
                </a:cxn>
              </a:cxnLst>
              <a:rect l="l" t="t" r="r" b="b"/>
              <a:pathLst>
                <a:path w="177014" h="106208">
                  <a:moveTo>
                    <a:pt x="174762" y="5503"/>
                  </a:moveTo>
                  <a:cubicBezTo>
                    <a:pt x="171543" y="2284"/>
                    <a:pt x="94944" y="11618"/>
                    <a:pt x="94944" y="11618"/>
                  </a:cubicBezTo>
                  <a:lnTo>
                    <a:pt x="4828" y="101734"/>
                  </a:lnTo>
                  <a:lnTo>
                    <a:pt x="110071" y="101734"/>
                  </a:lnTo>
                </a:path>
              </a:pathLst>
            </a:custGeom>
            <a:noFill/>
            <a:ln w="12700" cap="flat">
              <a:solidFill>
                <a:schemeClr val="tx2"/>
              </a:solidFill>
              <a:prstDash val="solid"/>
              <a:round/>
            </a:ln>
          </p:spPr>
          <p:txBody>
            <a:bodyPr rtlCol="0" anchor="ctr"/>
            <a:lstStyle/>
            <a:p>
              <a:pPr defTabSz="457189">
                <a:defRPr/>
              </a:pPr>
              <a:endParaRPr lang="en-US" sz="1836">
                <a:solidFill>
                  <a:srgbClr val="FFFFFF"/>
                </a:solidFill>
                <a:latin typeface="Amazon Ember"/>
              </a:endParaRPr>
            </a:p>
          </p:txBody>
        </p:sp>
        <p:sp>
          <p:nvSpPr>
            <p:cNvPr id="33" name="Freeform: Shape 74">
              <a:extLst>
                <a:ext uri="{FF2B5EF4-FFF2-40B4-BE49-F238E27FC236}">
                  <a16:creationId xmlns:a16="http://schemas.microsoft.com/office/drawing/2014/main" id="{2CC3445A-E681-4376-A139-0D0D8DAA2BF2}"/>
                </a:ext>
              </a:extLst>
            </p:cNvPr>
            <p:cNvSpPr/>
            <p:nvPr/>
          </p:nvSpPr>
          <p:spPr>
            <a:xfrm>
              <a:off x="6199847" y="6647576"/>
              <a:ext cx="110431" cy="184050"/>
            </a:xfrm>
            <a:custGeom>
              <a:avLst/>
              <a:gdLst>
                <a:gd name="connsiteX0" fmla="*/ 101381 w 106208"/>
                <a:gd name="connsiteY0" fmla="*/ 4828 h 177014"/>
                <a:gd name="connsiteX1" fmla="*/ 95266 w 106208"/>
                <a:gd name="connsiteY1" fmla="*/ 84645 h 177014"/>
                <a:gd name="connsiteX2" fmla="*/ 4828 w 106208"/>
                <a:gd name="connsiteY2" fmla="*/ 175083 h 177014"/>
                <a:gd name="connsiteX3" fmla="*/ 4828 w 106208"/>
                <a:gd name="connsiteY3" fmla="*/ 69840 h 177014"/>
              </a:gdLst>
              <a:ahLst/>
              <a:cxnLst>
                <a:cxn ang="0">
                  <a:pos x="connsiteX0" y="connsiteY0"/>
                </a:cxn>
                <a:cxn ang="0">
                  <a:pos x="connsiteX1" y="connsiteY1"/>
                </a:cxn>
                <a:cxn ang="0">
                  <a:pos x="connsiteX2" y="connsiteY2"/>
                </a:cxn>
                <a:cxn ang="0">
                  <a:pos x="connsiteX3" y="connsiteY3"/>
                </a:cxn>
              </a:cxnLst>
              <a:rect l="l" t="t" r="r" b="b"/>
              <a:pathLst>
                <a:path w="106208" h="177014">
                  <a:moveTo>
                    <a:pt x="101381" y="4828"/>
                  </a:moveTo>
                  <a:cubicBezTo>
                    <a:pt x="104599" y="8046"/>
                    <a:pt x="95266" y="84645"/>
                    <a:pt x="95266" y="84645"/>
                  </a:cubicBezTo>
                  <a:lnTo>
                    <a:pt x="4828" y="175083"/>
                  </a:lnTo>
                  <a:lnTo>
                    <a:pt x="4828" y="69840"/>
                  </a:lnTo>
                </a:path>
              </a:pathLst>
            </a:custGeom>
            <a:noFill/>
            <a:ln w="12700" cap="flat">
              <a:solidFill>
                <a:schemeClr val="tx2"/>
              </a:solidFill>
              <a:prstDash val="solid"/>
              <a:round/>
            </a:ln>
          </p:spPr>
          <p:txBody>
            <a:bodyPr rtlCol="0" anchor="ctr"/>
            <a:lstStyle/>
            <a:p>
              <a:pPr defTabSz="457189">
                <a:defRPr/>
              </a:pPr>
              <a:endParaRPr lang="en-US" sz="1836">
                <a:solidFill>
                  <a:srgbClr val="FFFFFF"/>
                </a:solidFill>
                <a:latin typeface="Amazon Ember"/>
              </a:endParaRPr>
            </a:p>
          </p:txBody>
        </p:sp>
        <p:sp>
          <p:nvSpPr>
            <p:cNvPr id="35" name="Freeform: Shape 75">
              <a:extLst>
                <a:ext uri="{FF2B5EF4-FFF2-40B4-BE49-F238E27FC236}">
                  <a16:creationId xmlns:a16="http://schemas.microsoft.com/office/drawing/2014/main" id="{4D3F39A6-6750-43A3-B869-EB75C1549367}"/>
                </a:ext>
              </a:extLst>
            </p:cNvPr>
            <p:cNvSpPr/>
            <p:nvPr/>
          </p:nvSpPr>
          <p:spPr>
            <a:xfrm>
              <a:off x="5980994" y="6695095"/>
              <a:ext cx="76966" cy="7696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3366FF"/>
              </a:solidFill>
              <a:prstDash val="solid"/>
              <a:round/>
            </a:ln>
          </p:spPr>
          <p:txBody>
            <a:bodyPr rtlCol="0" anchor="ctr"/>
            <a:lstStyle/>
            <a:p>
              <a:pPr defTabSz="457189">
                <a:defRPr/>
              </a:pPr>
              <a:endParaRPr lang="en-US" sz="1836">
                <a:solidFill>
                  <a:srgbClr val="FFFFFF"/>
                </a:solidFill>
                <a:latin typeface="Amazon Ember"/>
              </a:endParaRPr>
            </a:p>
          </p:txBody>
        </p:sp>
        <p:sp>
          <p:nvSpPr>
            <p:cNvPr id="36" name="Freeform: Shape 76">
              <a:extLst>
                <a:ext uri="{FF2B5EF4-FFF2-40B4-BE49-F238E27FC236}">
                  <a16:creationId xmlns:a16="http://schemas.microsoft.com/office/drawing/2014/main" id="{E6B5F562-BE6D-45E4-9104-E7271C80CB6B}"/>
                </a:ext>
              </a:extLst>
            </p:cNvPr>
            <p:cNvSpPr/>
            <p:nvPr/>
          </p:nvSpPr>
          <p:spPr>
            <a:xfrm>
              <a:off x="6039890" y="6753992"/>
              <a:ext cx="76966" cy="76966"/>
            </a:xfrm>
            <a:custGeom>
              <a:avLst/>
              <a:gdLst>
                <a:gd name="connsiteX0" fmla="*/ 69197 w 74024"/>
                <a:gd name="connsiteY0" fmla="*/ 4828 h 74024"/>
                <a:gd name="connsiteX1" fmla="*/ 4828 w 74024"/>
                <a:gd name="connsiteY1" fmla="*/ 69197 h 74024"/>
              </a:gdLst>
              <a:ahLst/>
              <a:cxnLst>
                <a:cxn ang="0">
                  <a:pos x="connsiteX0" y="connsiteY0"/>
                </a:cxn>
                <a:cxn ang="0">
                  <a:pos x="connsiteX1" y="connsiteY1"/>
                </a:cxn>
              </a:cxnLst>
              <a:rect l="l" t="t" r="r" b="b"/>
              <a:pathLst>
                <a:path w="74024" h="74024">
                  <a:moveTo>
                    <a:pt x="69197" y="4828"/>
                  </a:moveTo>
                  <a:lnTo>
                    <a:pt x="4828" y="69197"/>
                  </a:lnTo>
                </a:path>
              </a:pathLst>
            </a:custGeom>
            <a:ln w="12700" cap="flat">
              <a:solidFill>
                <a:srgbClr val="3366FF"/>
              </a:solidFill>
              <a:prstDash val="solid"/>
              <a:round/>
            </a:ln>
          </p:spPr>
          <p:txBody>
            <a:bodyPr rtlCol="0" anchor="ctr"/>
            <a:lstStyle/>
            <a:p>
              <a:pPr defTabSz="457189">
                <a:defRPr/>
              </a:pPr>
              <a:endParaRPr lang="en-US" sz="1836">
                <a:solidFill>
                  <a:srgbClr val="FFFFFF"/>
                </a:solidFill>
                <a:latin typeface="Amazon Ember"/>
              </a:endParaRPr>
            </a:p>
          </p:txBody>
        </p:sp>
        <p:sp>
          <p:nvSpPr>
            <p:cNvPr id="37" name="Freeform: Shape 77">
              <a:extLst>
                <a:ext uri="{FF2B5EF4-FFF2-40B4-BE49-F238E27FC236}">
                  <a16:creationId xmlns:a16="http://schemas.microsoft.com/office/drawing/2014/main" id="{5EE151BC-41E1-48A4-A323-6AB345E28485}"/>
                </a:ext>
              </a:extLst>
            </p:cNvPr>
            <p:cNvSpPr/>
            <p:nvPr/>
          </p:nvSpPr>
          <p:spPr>
            <a:xfrm>
              <a:off x="5980994" y="6735921"/>
              <a:ext cx="93698" cy="93698"/>
            </a:xfrm>
            <a:custGeom>
              <a:avLst/>
              <a:gdLst>
                <a:gd name="connsiteX0" fmla="*/ 86576 w 90116"/>
                <a:gd name="connsiteY0" fmla="*/ 4828 h 90116"/>
                <a:gd name="connsiteX1" fmla="*/ 4828 w 90116"/>
                <a:gd name="connsiteY1" fmla="*/ 86576 h 90116"/>
              </a:gdLst>
              <a:ahLst/>
              <a:cxnLst>
                <a:cxn ang="0">
                  <a:pos x="connsiteX0" y="connsiteY0"/>
                </a:cxn>
                <a:cxn ang="0">
                  <a:pos x="connsiteX1" y="connsiteY1"/>
                </a:cxn>
              </a:cxnLst>
              <a:rect l="l" t="t" r="r" b="b"/>
              <a:pathLst>
                <a:path w="90116" h="90116">
                  <a:moveTo>
                    <a:pt x="86576" y="4828"/>
                  </a:moveTo>
                  <a:lnTo>
                    <a:pt x="4828" y="86576"/>
                  </a:lnTo>
                </a:path>
              </a:pathLst>
            </a:custGeom>
            <a:ln w="12700" cap="flat">
              <a:solidFill>
                <a:srgbClr val="3366FF"/>
              </a:solidFill>
              <a:prstDash val="solid"/>
              <a:round/>
            </a:ln>
          </p:spPr>
          <p:txBody>
            <a:bodyPr rtlCol="0" anchor="ctr"/>
            <a:lstStyle/>
            <a:p>
              <a:pPr defTabSz="457189">
                <a:defRPr/>
              </a:pPr>
              <a:endParaRPr lang="en-US" sz="1836">
                <a:solidFill>
                  <a:srgbClr val="FFFFFF"/>
                </a:solidFill>
                <a:latin typeface="Amazon Ember"/>
              </a:endParaRPr>
            </a:p>
          </p:txBody>
        </p:sp>
        <p:sp>
          <p:nvSpPr>
            <p:cNvPr id="38" name="Freeform: Shape 78">
              <a:extLst>
                <a:ext uri="{FF2B5EF4-FFF2-40B4-BE49-F238E27FC236}">
                  <a16:creationId xmlns:a16="http://schemas.microsoft.com/office/drawing/2014/main" id="{A2194B24-B897-4723-9D95-45253253A2AC}"/>
                </a:ext>
              </a:extLst>
            </p:cNvPr>
            <p:cNvSpPr/>
            <p:nvPr/>
          </p:nvSpPr>
          <p:spPr>
            <a:xfrm>
              <a:off x="6240590" y="6434329"/>
              <a:ext cx="133855" cy="133855"/>
            </a:xfrm>
            <a:custGeom>
              <a:avLst/>
              <a:gdLst>
                <a:gd name="connsiteX0" fmla="*/ 66702 w 128737"/>
                <a:gd name="connsiteY0" fmla="*/ 118841 h 128737"/>
                <a:gd name="connsiteX1" fmla="*/ 10379 w 128737"/>
                <a:gd name="connsiteY1" fmla="*/ 62518 h 128737"/>
                <a:gd name="connsiteX2" fmla="*/ 10379 w 128737"/>
                <a:gd name="connsiteY2" fmla="*/ 36127 h 128737"/>
                <a:gd name="connsiteX3" fmla="*/ 36127 w 128737"/>
                <a:gd name="connsiteY3" fmla="*/ 10379 h 128737"/>
                <a:gd name="connsiteX4" fmla="*/ 62518 w 128737"/>
                <a:gd name="connsiteY4" fmla="*/ 10379 h 128737"/>
                <a:gd name="connsiteX5" fmla="*/ 119163 w 128737"/>
                <a:gd name="connsiteY5" fmla="*/ 67024 h 128737"/>
                <a:gd name="connsiteX6" fmla="*/ 119163 w 128737"/>
                <a:gd name="connsiteY6" fmla="*/ 93415 h 128737"/>
                <a:gd name="connsiteX7" fmla="*/ 93415 w 128737"/>
                <a:gd name="connsiteY7" fmla="*/ 119163 h 128737"/>
                <a:gd name="connsiteX8" fmla="*/ 66702 w 128737"/>
                <a:gd name="connsiteY8" fmla="*/ 118841 h 12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37" h="128737">
                  <a:moveTo>
                    <a:pt x="66702" y="118841"/>
                  </a:moveTo>
                  <a:lnTo>
                    <a:pt x="10379" y="62518"/>
                  </a:lnTo>
                  <a:cubicBezTo>
                    <a:pt x="2977" y="55116"/>
                    <a:pt x="2977" y="43529"/>
                    <a:pt x="10379" y="36127"/>
                  </a:cubicBezTo>
                  <a:lnTo>
                    <a:pt x="36127" y="10379"/>
                  </a:lnTo>
                  <a:cubicBezTo>
                    <a:pt x="43529" y="2977"/>
                    <a:pt x="55116" y="2977"/>
                    <a:pt x="62518" y="10379"/>
                  </a:cubicBezTo>
                  <a:lnTo>
                    <a:pt x="119163" y="67024"/>
                  </a:lnTo>
                  <a:cubicBezTo>
                    <a:pt x="126565" y="74427"/>
                    <a:pt x="126565" y="86013"/>
                    <a:pt x="119163" y="93415"/>
                  </a:cubicBezTo>
                  <a:lnTo>
                    <a:pt x="93415" y="119163"/>
                  </a:lnTo>
                  <a:cubicBezTo>
                    <a:pt x="86013" y="126243"/>
                    <a:pt x="74105" y="126243"/>
                    <a:pt x="66702" y="118841"/>
                  </a:cubicBezTo>
                  <a:close/>
                </a:path>
              </a:pathLst>
            </a:custGeom>
            <a:noFill/>
            <a:ln w="12700" cap="flat">
              <a:solidFill>
                <a:srgbClr val="3366FF"/>
              </a:solidFill>
              <a:prstDash val="solid"/>
              <a:round/>
            </a:ln>
          </p:spPr>
          <p:txBody>
            <a:bodyPr rtlCol="0" anchor="ctr"/>
            <a:lstStyle/>
            <a:p>
              <a:pPr defTabSz="457189">
                <a:defRPr/>
              </a:pPr>
              <a:endParaRPr lang="en-US" sz="1836">
                <a:solidFill>
                  <a:srgbClr val="FFFFFF"/>
                </a:solidFill>
                <a:latin typeface="Amazon Ember"/>
              </a:endParaRPr>
            </a:p>
          </p:txBody>
        </p:sp>
      </p:grpSp>
      <p:sp>
        <p:nvSpPr>
          <p:cNvPr id="21" name="TextBox 20">
            <a:extLst>
              <a:ext uri="{FF2B5EF4-FFF2-40B4-BE49-F238E27FC236}">
                <a16:creationId xmlns:a16="http://schemas.microsoft.com/office/drawing/2014/main" id="{1BD3BAD6-52B8-1C42-B7AA-EBEF897BF017}"/>
              </a:ext>
            </a:extLst>
          </p:cNvPr>
          <p:cNvSpPr txBox="1"/>
          <p:nvPr/>
        </p:nvSpPr>
        <p:spPr>
          <a:xfrm>
            <a:off x="7707409" y="2753645"/>
            <a:ext cx="948266" cy="2616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chorCtr="0">
            <a:spAutoFit/>
          </a:bodyPr>
          <a:lstStyle/>
          <a:p>
            <a:pPr algn="ctr" defTabSz="619085" hangingPunct="0">
              <a:defRPr/>
            </a:pPr>
            <a:r>
              <a:rPr lang="en-US" sz="1200" b="1" dirty="0">
                <a:solidFill>
                  <a:srgbClr val="FFCC00"/>
                </a:solidFill>
                <a:latin typeface="Amazon Ember"/>
                <a:sym typeface="Helvetica Neue"/>
              </a:rPr>
              <a:t>IMPROVE</a:t>
            </a:r>
          </a:p>
        </p:txBody>
      </p:sp>
      <p:grpSp>
        <p:nvGrpSpPr>
          <p:cNvPr id="39" name="Group 38">
            <a:extLst>
              <a:ext uri="{FF2B5EF4-FFF2-40B4-BE49-F238E27FC236}">
                <a16:creationId xmlns:a16="http://schemas.microsoft.com/office/drawing/2014/main" id="{EB3BE1B8-0296-4756-8C1F-F3F3123A91F0}"/>
              </a:ext>
            </a:extLst>
          </p:cNvPr>
          <p:cNvGrpSpPr/>
          <p:nvPr/>
        </p:nvGrpSpPr>
        <p:grpSpPr>
          <a:xfrm>
            <a:off x="7842859" y="2026575"/>
            <a:ext cx="677364" cy="464628"/>
            <a:chOff x="7721665" y="1223780"/>
            <a:chExt cx="650110" cy="445934"/>
          </a:xfrm>
        </p:grpSpPr>
        <p:sp>
          <p:nvSpPr>
            <p:cNvPr id="40" name="Freeform: Shape 39">
              <a:extLst>
                <a:ext uri="{FF2B5EF4-FFF2-40B4-BE49-F238E27FC236}">
                  <a16:creationId xmlns:a16="http://schemas.microsoft.com/office/drawing/2014/main" id="{2A81DA51-8BC1-405B-84E1-166679A1E9A3}"/>
                </a:ext>
              </a:extLst>
            </p:cNvPr>
            <p:cNvSpPr/>
            <p:nvPr/>
          </p:nvSpPr>
          <p:spPr>
            <a:xfrm>
              <a:off x="7721665" y="1330023"/>
              <a:ext cx="307168" cy="339691"/>
            </a:xfrm>
            <a:custGeom>
              <a:avLst/>
              <a:gdLst>
                <a:gd name="connsiteX0" fmla="*/ 214400 w 232152"/>
                <a:gd name="connsiteY0" fmla="*/ 79478 h 256733"/>
                <a:gd name="connsiteX1" fmla="*/ 230787 w 232152"/>
                <a:gd name="connsiteY1" fmla="*/ 55990 h 256733"/>
                <a:gd name="connsiteX2" fmla="*/ 225598 w 232152"/>
                <a:gd name="connsiteY2" fmla="*/ 50254 h 256733"/>
                <a:gd name="connsiteX3" fmla="*/ 220408 w 232152"/>
                <a:gd name="connsiteY3" fmla="*/ 44519 h 256733"/>
                <a:gd name="connsiteX4" fmla="*/ 215219 w 232152"/>
                <a:gd name="connsiteY4" fmla="*/ 38783 h 256733"/>
                <a:gd name="connsiteX5" fmla="*/ 180533 w 232152"/>
                <a:gd name="connsiteY5" fmla="*/ 56536 h 256733"/>
                <a:gd name="connsiteX6" fmla="*/ 155679 w 232152"/>
                <a:gd name="connsiteY6" fmla="*/ 44246 h 256733"/>
                <a:gd name="connsiteX7" fmla="*/ 148851 w 232152"/>
                <a:gd name="connsiteY7" fmla="*/ 6009 h 256733"/>
                <a:gd name="connsiteX8" fmla="*/ 141476 w 232152"/>
                <a:gd name="connsiteY8" fmla="*/ 5189 h 256733"/>
                <a:gd name="connsiteX9" fmla="*/ 133556 w 232152"/>
                <a:gd name="connsiteY9" fmla="*/ 4643 h 256733"/>
                <a:gd name="connsiteX10" fmla="*/ 125909 w 232152"/>
                <a:gd name="connsiteY10" fmla="*/ 4097 h 256733"/>
                <a:gd name="connsiteX11" fmla="*/ 114164 w 232152"/>
                <a:gd name="connsiteY11" fmla="*/ 40968 h 256733"/>
                <a:gd name="connsiteX12" fmla="*/ 87672 w 232152"/>
                <a:gd name="connsiteY12" fmla="*/ 49981 h 256733"/>
                <a:gd name="connsiteX13" fmla="*/ 55717 w 232152"/>
                <a:gd name="connsiteY13" fmla="*/ 27858 h 256733"/>
                <a:gd name="connsiteX14" fmla="*/ 49981 w 232152"/>
                <a:gd name="connsiteY14" fmla="*/ 33048 h 256733"/>
                <a:gd name="connsiteX15" fmla="*/ 44246 w 232152"/>
                <a:gd name="connsiteY15" fmla="*/ 38237 h 256733"/>
                <a:gd name="connsiteX16" fmla="*/ 38510 w 232152"/>
                <a:gd name="connsiteY16" fmla="*/ 43426 h 256733"/>
                <a:gd name="connsiteX17" fmla="*/ 56263 w 232152"/>
                <a:gd name="connsiteY17" fmla="*/ 77839 h 256733"/>
                <a:gd name="connsiteX18" fmla="*/ 43972 w 232152"/>
                <a:gd name="connsiteY18" fmla="*/ 102966 h 256733"/>
                <a:gd name="connsiteX19" fmla="*/ 5736 w 232152"/>
                <a:gd name="connsiteY19" fmla="*/ 109794 h 256733"/>
                <a:gd name="connsiteX20" fmla="*/ 5189 w 232152"/>
                <a:gd name="connsiteY20" fmla="*/ 117442 h 256733"/>
                <a:gd name="connsiteX21" fmla="*/ 4643 w 232152"/>
                <a:gd name="connsiteY21" fmla="*/ 124816 h 256733"/>
                <a:gd name="connsiteX22" fmla="*/ 4097 w 232152"/>
                <a:gd name="connsiteY22" fmla="*/ 132463 h 256733"/>
                <a:gd name="connsiteX23" fmla="*/ 40968 w 232152"/>
                <a:gd name="connsiteY23" fmla="*/ 144481 h 256733"/>
                <a:gd name="connsiteX24" fmla="*/ 49981 w 232152"/>
                <a:gd name="connsiteY24" fmla="*/ 170700 h 256733"/>
                <a:gd name="connsiteX25" fmla="*/ 27858 w 232152"/>
                <a:gd name="connsiteY25" fmla="*/ 202655 h 256733"/>
                <a:gd name="connsiteX26" fmla="*/ 33048 w 232152"/>
                <a:gd name="connsiteY26" fmla="*/ 208391 h 256733"/>
                <a:gd name="connsiteX27" fmla="*/ 38237 w 232152"/>
                <a:gd name="connsiteY27" fmla="*/ 214126 h 256733"/>
                <a:gd name="connsiteX28" fmla="*/ 43426 w 232152"/>
                <a:gd name="connsiteY28" fmla="*/ 219862 h 256733"/>
                <a:gd name="connsiteX29" fmla="*/ 78112 w 232152"/>
                <a:gd name="connsiteY29" fmla="*/ 202109 h 256733"/>
                <a:gd name="connsiteX30" fmla="*/ 102966 w 232152"/>
                <a:gd name="connsiteY30" fmla="*/ 214400 h 256733"/>
                <a:gd name="connsiteX31" fmla="*/ 109794 w 232152"/>
                <a:gd name="connsiteY31" fmla="*/ 252636 h 256733"/>
                <a:gd name="connsiteX32" fmla="*/ 117442 w 232152"/>
                <a:gd name="connsiteY32" fmla="*/ 253183 h 256733"/>
                <a:gd name="connsiteX33" fmla="*/ 125089 w 232152"/>
                <a:gd name="connsiteY33" fmla="*/ 253729 h 256733"/>
                <a:gd name="connsiteX34" fmla="*/ 132737 w 232152"/>
                <a:gd name="connsiteY34" fmla="*/ 254275 h 256733"/>
                <a:gd name="connsiteX35" fmla="*/ 144754 w 232152"/>
                <a:gd name="connsiteY35" fmla="*/ 217131 h 256733"/>
                <a:gd name="connsiteX36" fmla="*/ 170700 w 232152"/>
                <a:gd name="connsiteY36" fmla="*/ 208391 h 256733"/>
                <a:gd name="connsiteX37" fmla="*/ 202929 w 232152"/>
                <a:gd name="connsiteY37" fmla="*/ 230514 h 256733"/>
                <a:gd name="connsiteX38" fmla="*/ 208664 w 232152"/>
                <a:gd name="connsiteY38" fmla="*/ 225324 h 256733"/>
                <a:gd name="connsiteX39" fmla="*/ 214400 w 232152"/>
                <a:gd name="connsiteY39" fmla="*/ 220135 h 256733"/>
                <a:gd name="connsiteX40" fmla="*/ 220135 w 232152"/>
                <a:gd name="connsiteY40" fmla="*/ 214946 h 256733"/>
                <a:gd name="connsiteX41" fmla="*/ 207025 w 232152"/>
                <a:gd name="connsiteY41" fmla="*/ 189273 h 256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32152" h="256733">
                  <a:moveTo>
                    <a:pt x="214400" y="79478"/>
                  </a:moveTo>
                  <a:lnTo>
                    <a:pt x="230787" y="55990"/>
                  </a:lnTo>
                  <a:lnTo>
                    <a:pt x="225598" y="50254"/>
                  </a:lnTo>
                  <a:lnTo>
                    <a:pt x="220408" y="44519"/>
                  </a:lnTo>
                  <a:lnTo>
                    <a:pt x="215219" y="38783"/>
                  </a:lnTo>
                  <a:lnTo>
                    <a:pt x="180533" y="56536"/>
                  </a:lnTo>
                  <a:cubicBezTo>
                    <a:pt x="172885" y="51074"/>
                    <a:pt x="164419" y="46977"/>
                    <a:pt x="155679" y="44246"/>
                  </a:cubicBezTo>
                  <a:lnTo>
                    <a:pt x="148851" y="6009"/>
                  </a:lnTo>
                  <a:lnTo>
                    <a:pt x="141476" y="5189"/>
                  </a:lnTo>
                  <a:lnTo>
                    <a:pt x="133556" y="4643"/>
                  </a:lnTo>
                  <a:lnTo>
                    <a:pt x="125909" y="4097"/>
                  </a:lnTo>
                  <a:lnTo>
                    <a:pt x="114164" y="40968"/>
                  </a:lnTo>
                  <a:cubicBezTo>
                    <a:pt x="105151" y="42607"/>
                    <a:pt x="96138" y="45611"/>
                    <a:pt x="87672" y="49981"/>
                  </a:cubicBezTo>
                  <a:lnTo>
                    <a:pt x="55717" y="27858"/>
                  </a:lnTo>
                  <a:lnTo>
                    <a:pt x="49981" y="33048"/>
                  </a:lnTo>
                  <a:lnTo>
                    <a:pt x="44246" y="38237"/>
                  </a:lnTo>
                  <a:lnTo>
                    <a:pt x="38510" y="43426"/>
                  </a:lnTo>
                  <a:lnTo>
                    <a:pt x="56263" y="77839"/>
                  </a:lnTo>
                  <a:cubicBezTo>
                    <a:pt x="50800" y="85487"/>
                    <a:pt x="46704" y="93953"/>
                    <a:pt x="43972" y="102966"/>
                  </a:cubicBezTo>
                  <a:lnTo>
                    <a:pt x="5736" y="109794"/>
                  </a:lnTo>
                  <a:lnTo>
                    <a:pt x="5189" y="117442"/>
                  </a:lnTo>
                  <a:lnTo>
                    <a:pt x="4643" y="124816"/>
                  </a:lnTo>
                  <a:lnTo>
                    <a:pt x="4097" y="132463"/>
                  </a:lnTo>
                  <a:lnTo>
                    <a:pt x="40968" y="144481"/>
                  </a:lnTo>
                  <a:cubicBezTo>
                    <a:pt x="42607" y="153494"/>
                    <a:pt x="45611" y="162507"/>
                    <a:pt x="49981" y="170700"/>
                  </a:cubicBezTo>
                  <a:lnTo>
                    <a:pt x="27858" y="202655"/>
                  </a:lnTo>
                  <a:lnTo>
                    <a:pt x="33048" y="208391"/>
                  </a:lnTo>
                  <a:lnTo>
                    <a:pt x="38237" y="214126"/>
                  </a:lnTo>
                  <a:lnTo>
                    <a:pt x="43426" y="219862"/>
                  </a:lnTo>
                  <a:lnTo>
                    <a:pt x="78112" y="202109"/>
                  </a:lnTo>
                  <a:cubicBezTo>
                    <a:pt x="85760" y="207572"/>
                    <a:pt x="94227" y="211668"/>
                    <a:pt x="102966" y="214400"/>
                  </a:cubicBezTo>
                  <a:lnTo>
                    <a:pt x="109794" y="252636"/>
                  </a:lnTo>
                  <a:lnTo>
                    <a:pt x="117442" y="253183"/>
                  </a:lnTo>
                  <a:lnTo>
                    <a:pt x="125089" y="253729"/>
                  </a:lnTo>
                  <a:lnTo>
                    <a:pt x="132737" y="254275"/>
                  </a:lnTo>
                  <a:lnTo>
                    <a:pt x="144754" y="217131"/>
                  </a:lnTo>
                  <a:cubicBezTo>
                    <a:pt x="153767" y="215492"/>
                    <a:pt x="162507" y="212488"/>
                    <a:pt x="170700" y="208391"/>
                  </a:cubicBezTo>
                  <a:lnTo>
                    <a:pt x="202929" y="230514"/>
                  </a:lnTo>
                  <a:lnTo>
                    <a:pt x="208664" y="225324"/>
                  </a:lnTo>
                  <a:lnTo>
                    <a:pt x="214400" y="220135"/>
                  </a:lnTo>
                  <a:lnTo>
                    <a:pt x="220135" y="214946"/>
                  </a:lnTo>
                  <a:lnTo>
                    <a:pt x="207025" y="189273"/>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41" name="Freeform: Shape 40">
              <a:extLst>
                <a:ext uri="{FF2B5EF4-FFF2-40B4-BE49-F238E27FC236}">
                  <a16:creationId xmlns:a16="http://schemas.microsoft.com/office/drawing/2014/main" id="{C06603C0-215D-4E74-ABD9-9115E8E83D53}"/>
                </a:ext>
              </a:extLst>
            </p:cNvPr>
            <p:cNvSpPr/>
            <p:nvPr/>
          </p:nvSpPr>
          <p:spPr>
            <a:xfrm>
              <a:off x="7821043" y="1429401"/>
              <a:ext cx="112025" cy="140936"/>
            </a:xfrm>
            <a:custGeom>
              <a:avLst/>
              <a:gdLst>
                <a:gd name="connsiteX0" fmla="*/ 81936 w 84667"/>
                <a:gd name="connsiteY0" fmla="*/ 95592 h 106516"/>
                <a:gd name="connsiteX1" fmla="*/ 54078 w 84667"/>
                <a:gd name="connsiteY1" fmla="*/ 104059 h 106516"/>
                <a:gd name="connsiteX2" fmla="*/ 4097 w 84667"/>
                <a:gd name="connsiteY2" fmla="*/ 54078 h 106516"/>
                <a:gd name="connsiteX3" fmla="*/ 54078 w 84667"/>
                <a:gd name="connsiteY3" fmla="*/ 4097 h 106516"/>
                <a:gd name="connsiteX4" fmla="*/ 81936 w 84667"/>
                <a:gd name="connsiteY4" fmla="*/ 12564 h 106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06516">
                  <a:moveTo>
                    <a:pt x="81936" y="95592"/>
                  </a:moveTo>
                  <a:cubicBezTo>
                    <a:pt x="74016" y="101055"/>
                    <a:pt x="64456" y="104059"/>
                    <a:pt x="54078" y="104059"/>
                  </a:cubicBezTo>
                  <a:cubicBezTo>
                    <a:pt x="26493" y="104059"/>
                    <a:pt x="4097" y="81663"/>
                    <a:pt x="4097" y="54078"/>
                  </a:cubicBezTo>
                  <a:cubicBezTo>
                    <a:pt x="4097" y="26493"/>
                    <a:pt x="26493" y="4097"/>
                    <a:pt x="54078" y="4097"/>
                  </a:cubicBezTo>
                  <a:cubicBezTo>
                    <a:pt x="64456" y="4097"/>
                    <a:pt x="74016" y="7101"/>
                    <a:pt x="81936" y="12564"/>
                  </a:cubicBez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42" name="Freeform: Shape 41">
              <a:extLst>
                <a:ext uri="{FF2B5EF4-FFF2-40B4-BE49-F238E27FC236}">
                  <a16:creationId xmlns:a16="http://schemas.microsoft.com/office/drawing/2014/main" id="{B1A912C7-E9F0-4DF7-A6A2-B2192B32B6B1}"/>
                </a:ext>
              </a:extLst>
            </p:cNvPr>
            <p:cNvSpPr/>
            <p:nvPr/>
          </p:nvSpPr>
          <p:spPr>
            <a:xfrm>
              <a:off x="8036422" y="1223780"/>
              <a:ext cx="220439" cy="220438"/>
            </a:xfrm>
            <a:custGeom>
              <a:avLst/>
              <a:gdLst>
                <a:gd name="connsiteX0" fmla="*/ 19118 w 166603"/>
                <a:gd name="connsiteY0" fmla="*/ 131371 h 166603"/>
                <a:gd name="connsiteX1" fmla="*/ 22396 w 166603"/>
                <a:gd name="connsiteY1" fmla="*/ 135195 h 166603"/>
                <a:gd name="connsiteX2" fmla="*/ 25673 w 166603"/>
                <a:gd name="connsiteY2" fmla="*/ 139018 h 166603"/>
                <a:gd name="connsiteX3" fmla="*/ 28951 w 166603"/>
                <a:gd name="connsiteY3" fmla="*/ 142842 h 166603"/>
                <a:gd name="connsiteX4" fmla="*/ 51074 w 166603"/>
                <a:gd name="connsiteY4" fmla="*/ 131371 h 166603"/>
                <a:gd name="connsiteX5" fmla="*/ 66915 w 166603"/>
                <a:gd name="connsiteY5" fmla="*/ 139291 h 166603"/>
                <a:gd name="connsiteX6" fmla="*/ 71284 w 166603"/>
                <a:gd name="connsiteY6" fmla="*/ 163872 h 166603"/>
                <a:gd name="connsiteX7" fmla="*/ 76201 w 166603"/>
                <a:gd name="connsiteY7" fmla="*/ 164145 h 166603"/>
                <a:gd name="connsiteX8" fmla="*/ 81117 w 166603"/>
                <a:gd name="connsiteY8" fmla="*/ 164145 h 166603"/>
                <a:gd name="connsiteX9" fmla="*/ 86033 w 166603"/>
                <a:gd name="connsiteY9" fmla="*/ 164419 h 166603"/>
                <a:gd name="connsiteX10" fmla="*/ 93680 w 166603"/>
                <a:gd name="connsiteY10" fmla="*/ 140657 h 166603"/>
                <a:gd name="connsiteX11" fmla="*/ 110341 w 166603"/>
                <a:gd name="connsiteY11" fmla="*/ 134922 h 166603"/>
                <a:gd name="connsiteX12" fmla="*/ 130825 w 166603"/>
                <a:gd name="connsiteY12" fmla="*/ 149124 h 166603"/>
                <a:gd name="connsiteX13" fmla="*/ 134648 w 166603"/>
                <a:gd name="connsiteY13" fmla="*/ 145846 h 166603"/>
                <a:gd name="connsiteX14" fmla="*/ 138472 w 166603"/>
                <a:gd name="connsiteY14" fmla="*/ 142569 h 166603"/>
                <a:gd name="connsiteX15" fmla="*/ 142296 w 166603"/>
                <a:gd name="connsiteY15" fmla="*/ 139291 h 166603"/>
                <a:gd name="connsiteX16" fmla="*/ 130825 w 166603"/>
                <a:gd name="connsiteY16" fmla="*/ 117169 h 166603"/>
                <a:gd name="connsiteX17" fmla="*/ 138745 w 166603"/>
                <a:gd name="connsiteY17" fmla="*/ 101328 h 166603"/>
                <a:gd name="connsiteX18" fmla="*/ 163326 w 166603"/>
                <a:gd name="connsiteY18" fmla="*/ 96958 h 166603"/>
                <a:gd name="connsiteX19" fmla="*/ 163599 w 166603"/>
                <a:gd name="connsiteY19" fmla="*/ 92042 h 166603"/>
                <a:gd name="connsiteX20" fmla="*/ 163872 w 166603"/>
                <a:gd name="connsiteY20" fmla="*/ 87125 h 166603"/>
                <a:gd name="connsiteX21" fmla="*/ 164145 w 166603"/>
                <a:gd name="connsiteY21" fmla="*/ 82209 h 166603"/>
                <a:gd name="connsiteX22" fmla="*/ 140384 w 166603"/>
                <a:gd name="connsiteY22" fmla="*/ 74562 h 166603"/>
                <a:gd name="connsiteX23" fmla="*/ 134648 w 166603"/>
                <a:gd name="connsiteY23" fmla="*/ 57902 h 166603"/>
                <a:gd name="connsiteX24" fmla="*/ 148851 w 166603"/>
                <a:gd name="connsiteY24" fmla="*/ 37418 h 166603"/>
                <a:gd name="connsiteX25" fmla="*/ 145573 w 166603"/>
                <a:gd name="connsiteY25" fmla="*/ 33594 h 166603"/>
                <a:gd name="connsiteX26" fmla="*/ 142296 w 166603"/>
                <a:gd name="connsiteY26" fmla="*/ 29770 h 166603"/>
                <a:gd name="connsiteX27" fmla="*/ 139018 w 166603"/>
                <a:gd name="connsiteY27" fmla="*/ 25946 h 166603"/>
                <a:gd name="connsiteX28" fmla="*/ 116896 w 166603"/>
                <a:gd name="connsiteY28" fmla="*/ 37144 h 166603"/>
                <a:gd name="connsiteX29" fmla="*/ 101055 w 166603"/>
                <a:gd name="connsiteY29" fmla="*/ 29224 h 166603"/>
                <a:gd name="connsiteX30" fmla="*/ 96685 w 166603"/>
                <a:gd name="connsiteY30" fmla="*/ 4916 h 166603"/>
                <a:gd name="connsiteX31" fmla="*/ 91768 w 166603"/>
                <a:gd name="connsiteY31" fmla="*/ 4643 h 166603"/>
                <a:gd name="connsiteX32" fmla="*/ 86852 w 166603"/>
                <a:gd name="connsiteY32" fmla="*/ 4370 h 166603"/>
                <a:gd name="connsiteX33" fmla="*/ 81936 w 166603"/>
                <a:gd name="connsiteY33" fmla="*/ 4097 h 166603"/>
                <a:gd name="connsiteX34" fmla="*/ 74289 w 166603"/>
                <a:gd name="connsiteY34" fmla="*/ 27585 h 166603"/>
                <a:gd name="connsiteX35" fmla="*/ 57355 w 166603"/>
                <a:gd name="connsiteY35" fmla="*/ 33321 h 166603"/>
                <a:gd name="connsiteX36" fmla="*/ 37144 w 166603"/>
                <a:gd name="connsiteY36" fmla="*/ 19118 h 166603"/>
                <a:gd name="connsiteX37" fmla="*/ 33321 w 166603"/>
                <a:gd name="connsiteY37" fmla="*/ 22396 h 166603"/>
                <a:gd name="connsiteX38" fmla="*/ 29497 w 166603"/>
                <a:gd name="connsiteY38" fmla="*/ 25673 h 166603"/>
                <a:gd name="connsiteX39" fmla="*/ 25673 w 166603"/>
                <a:gd name="connsiteY39" fmla="*/ 28951 h 166603"/>
                <a:gd name="connsiteX40" fmla="*/ 36871 w 166603"/>
                <a:gd name="connsiteY40" fmla="*/ 51074 h 166603"/>
                <a:gd name="connsiteX41" fmla="*/ 28951 w 166603"/>
                <a:gd name="connsiteY41" fmla="*/ 66915 h 166603"/>
                <a:gd name="connsiteX42" fmla="*/ 4643 w 166603"/>
                <a:gd name="connsiteY42" fmla="*/ 71284 h 166603"/>
                <a:gd name="connsiteX43" fmla="*/ 4643 w 166603"/>
                <a:gd name="connsiteY43" fmla="*/ 76747 h 166603"/>
                <a:gd name="connsiteX44" fmla="*/ 4370 w 166603"/>
                <a:gd name="connsiteY44" fmla="*/ 81663 h 166603"/>
                <a:gd name="connsiteX45" fmla="*/ 4097 w 166603"/>
                <a:gd name="connsiteY45" fmla="*/ 86579 h 166603"/>
                <a:gd name="connsiteX46" fmla="*/ 27585 w 166603"/>
                <a:gd name="connsiteY46" fmla="*/ 94227 h 166603"/>
                <a:gd name="connsiteX47" fmla="*/ 33321 w 166603"/>
                <a:gd name="connsiteY47" fmla="*/ 110887 h 166603"/>
                <a:gd name="connsiteX48" fmla="*/ 19118 w 166603"/>
                <a:gd name="connsiteY48" fmla="*/ 131371 h 16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66603" h="166603">
                  <a:moveTo>
                    <a:pt x="19118" y="131371"/>
                  </a:moveTo>
                  <a:lnTo>
                    <a:pt x="22396" y="135195"/>
                  </a:lnTo>
                  <a:lnTo>
                    <a:pt x="25673" y="139018"/>
                  </a:lnTo>
                  <a:lnTo>
                    <a:pt x="28951" y="142842"/>
                  </a:lnTo>
                  <a:lnTo>
                    <a:pt x="51074" y="131371"/>
                  </a:lnTo>
                  <a:cubicBezTo>
                    <a:pt x="55990" y="134922"/>
                    <a:pt x="61452" y="137380"/>
                    <a:pt x="66915" y="139291"/>
                  </a:cubicBezTo>
                  <a:lnTo>
                    <a:pt x="71284" y="163872"/>
                  </a:lnTo>
                  <a:lnTo>
                    <a:pt x="76201" y="164145"/>
                  </a:lnTo>
                  <a:lnTo>
                    <a:pt x="81117" y="164145"/>
                  </a:lnTo>
                  <a:lnTo>
                    <a:pt x="86033" y="164419"/>
                  </a:lnTo>
                  <a:lnTo>
                    <a:pt x="93680" y="140657"/>
                  </a:lnTo>
                  <a:cubicBezTo>
                    <a:pt x="99416" y="139565"/>
                    <a:pt x="105151" y="137653"/>
                    <a:pt x="110341" y="134922"/>
                  </a:cubicBezTo>
                  <a:lnTo>
                    <a:pt x="130825" y="149124"/>
                  </a:lnTo>
                  <a:lnTo>
                    <a:pt x="134648" y="145846"/>
                  </a:lnTo>
                  <a:lnTo>
                    <a:pt x="138472" y="142569"/>
                  </a:lnTo>
                  <a:lnTo>
                    <a:pt x="142296" y="139291"/>
                  </a:lnTo>
                  <a:lnTo>
                    <a:pt x="130825" y="117169"/>
                  </a:lnTo>
                  <a:cubicBezTo>
                    <a:pt x="134375" y="112253"/>
                    <a:pt x="136833" y="107063"/>
                    <a:pt x="138745" y="101328"/>
                  </a:cubicBezTo>
                  <a:lnTo>
                    <a:pt x="163326" y="96958"/>
                  </a:lnTo>
                  <a:lnTo>
                    <a:pt x="163599" y="92042"/>
                  </a:lnTo>
                  <a:lnTo>
                    <a:pt x="163872" y="87125"/>
                  </a:lnTo>
                  <a:lnTo>
                    <a:pt x="164145" y="82209"/>
                  </a:lnTo>
                  <a:lnTo>
                    <a:pt x="140384" y="74562"/>
                  </a:lnTo>
                  <a:cubicBezTo>
                    <a:pt x="139291" y="68826"/>
                    <a:pt x="137653" y="63091"/>
                    <a:pt x="134648" y="57902"/>
                  </a:cubicBezTo>
                  <a:lnTo>
                    <a:pt x="148851" y="37418"/>
                  </a:lnTo>
                  <a:lnTo>
                    <a:pt x="145573" y="33594"/>
                  </a:lnTo>
                  <a:lnTo>
                    <a:pt x="142296" y="29770"/>
                  </a:lnTo>
                  <a:lnTo>
                    <a:pt x="139018" y="25946"/>
                  </a:lnTo>
                  <a:lnTo>
                    <a:pt x="116896" y="37144"/>
                  </a:lnTo>
                  <a:cubicBezTo>
                    <a:pt x="111979" y="33594"/>
                    <a:pt x="106517" y="31136"/>
                    <a:pt x="101055" y="29224"/>
                  </a:cubicBezTo>
                  <a:lnTo>
                    <a:pt x="96685" y="4916"/>
                  </a:lnTo>
                  <a:lnTo>
                    <a:pt x="91768" y="4643"/>
                  </a:lnTo>
                  <a:lnTo>
                    <a:pt x="86852" y="4370"/>
                  </a:lnTo>
                  <a:lnTo>
                    <a:pt x="81936" y="4097"/>
                  </a:lnTo>
                  <a:lnTo>
                    <a:pt x="74289" y="27585"/>
                  </a:lnTo>
                  <a:cubicBezTo>
                    <a:pt x="68553" y="28678"/>
                    <a:pt x="62818" y="30589"/>
                    <a:pt x="57355" y="33321"/>
                  </a:cubicBezTo>
                  <a:lnTo>
                    <a:pt x="37144" y="19118"/>
                  </a:lnTo>
                  <a:lnTo>
                    <a:pt x="33321" y="22396"/>
                  </a:lnTo>
                  <a:lnTo>
                    <a:pt x="29497" y="25673"/>
                  </a:lnTo>
                  <a:lnTo>
                    <a:pt x="25673" y="28951"/>
                  </a:lnTo>
                  <a:lnTo>
                    <a:pt x="36871" y="51074"/>
                  </a:lnTo>
                  <a:cubicBezTo>
                    <a:pt x="33321" y="55990"/>
                    <a:pt x="30863" y="61452"/>
                    <a:pt x="28951" y="66915"/>
                  </a:cubicBezTo>
                  <a:lnTo>
                    <a:pt x="4643" y="71284"/>
                  </a:lnTo>
                  <a:lnTo>
                    <a:pt x="4643" y="76747"/>
                  </a:lnTo>
                  <a:lnTo>
                    <a:pt x="4370" y="81663"/>
                  </a:lnTo>
                  <a:lnTo>
                    <a:pt x="4097" y="86579"/>
                  </a:lnTo>
                  <a:lnTo>
                    <a:pt x="27585" y="94227"/>
                  </a:lnTo>
                  <a:cubicBezTo>
                    <a:pt x="28678" y="99962"/>
                    <a:pt x="30589" y="105698"/>
                    <a:pt x="33321" y="110887"/>
                  </a:cubicBezTo>
                  <a:lnTo>
                    <a:pt x="19118" y="131371"/>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43" name="Freeform: Shape 42">
              <a:extLst>
                <a:ext uri="{FF2B5EF4-FFF2-40B4-BE49-F238E27FC236}">
                  <a16:creationId xmlns:a16="http://schemas.microsoft.com/office/drawing/2014/main" id="{0733CAD6-3C4A-4212-B17D-23A90E33B311}"/>
                </a:ext>
              </a:extLst>
            </p:cNvPr>
            <p:cNvSpPr/>
            <p:nvPr/>
          </p:nvSpPr>
          <p:spPr>
            <a:xfrm>
              <a:off x="8099662" y="1287742"/>
              <a:ext cx="93957" cy="93957"/>
            </a:xfrm>
            <a:custGeom>
              <a:avLst/>
              <a:gdLst>
                <a:gd name="connsiteX0" fmla="*/ 68007 w 71011"/>
                <a:gd name="connsiteY0" fmla="*/ 36052 h 71011"/>
                <a:gd name="connsiteX1" fmla="*/ 36052 w 71011"/>
                <a:gd name="connsiteY1" fmla="*/ 68007 h 71011"/>
                <a:gd name="connsiteX2" fmla="*/ 4097 w 71011"/>
                <a:gd name="connsiteY2" fmla="*/ 36052 h 71011"/>
                <a:gd name="connsiteX3" fmla="*/ 36052 w 71011"/>
                <a:gd name="connsiteY3" fmla="*/ 4097 h 71011"/>
                <a:gd name="connsiteX4" fmla="*/ 68007 w 71011"/>
                <a:gd name="connsiteY4" fmla="*/ 36052 h 71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11" h="71011">
                  <a:moveTo>
                    <a:pt x="68007" y="36052"/>
                  </a:moveTo>
                  <a:cubicBezTo>
                    <a:pt x="68007" y="53700"/>
                    <a:pt x="53700" y="68007"/>
                    <a:pt x="36052" y="68007"/>
                  </a:cubicBezTo>
                  <a:cubicBezTo>
                    <a:pt x="18404" y="68007"/>
                    <a:pt x="4097" y="53700"/>
                    <a:pt x="4097" y="36052"/>
                  </a:cubicBezTo>
                  <a:cubicBezTo>
                    <a:pt x="4097" y="18404"/>
                    <a:pt x="18404" y="4097"/>
                    <a:pt x="36052" y="4097"/>
                  </a:cubicBezTo>
                  <a:cubicBezTo>
                    <a:pt x="53700" y="4097"/>
                    <a:pt x="68007" y="18404"/>
                    <a:pt x="68007" y="36052"/>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44" name="Freeform: Shape 43">
              <a:extLst>
                <a:ext uri="{FF2B5EF4-FFF2-40B4-BE49-F238E27FC236}">
                  <a16:creationId xmlns:a16="http://schemas.microsoft.com/office/drawing/2014/main" id="{C1696D92-9734-489E-836C-A73AE422407E}"/>
                </a:ext>
              </a:extLst>
            </p:cNvPr>
            <p:cNvSpPr/>
            <p:nvPr/>
          </p:nvSpPr>
          <p:spPr>
            <a:xfrm>
              <a:off x="7923672" y="1441321"/>
              <a:ext cx="448103" cy="122867"/>
            </a:xfrm>
            <a:custGeom>
              <a:avLst/>
              <a:gdLst>
                <a:gd name="connsiteX0" fmla="*/ 45338 w 338669"/>
                <a:gd name="connsiteY0" fmla="*/ 4101 h 92860"/>
                <a:gd name="connsiteX1" fmla="*/ 84394 w 338669"/>
                <a:gd name="connsiteY1" fmla="*/ 28409 h 92860"/>
                <a:gd name="connsiteX2" fmla="*/ 256733 w 338669"/>
                <a:gd name="connsiteY2" fmla="*/ 28409 h 92860"/>
                <a:gd name="connsiteX3" fmla="*/ 295790 w 338669"/>
                <a:gd name="connsiteY3" fmla="*/ 4101 h 92860"/>
                <a:gd name="connsiteX4" fmla="*/ 337031 w 338669"/>
                <a:gd name="connsiteY4" fmla="*/ 33598 h 92860"/>
                <a:gd name="connsiteX5" fmla="*/ 301525 w 338669"/>
                <a:gd name="connsiteY5" fmla="*/ 33598 h 92860"/>
                <a:gd name="connsiteX6" fmla="*/ 301525 w 338669"/>
                <a:gd name="connsiteY6" fmla="*/ 61730 h 92860"/>
                <a:gd name="connsiteX7" fmla="*/ 337031 w 338669"/>
                <a:gd name="connsiteY7" fmla="*/ 61730 h 92860"/>
                <a:gd name="connsiteX8" fmla="*/ 295790 w 338669"/>
                <a:gd name="connsiteY8" fmla="*/ 91227 h 92860"/>
                <a:gd name="connsiteX9" fmla="*/ 256733 w 338669"/>
                <a:gd name="connsiteY9" fmla="*/ 66919 h 92860"/>
                <a:gd name="connsiteX10" fmla="*/ 84394 w 338669"/>
                <a:gd name="connsiteY10" fmla="*/ 66919 h 92860"/>
                <a:gd name="connsiteX11" fmla="*/ 45338 w 338669"/>
                <a:gd name="connsiteY11" fmla="*/ 91227 h 92860"/>
                <a:gd name="connsiteX12" fmla="*/ 4097 w 338669"/>
                <a:gd name="connsiteY12" fmla="*/ 61730 h 92860"/>
                <a:gd name="connsiteX13" fmla="*/ 39602 w 338669"/>
                <a:gd name="connsiteY13" fmla="*/ 61730 h 92860"/>
                <a:gd name="connsiteX14" fmla="*/ 39602 w 338669"/>
                <a:gd name="connsiteY14" fmla="*/ 33598 h 92860"/>
                <a:gd name="connsiteX15" fmla="*/ 4097 w 338669"/>
                <a:gd name="connsiteY15" fmla="*/ 33598 h 92860"/>
                <a:gd name="connsiteX16" fmla="*/ 45338 w 338669"/>
                <a:gd name="connsiteY16" fmla="*/ 4101 h 92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669" h="92860">
                  <a:moveTo>
                    <a:pt x="45338" y="4101"/>
                  </a:moveTo>
                  <a:cubicBezTo>
                    <a:pt x="62545" y="4101"/>
                    <a:pt x="77566" y="13934"/>
                    <a:pt x="84394" y="28409"/>
                  </a:cubicBezTo>
                  <a:lnTo>
                    <a:pt x="256733" y="28409"/>
                  </a:lnTo>
                  <a:cubicBezTo>
                    <a:pt x="263834" y="13934"/>
                    <a:pt x="278583" y="4101"/>
                    <a:pt x="295790" y="4101"/>
                  </a:cubicBezTo>
                  <a:cubicBezTo>
                    <a:pt x="314908" y="4101"/>
                    <a:pt x="331022" y="16392"/>
                    <a:pt x="337031" y="33598"/>
                  </a:cubicBezTo>
                  <a:lnTo>
                    <a:pt x="301525" y="33598"/>
                  </a:lnTo>
                  <a:lnTo>
                    <a:pt x="301525" y="61730"/>
                  </a:lnTo>
                  <a:lnTo>
                    <a:pt x="337031" y="61730"/>
                  </a:lnTo>
                  <a:cubicBezTo>
                    <a:pt x="331022" y="78936"/>
                    <a:pt x="314908" y="91227"/>
                    <a:pt x="295790" y="91227"/>
                  </a:cubicBezTo>
                  <a:cubicBezTo>
                    <a:pt x="278583" y="91227"/>
                    <a:pt x="263834" y="81121"/>
                    <a:pt x="256733" y="66919"/>
                  </a:cubicBezTo>
                  <a:lnTo>
                    <a:pt x="84394" y="66919"/>
                  </a:lnTo>
                  <a:cubicBezTo>
                    <a:pt x="77293" y="81394"/>
                    <a:pt x="62545" y="91227"/>
                    <a:pt x="45338" y="91227"/>
                  </a:cubicBezTo>
                  <a:cubicBezTo>
                    <a:pt x="26220" y="91227"/>
                    <a:pt x="10105" y="78936"/>
                    <a:pt x="4097" y="61730"/>
                  </a:cubicBezTo>
                  <a:lnTo>
                    <a:pt x="39602" y="61730"/>
                  </a:lnTo>
                  <a:lnTo>
                    <a:pt x="39602" y="33598"/>
                  </a:lnTo>
                  <a:lnTo>
                    <a:pt x="4097" y="33598"/>
                  </a:lnTo>
                  <a:cubicBezTo>
                    <a:pt x="10105" y="16392"/>
                    <a:pt x="26220" y="3828"/>
                    <a:pt x="45338" y="4101"/>
                  </a:cubicBez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45" name="Freeform: Shape 44">
              <a:extLst>
                <a:ext uri="{FF2B5EF4-FFF2-40B4-BE49-F238E27FC236}">
                  <a16:creationId xmlns:a16="http://schemas.microsoft.com/office/drawing/2014/main" id="{36AD6D7B-F5AC-4E67-B94E-4CC3A0AE478F}"/>
                </a:ext>
              </a:extLst>
            </p:cNvPr>
            <p:cNvSpPr/>
            <p:nvPr/>
          </p:nvSpPr>
          <p:spPr>
            <a:xfrm>
              <a:off x="7865853" y="1478188"/>
              <a:ext cx="46979" cy="46979"/>
            </a:xfrm>
            <a:custGeom>
              <a:avLst/>
              <a:gdLst>
                <a:gd name="connsiteX0" fmla="*/ 31409 w 35505"/>
                <a:gd name="connsiteY0" fmla="*/ 17753 h 35505"/>
                <a:gd name="connsiteX1" fmla="*/ 17753 w 35505"/>
                <a:gd name="connsiteY1" fmla="*/ 31409 h 35505"/>
                <a:gd name="connsiteX2" fmla="*/ 4097 w 35505"/>
                <a:gd name="connsiteY2" fmla="*/ 17753 h 35505"/>
                <a:gd name="connsiteX3" fmla="*/ 17753 w 35505"/>
                <a:gd name="connsiteY3" fmla="*/ 4097 h 35505"/>
                <a:gd name="connsiteX4" fmla="*/ 31409 w 35505"/>
                <a:gd name="connsiteY4" fmla="*/ 17753 h 3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05" h="35505">
                  <a:moveTo>
                    <a:pt x="31409" y="17753"/>
                  </a:moveTo>
                  <a:cubicBezTo>
                    <a:pt x="31409" y="25295"/>
                    <a:pt x="25295" y="31409"/>
                    <a:pt x="17753" y="31409"/>
                  </a:cubicBezTo>
                  <a:cubicBezTo>
                    <a:pt x="10211" y="31409"/>
                    <a:pt x="4097" y="25295"/>
                    <a:pt x="4097" y="17753"/>
                  </a:cubicBezTo>
                  <a:cubicBezTo>
                    <a:pt x="4097" y="10211"/>
                    <a:pt x="10211" y="4097"/>
                    <a:pt x="17753" y="4097"/>
                  </a:cubicBezTo>
                  <a:cubicBezTo>
                    <a:pt x="25295" y="4097"/>
                    <a:pt x="31409" y="10211"/>
                    <a:pt x="31409" y="17753"/>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46" name="Freeform: Shape 45">
              <a:extLst>
                <a:ext uri="{FF2B5EF4-FFF2-40B4-BE49-F238E27FC236}">
                  <a16:creationId xmlns:a16="http://schemas.microsoft.com/office/drawing/2014/main" id="{BC7685EB-01A8-4681-AEFB-1F5A8E1178CD}"/>
                </a:ext>
              </a:extLst>
            </p:cNvPr>
            <p:cNvSpPr/>
            <p:nvPr/>
          </p:nvSpPr>
          <p:spPr>
            <a:xfrm>
              <a:off x="8128934" y="1317014"/>
              <a:ext cx="36137" cy="36137"/>
            </a:xfrm>
            <a:custGeom>
              <a:avLst/>
              <a:gdLst>
                <a:gd name="connsiteX0" fmla="*/ 23762 w 27312"/>
                <a:gd name="connsiteY0" fmla="*/ 13929 h 27312"/>
                <a:gd name="connsiteX1" fmla="*/ 13929 w 27312"/>
                <a:gd name="connsiteY1" fmla="*/ 23761 h 27312"/>
                <a:gd name="connsiteX2" fmla="*/ 4097 w 27312"/>
                <a:gd name="connsiteY2" fmla="*/ 13929 h 27312"/>
                <a:gd name="connsiteX3" fmla="*/ 13929 w 27312"/>
                <a:gd name="connsiteY3" fmla="*/ 4097 h 27312"/>
                <a:gd name="connsiteX4" fmla="*/ 23762 w 27312"/>
                <a:gd name="connsiteY4" fmla="*/ 13929 h 27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12" h="27312">
                  <a:moveTo>
                    <a:pt x="23762" y="13929"/>
                  </a:moveTo>
                  <a:cubicBezTo>
                    <a:pt x="23762" y="19359"/>
                    <a:pt x="19359" y="23761"/>
                    <a:pt x="13929" y="23761"/>
                  </a:cubicBezTo>
                  <a:cubicBezTo>
                    <a:pt x="8499" y="23761"/>
                    <a:pt x="4097" y="19359"/>
                    <a:pt x="4097" y="13929"/>
                  </a:cubicBezTo>
                  <a:cubicBezTo>
                    <a:pt x="4097" y="8499"/>
                    <a:pt x="8499" y="4097"/>
                    <a:pt x="13929" y="4097"/>
                  </a:cubicBezTo>
                  <a:cubicBezTo>
                    <a:pt x="19359" y="4097"/>
                    <a:pt x="23762" y="8499"/>
                    <a:pt x="23762" y="13929"/>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grpSp>
      <p:grpSp>
        <p:nvGrpSpPr>
          <p:cNvPr id="3" name="Group 2">
            <a:extLst>
              <a:ext uri="{FF2B5EF4-FFF2-40B4-BE49-F238E27FC236}">
                <a16:creationId xmlns:a16="http://schemas.microsoft.com/office/drawing/2014/main" id="{5DA86002-A087-4274-98C2-79B9C3B6636A}"/>
              </a:ext>
            </a:extLst>
          </p:cNvPr>
          <p:cNvGrpSpPr/>
          <p:nvPr/>
        </p:nvGrpSpPr>
        <p:grpSpPr>
          <a:xfrm rot="16200000">
            <a:off x="1983814" y="2147254"/>
            <a:ext cx="278951" cy="278951"/>
            <a:chOff x="212425" y="153086"/>
            <a:chExt cx="589864" cy="589864"/>
          </a:xfrm>
        </p:grpSpPr>
        <p:sp>
          <p:nvSpPr>
            <p:cNvPr id="48" name="Oval 47">
              <a:extLst>
                <a:ext uri="{FF2B5EF4-FFF2-40B4-BE49-F238E27FC236}">
                  <a16:creationId xmlns:a16="http://schemas.microsoft.com/office/drawing/2014/main" id="{129DEF00-2537-4FE2-8E3B-C85A037895E5}"/>
                </a:ext>
              </a:extLst>
            </p:cNvPr>
            <p:cNvSpPr/>
            <p:nvPr/>
          </p:nvSpPr>
          <p:spPr>
            <a:xfrm>
              <a:off x="212425" y="153086"/>
              <a:ext cx="589864" cy="589864"/>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dirty="0">
                <a:solidFill>
                  <a:srgbClr val="FFFFFF"/>
                </a:solidFill>
                <a:latin typeface="Amazon Ember"/>
              </a:endParaRPr>
            </a:p>
          </p:txBody>
        </p:sp>
        <p:grpSp>
          <p:nvGrpSpPr>
            <p:cNvPr id="49" name="Group 48">
              <a:extLst>
                <a:ext uri="{FF2B5EF4-FFF2-40B4-BE49-F238E27FC236}">
                  <a16:creationId xmlns:a16="http://schemas.microsoft.com/office/drawing/2014/main" id="{5B398474-3773-4185-AC7E-1F20A5E3E21B}"/>
                </a:ext>
              </a:extLst>
            </p:cNvPr>
            <p:cNvGrpSpPr/>
            <p:nvPr/>
          </p:nvGrpSpPr>
          <p:grpSpPr>
            <a:xfrm>
              <a:off x="408263" y="312932"/>
              <a:ext cx="198188" cy="257302"/>
              <a:chOff x="2534444" y="3048376"/>
              <a:chExt cx="250408" cy="325097"/>
            </a:xfrm>
          </p:grpSpPr>
          <p:cxnSp>
            <p:nvCxnSpPr>
              <p:cNvPr id="50" name="Straight Connector 49">
                <a:extLst>
                  <a:ext uri="{FF2B5EF4-FFF2-40B4-BE49-F238E27FC236}">
                    <a16:creationId xmlns:a16="http://schemas.microsoft.com/office/drawing/2014/main" id="{ADF1DACF-668F-4F6C-B328-64BE5A4C8C0C}"/>
                  </a:ext>
                </a:extLst>
              </p:cNvPr>
              <p:cNvCxnSpPr>
                <a:cxnSpLocks/>
              </p:cNvCxnSpPr>
              <p:nvPr/>
            </p:nvCxnSpPr>
            <p:spPr>
              <a:xfrm rot="5400000">
                <a:off x="2498479" y="3210925"/>
                <a:ext cx="325097" cy="0"/>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2" name="Straight Connector 51">
                <a:extLst>
                  <a:ext uri="{FF2B5EF4-FFF2-40B4-BE49-F238E27FC236}">
                    <a16:creationId xmlns:a16="http://schemas.microsoft.com/office/drawing/2014/main" id="{056EE441-916C-49CA-8E95-4E78C91B8FB3}"/>
                  </a:ext>
                </a:extLst>
              </p:cNvPr>
              <p:cNvCxnSpPr>
                <a:cxnSpLocks/>
              </p:cNvCxnSpPr>
              <p:nvPr/>
            </p:nvCxnSpPr>
            <p:spPr>
              <a:xfrm>
                <a:off x="2534444" y="3249858"/>
                <a:ext cx="123201"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53" name="Straight Connector 52">
                <a:extLst>
                  <a:ext uri="{FF2B5EF4-FFF2-40B4-BE49-F238E27FC236}">
                    <a16:creationId xmlns:a16="http://schemas.microsoft.com/office/drawing/2014/main" id="{BF47AAD0-2F31-4B4F-980B-6E871CD161CD}"/>
                  </a:ext>
                </a:extLst>
              </p:cNvPr>
              <p:cNvCxnSpPr>
                <a:cxnSpLocks/>
              </p:cNvCxnSpPr>
              <p:nvPr/>
            </p:nvCxnSpPr>
            <p:spPr>
              <a:xfrm rot="5400000">
                <a:off x="2663031" y="3249860"/>
                <a:ext cx="123202"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54" name="Group 53">
            <a:extLst>
              <a:ext uri="{FF2B5EF4-FFF2-40B4-BE49-F238E27FC236}">
                <a16:creationId xmlns:a16="http://schemas.microsoft.com/office/drawing/2014/main" id="{D075CD86-9142-4002-8A2C-500745149B6E}"/>
              </a:ext>
            </a:extLst>
          </p:cNvPr>
          <p:cNvGrpSpPr/>
          <p:nvPr/>
        </p:nvGrpSpPr>
        <p:grpSpPr>
          <a:xfrm rot="16200000">
            <a:off x="3900678" y="2147254"/>
            <a:ext cx="278951" cy="278951"/>
            <a:chOff x="212425" y="153086"/>
            <a:chExt cx="589864" cy="589864"/>
          </a:xfrm>
        </p:grpSpPr>
        <p:sp>
          <p:nvSpPr>
            <p:cNvPr id="56" name="Oval 55">
              <a:extLst>
                <a:ext uri="{FF2B5EF4-FFF2-40B4-BE49-F238E27FC236}">
                  <a16:creationId xmlns:a16="http://schemas.microsoft.com/office/drawing/2014/main" id="{1B3F2374-FDDD-4403-872F-51CF5FA1A3A1}"/>
                </a:ext>
              </a:extLst>
            </p:cNvPr>
            <p:cNvSpPr/>
            <p:nvPr/>
          </p:nvSpPr>
          <p:spPr>
            <a:xfrm>
              <a:off x="212425" y="153086"/>
              <a:ext cx="589864" cy="589864"/>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dirty="0">
                <a:solidFill>
                  <a:srgbClr val="FFFFFF"/>
                </a:solidFill>
                <a:latin typeface="Amazon Ember"/>
              </a:endParaRPr>
            </a:p>
          </p:txBody>
        </p:sp>
        <p:grpSp>
          <p:nvGrpSpPr>
            <p:cNvPr id="57" name="Group 56">
              <a:extLst>
                <a:ext uri="{FF2B5EF4-FFF2-40B4-BE49-F238E27FC236}">
                  <a16:creationId xmlns:a16="http://schemas.microsoft.com/office/drawing/2014/main" id="{1BCA13DF-5C4D-4C3A-89D2-C5969EE2AE3D}"/>
                </a:ext>
              </a:extLst>
            </p:cNvPr>
            <p:cNvGrpSpPr/>
            <p:nvPr/>
          </p:nvGrpSpPr>
          <p:grpSpPr>
            <a:xfrm>
              <a:off x="408263" y="312932"/>
              <a:ext cx="198188" cy="257302"/>
              <a:chOff x="2534444" y="3048376"/>
              <a:chExt cx="250408" cy="325097"/>
            </a:xfrm>
          </p:grpSpPr>
          <p:cxnSp>
            <p:nvCxnSpPr>
              <p:cNvPr id="61" name="Straight Connector 60">
                <a:extLst>
                  <a:ext uri="{FF2B5EF4-FFF2-40B4-BE49-F238E27FC236}">
                    <a16:creationId xmlns:a16="http://schemas.microsoft.com/office/drawing/2014/main" id="{15821563-F379-40D7-94E2-6E828F62F608}"/>
                  </a:ext>
                </a:extLst>
              </p:cNvPr>
              <p:cNvCxnSpPr>
                <a:cxnSpLocks/>
              </p:cNvCxnSpPr>
              <p:nvPr/>
            </p:nvCxnSpPr>
            <p:spPr>
              <a:xfrm rot="5400000">
                <a:off x="2498479" y="3210925"/>
                <a:ext cx="325097" cy="0"/>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3" name="Straight Connector 62">
                <a:extLst>
                  <a:ext uri="{FF2B5EF4-FFF2-40B4-BE49-F238E27FC236}">
                    <a16:creationId xmlns:a16="http://schemas.microsoft.com/office/drawing/2014/main" id="{97B321CE-D870-48A1-990F-E18F0E6B8E17}"/>
                  </a:ext>
                </a:extLst>
              </p:cNvPr>
              <p:cNvCxnSpPr>
                <a:cxnSpLocks/>
              </p:cNvCxnSpPr>
              <p:nvPr/>
            </p:nvCxnSpPr>
            <p:spPr>
              <a:xfrm>
                <a:off x="2534444" y="3249858"/>
                <a:ext cx="123201"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65" name="Straight Connector 64">
                <a:extLst>
                  <a:ext uri="{FF2B5EF4-FFF2-40B4-BE49-F238E27FC236}">
                    <a16:creationId xmlns:a16="http://schemas.microsoft.com/office/drawing/2014/main" id="{694EA269-7F4A-4881-8B4B-C609AD3483E2}"/>
                  </a:ext>
                </a:extLst>
              </p:cNvPr>
              <p:cNvCxnSpPr>
                <a:cxnSpLocks/>
              </p:cNvCxnSpPr>
              <p:nvPr/>
            </p:nvCxnSpPr>
            <p:spPr>
              <a:xfrm rot="5400000">
                <a:off x="2663031" y="3249860"/>
                <a:ext cx="123202"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67" name="Group 66">
            <a:extLst>
              <a:ext uri="{FF2B5EF4-FFF2-40B4-BE49-F238E27FC236}">
                <a16:creationId xmlns:a16="http://schemas.microsoft.com/office/drawing/2014/main" id="{35A3737D-B02F-4424-8AC2-C7ED0A5D9791}"/>
              </a:ext>
            </a:extLst>
          </p:cNvPr>
          <p:cNvGrpSpPr/>
          <p:nvPr/>
        </p:nvGrpSpPr>
        <p:grpSpPr>
          <a:xfrm rot="16200000">
            <a:off x="5356109" y="2147254"/>
            <a:ext cx="278951" cy="278951"/>
            <a:chOff x="212425" y="153086"/>
            <a:chExt cx="589864" cy="589864"/>
          </a:xfrm>
        </p:grpSpPr>
        <p:sp>
          <p:nvSpPr>
            <p:cNvPr id="68" name="Oval 67">
              <a:extLst>
                <a:ext uri="{FF2B5EF4-FFF2-40B4-BE49-F238E27FC236}">
                  <a16:creationId xmlns:a16="http://schemas.microsoft.com/office/drawing/2014/main" id="{23C472CF-AD06-4F2B-8F1A-7454E26BDA03}"/>
                </a:ext>
              </a:extLst>
            </p:cNvPr>
            <p:cNvSpPr/>
            <p:nvPr/>
          </p:nvSpPr>
          <p:spPr>
            <a:xfrm>
              <a:off x="212425" y="153086"/>
              <a:ext cx="589864" cy="589864"/>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dirty="0">
                <a:solidFill>
                  <a:srgbClr val="FFFFFF"/>
                </a:solidFill>
                <a:latin typeface="Amazon Ember"/>
              </a:endParaRPr>
            </a:p>
          </p:txBody>
        </p:sp>
        <p:grpSp>
          <p:nvGrpSpPr>
            <p:cNvPr id="69" name="Group 68">
              <a:extLst>
                <a:ext uri="{FF2B5EF4-FFF2-40B4-BE49-F238E27FC236}">
                  <a16:creationId xmlns:a16="http://schemas.microsoft.com/office/drawing/2014/main" id="{E5000786-9907-45A6-8968-D7E3B6D71510}"/>
                </a:ext>
              </a:extLst>
            </p:cNvPr>
            <p:cNvGrpSpPr/>
            <p:nvPr/>
          </p:nvGrpSpPr>
          <p:grpSpPr>
            <a:xfrm>
              <a:off x="408263" y="312932"/>
              <a:ext cx="198188" cy="257302"/>
              <a:chOff x="2534444" y="3048376"/>
              <a:chExt cx="250408" cy="325097"/>
            </a:xfrm>
          </p:grpSpPr>
          <p:cxnSp>
            <p:nvCxnSpPr>
              <p:cNvPr id="70" name="Straight Connector 69">
                <a:extLst>
                  <a:ext uri="{FF2B5EF4-FFF2-40B4-BE49-F238E27FC236}">
                    <a16:creationId xmlns:a16="http://schemas.microsoft.com/office/drawing/2014/main" id="{BD3CC09F-B082-4F06-95DD-1222A27A8AE0}"/>
                  </a:ext>
                </a:extLst>
              </p:cNvPr>
              <p:cNvCxnSpPr>
                <a:cxnSpLocks/>
              </p:cNvCxnSpPr>
              <p:nvPr/>
            </p:nvCxnSpPr>
            <p:spPr>
              <a:xfrm rot="5400000">
                <a:off x="2498479" y="3210925"/>
                <a:ext cx="325097" cy="0"/>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1" name="Straight Connector 70">
                <a:extLst>
                  <a:ext uri="{FF2B5EF4-FFF2-40B4-BE49-F238E27FC236}">
                    <a16:creationId xmlns:a16="http://schemas.microsoft.com/office/drawing/2014/main" id="{752A23DC-CD87-40C9-A720-BC67C230A4BA}"/>
                  </a:ext>
                </a:extLst>
              </p:cNvPr>
              <p:cNvCxnSpPr>
                <a:cxnSpLocks/>
              </p:cNvCxnSpPr>
              <p:nvPr/>
            </p:nvCxnSpPr>
            <p:spPr>
              <a:xfrm>
                <a:off x="2534444" y="3249858"/>
                <a:ext cx="123201"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2" name="Straight Connector 71">
                <a:extLst>
                  <a:ext uri="{FF2B5EF4-FFF2-40B4-BE49-F238E27FC236}">
                    <a16:creationId xmlns:a16="http://schemas.microsoft.com/office/drawing/2014/main" id="{B8F65EFE-2D4D-4261-9A29-2D5FC81AEE25}"/>
                  </a:ext>
                </a:extLst>
              </p:cNvPr>
              <p:cNvCxnSpPr>
                <a:cxnSpLocks/>
              </p:cNvCxnSpPr>
              <p:nvPr/>
            </p:nvCxnSpPr>
            <p:spPr>
              <a:xfrm rot="5400000">
                <a:off x="2663031" y="3249860"/>
                <a:ext cx="123202"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grpSp>
        <p:nvGrpSpPr>
          <p:cNvPr id="75" name="Group 74">
            <a:extLst>
              <a:ext uri="{FF2B5EF4-FFF2-40B4-BE49-F238E27FC236}">
                <a16:creationId xmlns:a16="http://schemas.microsoft.com/office/drawing/2014/main" id="{E68AA62B-1E0F-4D47-AAAF-1DDCC791D091}"/>
              </a:ext>
            </a:extLst>
          </p:cNvPr>
          <p:cNvGrpSpPr/>
          <p:nvPr/>
        </p:nvGrpSpPr>
        <p:grpSpPr>
          <a:xfrm rot="16200000">
            <a:off x="7211480" y="2147254"/>
            <a:ext cx="278951" cy="278951"/>
            <a:chOff x="212425" y="153086"/>
            <a:chExt cx="589864" cy="589864"/>
          </a:xfrm>
        </p:grpSpPr>
        <p:sp>
          <p:nvSpPr>
            <p:cNvPr id="76" name="Oval 75">
              <a:extLst>
                <a:ext uri="{FF2B5EF4-FFF2-40B4-BE49-F238E27FC236}">
                  <a16:creationId xmlns:a16="http://schemas.microsoft.com/office/drawing/2014/main" id="{C178E588-1CC4-4520-80D4-66378E3F2117}"/>
                </a:ext>
              </a:extLst>
            </p:cNvPr>
            <p:cNvSpPr/>
            <p:nvPr/>
          </p:nvSpPr>
          <p:spPr>
            <a:xfrm>
              <a:off x="212425" y="153086"/>
              <a:ext cx="589864" cy="589864"/>
            </a:xfrm>
            <a:prstGeom prst="ellipse">
              <a:avLst/>
            </a:prstGeom>
            <a:noFill/>
            <a:ln w="1905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457189">
                <a:defRPr/>
              </a:pPr>
              <a:endParaRPr lang="en-US" dirty="0">
                <a:solidFill>
                  <a:srgbClr val="FFFFFF"/>
                </a:solidFill>
                <a:latin typeface="Amazon Ember"/>
              </a:endParaRPr>
            </a:p>
          </p:txBody>
        </p:sp>
        <p:grpSp>
          <p:nvGrpSpPr>
            <p:cNvPr id="77" name="Group 76">
              <a:extLst>
                <a:ext uri="{FF2B5EF4-FFF2-40B4-BE49-F238E27FC236}">
                  <a16:creationId xmlns:a16="http://schemas.microsoft.com/office/drawing/2014/main" id="{990206A8-0C68-4FBD-8A2A-0917A98C405C}"/>
                </a:ext>
              </a:extLst>
            </p:cNvPr>
            <p:cNvGrpSpPr/>
            <p:nvPr/>
          </p:nvGrpSpPr>
          <p:grpSpPr>
            <a:xfrm>
              <a:off x="408263" y="312932"/>
              <a:ext cx="198188" cy="257302"/>
              <a:chOff x="2534444" y="3048376"/>
              <a:chExt cx="250408" cy="325097"/>
            </a:xfrm>
          </p:grpSpPr>
          <p:cxnSp>
            <p:nvCxnSpPr>
              <p:cNvPr id="78" name="Straight Connector 77">
                <a:extLst>
                  <a:ext uri="{FF2B5EF4-FFF2-40B4-BE49-F238E27FC236}">
                    <a16:creationId xmlns:a16="http://schemas.microsoft.com/office/drawing/2014/main" id="{112E0682-9C61-4ED4-89D1-4EC2F7A9CDD2}"/>
                  </a:ext>
                </a:extLst>
              </p:cNvPr>
              <p:cNvCxnSpPr>
                <a:cxnSpLocks/>
              </p:cNvCxnSpPr>
              <p:nvPr/>
            </p:nvCxnSpPr>
            <p:spPr>
              <a:xfrm rot="5400000">
                <a:off x="2498479" y="3210925"/>
                <a:ext cx="325097" cy="0"/>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79" name="Straight Connector 78">
                <a:extLst>
                  <a:ext uri="{FF2B5EF4-FFF2-40B4-BE49-F238E27FC236}">
                    <a16:creationId xmlns:a16="http://schemas.microsoft.com/office/drawing/2014/main" id="{720472A6-76B0-4D7E-8774-0B4EB697ABA2}"/>
                  </a:ext>
                </a:extLst>
              </p:cNvPr>
              <p:cNvCxnSpPr>
                <a:cxnSpLocks/>
              </p:cNvCxnSpPr>
              <p:nvPr/>
            </p:nvCxnSpPr>
            <p:spPr>
              <a:xfrm>
                <a:off x="2534444" y="3249858"/>
                <a:ext cx="123201"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cxnSp>
            <p:nvCxnSpPr>
              <p:cNvPr id="80" name="Straight Connector 79">
                <a:extLst>
                  <a:ext uri="{FF2B5EF4-FFF2-40B4-BE49-F238E27FC236}">
                    <a16:creationId xmlns:a16="http://schemas.microsoft.com/office/drawing/2014/main" id="{A0311121-D185-4B5E-9531-F2407F312560}"/>
                  </a:ext>
                </a:extLst>
              </p:cNvPr>
              <p:cNvCxnSpPr>
                <a:cxnSpLocks/>
              </p:cNvCxnSpPr>
              <p:nvPr/>
            </p:nvCxnSpPr>
            <p:spPr>
              <a:xfrm rot="5400000">
                <a:off x="2663031" y="3249860"/>
                <a:ext cx="123202" cy="120441"/>
              </a:xfrm>
              <a:prstGeom prst="line">
                <a:avLst/>
              </a:prstGeom>
              <a:noFill/>
              <a:ln w="19050" cap="rnd">
                <a:solidFill>
                  <a:schemeClr val="accent1"/>
                </a:solidFill>
                <a:prstDash val="solid"/>
                <a:round/>
                <a:headEnd/>
                <a:tailEnd type="none" w="med" len="sm"/>
              </a:ln>
              <a:extLst>
                <a:ext uri="{909E8E84-426E-40DD-AFC4-6F175D3DCCD1}">
                  <a14:hiddenFill xmlns:a14="http://schemas.microsoft.com/office/drawing/2010/main">
                    <a:solidFill>
                      <a:srgbClr val="FFFFFF"/>
                    </a:solidFill>
                  </a14:hiddenFill>
                </a:ext>
              </a:extLst>
            </p:spPr>
          </p:cxnSp>
        </p:grpSp>
      </p:grpSp>
      <p:sp>
        <p:nvSpPr>
          <p:cNvPr id="22" name="TextBox 21">
            <a:extLst>
              <a:ext uri="{FF2B5EF4-FFF2-40B4-BE49-F238E27FC236}">
                <a16:creationId xmlns:a16="http://schemas.microsoft.com/office/drawing/2014/main" id="{1B97C804-B14D-654A-B85C-BAB94B077E76}"/>
              </a:ext>
            </a:extLst>
          </p:cNvPr>
          <p:cNvSpPr txBox="1"/>
          <p:nvPr/>
        </p:nvSpPr>
        <p:spPr>
          <a:xfrm>
            <a:off x="402858" y="2753645"/>
            <a:ext cx="1523999"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chorCtr="0">
            <a:spAutoFit/>
          </a:bodyPr>
          <a:lstStyle/>
          <a:p>
            <a:pPr algn="ctr" defTabSz="457189">
              <a:defRPr b="0"/>
            </a:pPr>
            <a:r>
              <a:rPr lang="en-US" sz="1200" b="1" dirty="0">
                <a:solidFill>
                  <a:srgbClr val="FFCC00"/>
                </a:solidFill>
                <a:latin typeface="Amazon Ember"/>
              </a:rPr>
              <a:t>WRITE + REVIEW</a:t>
            </a:r>
          </a:p>
          <a:p>
            <a:pPr algn="ctr" defTabSz="457189">
              <a:spcBef>
                <a:spcPts val="600"/>
              </a:spcBef>
              <a:defRPr b="0"/>
            </a:pPr>
            <a:r>
              <a:rPr lang="en-US" sz="1100" dirty="0">
                <a:solidFill>
                  <a:srgbClr val="FFFFFF"/>
                </a:solidFill>
                <a:latin typeface="Amazon Ember"/>
              </a:rPr>
              <a:t>Built-in </a:t>
            </a:r>
            <a:r>
              <a:rPr lang="en-US" sz="1100" dirty="0">
                <a:solidFill>
                  <a:srgbClr val="FFCC00"/>
                </a:solidFill>
                <a:latin typeface="Amazon Ember"/>
              </a:rPr>
              <a:t>code reviews </a:t>
            </a:r>
            <a:r>
              <a:rPr lang="en-US" sz="1100" dirty="0">
                <a:solidFill>
                  <a:srgbClr val="FFFFFF"/>
                </a:solidFill>
                <a:latin typeface="Amazon Ember"/>
              </a:rPr>
              <a:t>with intelligent recommendations </a:t>
            </a:r>
          </a:p>
        </p:txBody>
      </p:sp>
      <p:pic>
        <p:nvPicPr>
          <p:cNvPr id="27" name="Picture 26">
            <a:extLst>
              <a:ext uri="{FF2B5EF4-FFF2-40B4-BE49-F238E27FC236}">
                <a16:creationId xmlns:a16="http://schemas.microsoft.com/office/drawing/2014/main" id="{E5DEBBBE-7AD9-1945-A7DA-0806695FBC8E}"/>
              </a:ext>
            </a:extLst>
          </p:cNvPr>
          <p:cNvPicPr>
            <a:picLocks noChangeAspect="1"/>
          </p:cNvPicPr>
          <p:nvPr/>
        </p:nvPicPr>
        <p:blipFill>
          <a:blip r:embed="rId3"/>
          <a:stretch>
            <a:fillRect/>
          </a:stretch>
        </p:blipFill>
        <p:spPr>
          <a:xfrm>
            <a:off x="977178" y="1499190"/>
            <a:ext cx="375358" cy="375358"/>
          </a:xfrm>
          <a:prstGeom prst="rect">
            <a:avLst/>
          </a:prstGeom>
        </p:spPr>
      </p:pic>
      <p:grpSp>
        <p:nvGrpSpPr>
          <p:cNvPr id="4" name="Group 3">
            <a:extLst>
              <a:ext uri="{FF2B5EF4-FFF2-40B4-BE49-F238E27FC236}">
                <a16:creationId xmlns:a16="http://schemas.microsoft.com/office/drawing/2014/main" id="{4520F09E-8DFD-4CDB-89DE-F974B14BCFB4}"/>
              </a:ext>
            </a:extLst>
          </p:cNvPr>
          <p:cNvGrpSpPr/>
          <p:nvPr/>
        </p:nvGrpSpPr>
        <p:grpSpPr>
          <a:xfrm>
            <a:off x="775137" y="2073307"/>
            <a:ext cx="779440" cy="535214"/>
            <a:chOff x="10385053" y="1709044"/>
            <a:chExt cx="482767" cy="331500"/>
          </a:xfrm>
        </p:grpSpPr>
        <p:sp>
          <p:nvSpPr>
            <p:cNvPr id="82" name="Freeform: Shape 81">
              <a:extLst>
                <a:ext uri="{FF2B5EF4-FFF2-40B4-BE49-F238E27FC236}">
                  <a16:creationId xmlns:a16="http://schemas.microsoft.com/office/drawing/2014/main" id="{8F319F52-7653-499C-970C-657079402577}"/>
                </a:ext>
              </a:extLst>
            </p:cNvPr>
            <p:cNvSpPr/>
            <p:nvPr/>
          </p:nvSpPr>
          <p:spPr>
            <a:xfrm>
              <a:off x="10385053" y="1998704"/>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83" name="Freeform: Shape 82">
              <a:extLst>
                <a:ext uri="{FF2B5EF4-FFF2-40B4-BE49-F238E27FC236}">
                  <a16:creationId xmlns:a16="http://schemas.microsoft.com/office/drawing/2014/main" id="{87B4762F-6CBA-488C-AD88-E1999187F0F9}"/>
                </a:ext>
              </a:extLst>
            </p:cNvPr>
            <p:cNvSpPr/>
            <p:nvPr/>
          </p:nvSpPr>
          <p:spPr>
            <a:xfrm>
              <a:off x="10451353" y="1731251"/>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84" name="Freeform: Shape 83">
              <a:extLst>
                <a:ext uri="{FF2B5EF4-FFF2-40B4-BE49-F238E27FC236}">
                  <a16:creationId xmlns:a16="http://schemas.microsoft.com/office/drawing/2014/main" id="{97C85870-1201-4189-8FF8-20976EEEF624}"/>
                </a:ext>
              </a:extLst>
            </p:cNvPr>
            <p:cNvSpPr/>
            <p:nvPr/>
          </p:nvSpPr>
          <p:spPr>
            <a:xfrm>
              <a:off x="10426571" y="1709044"/>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85" name="Freeform: Shape 84">
              <a:extLst>
                <a:ext uri="{FF2B5EF4-FFF2-40B4-BE49-F238E27FC236}">
                  <a16:creationId xmlns:a16="http://schemas.microsoft.com/office/drawing/2014/main" id="{EB5BE05B-BB9C-4B9D-9B36-7476BC1E794E}"/>
                </a:ext>
              </a:extLst>
            </p:cNvPr>
            <p:cNvSpPr/>
            <p:nvPr/>
          </p:nvSpPr>
          <p:spPr>
            <a:xfrm>
              <a:off x="10594574" y="1765367"/>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12700" cap="flat">
              <a:solidFill>
                <a:srgbClr val="3366FF"/>
              </a:solidFill>
              <a:prstDash val="solid"/>
              <a:round/>
            </a:ln>
          </p:spPr>
          <p:txBody>
            <a:bodyPr rtlCol="0" anchor="ctr"/>
            <a:lstStyle/>
            <a:p>
              <a:pPr defTabSz="457189">
                <a:defRPr/>
              </a:pPr>
              <a:endParaRPr lang="en-US" dirty="0">
                <a:solidFill>
                  <a:srgbClr val="FFFFFF"/>
                </a:solidFill>
                <a:latin typeface="Amazon Ember"/>
              </a:endParaRPr>
            </a:p>
          </p:txBody>
        </p:sp>
        <p:sp>
          <p:nvSpPr>
            <p:cNvPr id="86" name="Freeform: Shape 85">
              <a:extLst>
                <a:ext uri="{FF2B5EF4-FFF2-40B4-BE49-F238E27FC236}">
                  <a16:creationId xmlns:a16="http://schemas.microsoft.com/office/drawing/2014/main" id="{E4C74D93-4E5A-40D1-A0B0-909A288E5F31}"/>
                </a:ext>
              </a:extLst>
            </p:cNvPr>
            <p:cNvSpPr/>
            <p:nvPr/>
          </p:nvSpPr>
          <p:spPr>
            <a:xfrm>
              <a:off x="10516044" y="1804953"/>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87" name="Freeform: Shape 86">
              <a:extLst>
                <a:ext uri="{FF2B5EF4-FFF2-40B4-BE49-F238E27FC236}">
                  <a16:creationId xmlns:a16="http://schemas.microsoft.com/office/drawing/2014/main" id="{A80BE4F4-76BF-433F-B6B8-A735CED23956}"/>
                </a:ext>
              </a:extLst>
            </p:cNvPr>
            <p:cNvSpPr/>
            <p:nvPr/>
          </p:nvSpPr>
          <p:spPr>
            <a:xfrm>
              <a:off x="10669564" y="1804953"/>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grpSp>
      <p:sp>
        <p:nvSpPr>
          <p:cNvPr id="23" name="TextBox 22">
            <a:extLst>
              <a:ext uri="{FF2B5EF4-FFF2-40B4-BE49-F238E27FC236}">
                <a16:creationId xmlns:a16="http://schemas.microsoft.com/office/drawing/2014/main" id="{87D5D613-757E-5A41-860D-DB8FA4C6F1B1}"/>
              </a:ext>
            </a:extLst>
          </p:cNvPr>
          <p:cNvSpPr txBox="1"/>
          <p:nvPr/>
        </p:nvSpPr>
        <p:spPr>
          <a:xfrm>
            <a:off x="2319722" y="2753645"/>
            <a:ext cx="1523999"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chorCtr="0">
            <a:spAutoFit/>
          </a:bodyPr>
          <a:lstStyle/>
          <a:p>
            <a:pPr algn="ctr" defTabSz="457189">
              <a:defRPr b="0"/>
            </a:pPr>
            <a:r>
              <a:rPr lang="en-US" sz="1200" b="1" dirty="0">
                <a:solidFill>
                  <a:srgbClr val="FFCC00"/>
                </a:solidFill>
                <a:latin typeface="Amazon Ember"/>
              </a:rPr>
              <a:t>BUILD + TEST</a:t>
            </a:r>
          </a:p>
          <a:p>
            <a:pPr algn="ctr" defTabSz="457189">
              <a:spcBef>
                <a:spcPts val="600"/>
              </a:spcBef>
              <a:defRPr b="0"/>
            </a:pPr>
            <a:r>
              <a:rPr lang="en-US" sz="1100" dirty="0">
                <a:solidFill>
                  <a:srgbClr val="FFFFFF"/>
                </a:solidFill>
                <a:latin typeface="Amazon Ember"/>
              </a:rPr>
              <a:t>Detect and </a:t>
            </a:r>
            <a:r>
              <a:rPr lang="en-US" sz="1100" dirty="0">
                <a:solidFill>
                  <a:srgbClr val="FFCC00"/>
                </a:solidFill>
                <a:latin typeface="Amazon Ember"/>
              </a:rPr>
              <a:t>optimize</a:t>
            </a:r>
            <a:r>
              <a:rPr lang="en-US" sz="1100" dirty="0">
                <a:solidFill>
                  <a:srgbClr val="FFFFFF"/>
                </a:solidFill>
                <a:latin typeface="Amazon Ember"/>
              </a:rPr>
              <a:t> the expensive lines of code pre-prod</a:t>
            </a:r>
          </a:p>
        </p:txBody>
      </p:sp>
      <p:pic>
        <p:nvPicPr>
          <p:cNvPr id="28" name="Picture 27">
            <a:extLst>
              <a:ext uri="{FF2B5EF4-FFF2-40B4-BE49-F238E27FC236}">
                <a16:creationId xmlns:a16="http://schemas.microsoft.com/office/drawing/2014/main" id="{D42EC9BA-31EB-6046-8AEB-CD5DFDB6F6C8}"/>
              </a:ext>
            </a:extLst>
          </p:cNvPr>
          <p:cNvPicPr>
            <a:picLocks noChangeAspect="1"/>
          </p:cNvPicPr>
          <p:nvPr/>
        </p:nvPicPr>
        <p:blipFill>
          <a:blip r:embed="rId3"/>
          <a:stretch>
            <a:fillRect/>
          </a:stretch>
        </p:blipFill>
        <p:spPr>
          <a:xfrm>
            <a:off x="2894042" y="1499189"/>
            <a:ext cx="375358" cy="375358"/>
          </a:xfrm>
          <a:prstGeom prst="rect">
            <a:avLst/>
          </a:prstGeom>
        </p:spPr>
      </p:pic>
      <p:grpSp>
        <p:nvGrpSpPr>
          <p:cNvPr id="6" name="Group 5">
            <a:extLst>
              <a:ext uri="{FF2B5EF4-FFF2-40B4-BE49-F238E27FC236}">
                <a16:creationId xmlns:a16="http://schemas.microsoft.com/office/drawing/2014/main" id="{A342E04D-17AF-4F0A-8920-2307650DCADD}"/>
              </a:ext>
            </a:extLst>
          </p:cNvPr>
          <p:cNvGrpSpPr/>
          <p:nvPr/>
        </p:nvGrpSpPr>
        <p:grpSpPr>
          <a:xfrm>
            <a:off x="2690574" y="2040217"/>
            <a:ext cx="782292" cy="483872"/>
            <a:chOff x="7567527" y="3034211"/>
            <a:chExt cx="541020" cy="334638"/>
          </a:xfrm>
        </p:grpSpPr>
        <p:sp>
          <p:nvSpPr>
            <p:cNvPr id="96" name="Freeform: Shape 95">
              <a:extLst>
                <a:ext uri="{FF2B5EF4-FFF2-40B4-BE49-F238E27FC236}">
                  <a16:creationId xmlns:a16="http://schemas.microsoft.com/office/drawing/2014/main" id="{332A0649-69FC-4F35-B4DC-5B92821D4782}"/>
                </a:ext>
              </a:extLst>
            </p:cNvPr>
            <p:cNvSpPr/>
            <p:nvPr/>
          </p:nvSpPr>
          <p:spPr>
            <a:xfrm>
              <a:off x="7641229" y="3341814"/>
              <a:ext cx="344374" cy="25748"/>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97" name="Freeform: Shape 96">
              <a:extLst>
                <a:ext uri="{FF2B5EF4-FFF2-40B4-BE49-F238E27FC236}">
                  <a16:creationId xmlns:a16="http://schemas.microsoft.com/office/drawing/2014/main" id="{02E47FC4-582C-425D-A42D-8C94CDDAA508}"/>
                </a:ext>
              </a:extLst>
            </p:cNvPr>
            <p:cNvSpPr/>
            <p:nvPr/>
          </p:nvSpPr>
          <p:spPr>
            <a:xfrm>
              <a:off x="7999442" y="3359194"/>
              <a:ext cx="45058" cy="9655"/>
            </a:xfrm>
            <a:custGeom>
              <a:avLst/>
              <a:gdLst>
                <a:gd name="connsiteX0" fmla="*/ 40874 w 45058"/>
                <a:gd name="connsiteY0" fmla="*/ 4828 h 9655"/>
                <a:gd name="connsiteX1" fmla="*/ 4828 w 45058"/>
                <a:gd name="connsiteY1" fmla="*/ 4828 h 9655"/>
              </a:gdLst>
              <a:ahLst/>
              <a:cxnLst>
                <a:cxn ang="0">
                  <a:pos x="connsiteX0" y="connsiteY0"/>
                </a:cxn>
                <a:cxn ang="0">
                  <a:pos x="connsiteX1" y="connsiteY1"/>
                </a:cxn>
              </a:cxnLst>
              <a:rect l="l" t="t" r="r" b="b"/>
              <a:pathLst>
                <a:path w="45058" h="9655">
                  <a:moveTo>
                    <a:pt x="40874" y="4828"/>
                  </a:moveTo>
                  <a:lnTo>
                    <a:pt x="4828"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98" name="Freeform: Shape 97">
              <a:extLst>
                <a:ext uri="{FF2B5EF4-FFF2-40B4-BE49-F238E27FC236}">
                  <a16:creationId xmlns:a16="http://schemas.microsoft.com/office/drawing/2014/main" id="{582D7C78-48B5-4DB0-953B-370515B5BE8A}"/>
                </a:ext>
              </a:extLst>
            </p:cNvPr>
            <p:cNvSpPr/>
            <p:nvPr/>
          </p:nvSpPr>
          <p:spPr>
            <a:xfrm>
              <a:off x="7867164" y="3066637"/>
              <a:ext cx="241383" cy="299315"/>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99" name="Freeform: Shape 98">
              <a:extLst>
                <a:ext uri="{FF2B5EF4-FFF2-40B4-BE49-F238E27FC236}">
                  <a16:creationId xmlns:a16="http://schemas.microsoft.com/office/drawing/2014/main" id="{C44718E9-FDD9-4A21-AFE4-09E485934E32}"/>
                </a:ext>
              </a:extLst>
            </p:cNvPr>
            <p:cNvSpPr/>
            <p:nvPr/>
          </p:nvSpPr>
          <p:spPr>
            <a:xfrm>
              <a:off x="7774473" y="3066637"/>
              <a:ext cx="67587" cy="9655"/>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00" name="Freeform: Shape 99">
              <a:extLst>
                <a:ext uri="{FF2B5EF4-FFF2-40B4-BE49-F238E27FC236}">
                  <a16:creationId xmlns:a16="http://schemas.microsoft.com/office/drawing/2014/main" id="{EB358A44-D8FE-4627-B7A8-9E0E6ADFCC12}"/>
                </a:ext>
              </a:extLst>
            </p:cNvPr>
            <p:cNvSpPr/>
            <p:nvPr/>
          </p:nvSpPr>
          <p:spPr>
            <a:xfrm>
              <a:off x="7752265" y="3110086"/>
              <a:ext cx="312189" cy="212417"/>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01" name="Freeform: Shape 100">
              <a:extLst>
                <a:ext uri="{FF2B5EF4-FFF2-40B4-BE49-F238E27FC236}">
                  <a16:creationId xmlns:a16="http://schemas.microsoft.com/office/drawing/2014/main" id="{63D168C9-1BC7-4841-B17D-D3ABE6D8329E}"/>
                </a:ext>
              </a:extLst>
            </p:cNvPr>
            <p:cNvSpPr/>
            <p:nvPr/>
          </p:nvSpPr>
          <p:spPr>
            <a:xfrm>
              <a:off x="7754197" y="324461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02" name="Freeform: Shape 101">
              <a:extLst>
                <a:ext uri="{FF2B5EF4-FFF2-40B4-BE49-F238E27FC236}">
                  <a16:creationId xmlns:a16="http://schemas.microsoft.com/office/drawing/2014/main" id="{CE555094-37B4-44E4-B302-CF2DDD09AC5F}"/>
                </a:ext>
              </a:extLst>
            </p:cNvPr>
            <p:cNvSpPr/>
            <p:nvPr/>
          </p:nvSpPr>
          <p:spPr>
            <a:xfrm>
              <a:off x="7754197" y="3277767"/>
              <a:ext cx="270349" cy="9655"/>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03" name="Freeform: Shape 102">
              <a:extLst>
                <a:ext uri="{FF2B5EF4-FFF2-40B4-BE49-F238E27FC236}">
                  <a16:creationId xmlns:a16="http://schemas.microsoft.com/office/drawing/2014/main" id="{3C497268-466E-4D22-BD4B-BDC354716E6E}"/>
                </a:ext>
              </a:extLst>
            </p:cNvPr>
            <p:cNvSpPr/>
            <p:nvPr/>
          </p:nvSpPr>
          <p:spPr>
            <a:xfrm>
              <a:off x="7844957" y="3145489"/>
              <a:ext cx="61150" cy="61150"/>
            </a:xfrm>
            <a:custGeom>
              <a:avLst/>
              <a:gdLst>
                <a:gd name="connsiteX0" fmla="*/ 57610 w 61150"/>
                <a:gd name="connsiteY0" fmla="*/ 31219 h 61150"/>
                <a:gd name="connsiteX1" fmla="*/ 31219 w 61150"/>
                <a:gd name="connsiteY1" fmla="*/ 57610 h 61150"/>
                <a:gd name="connsiteX2" fmla="*/ 4828 w 61150"/>
                <a:gd name="connsiteY2" fmla="*/ 31219 h 61150"/>
                <a:gd name="connsiteX3" fmla="*/ 31219 w 61150"/>
                <a:gd name="connsiteY3" fmla="*/ 4828 h 61150"/>
                <a:gd name="connsiteX4" fmla="*/ 57610 w 61150"/>
                <a:gd name="connsiteY4" fmla="*/ 31219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7610" y="31219"/>
                  </a:moveTo>
                  <a:cubicBezTo>
                    <a:pt x="57610" y="45794"/>
                    <a:pt x="45794" y="57610"/>
                    <a:pt x="31219" y="57610"/>
                  </a:cubicBezTo>
                  <a:cubicBezTo>
                    <a:pt x="16643" y="57610"/>
                    <a:pt x="4828" y="45794"/>
                    <a:pt x="4828" y="31219"/>
                  </a:cubicBezTo>
                  <a:cubicBezTo>
                    <a:pt x="4828" y="16643"/>
                    <a:pt x="16643" y="4828"/>
                    <a:pt x="31219" y="4828"/>
                  </a:cubicBezTo>
                  <a:cubicBezTo>
                    <a:pt x="45794" y="4828"/>
                    <a:pt x="57610" y="16643"/>
                    <a:pt x="57610" y="31219"/>
                  </a:cubicBez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04" name="Freeform: Shape 103">
              <a:extLst>
                <a:ext uri="{FF2B5EF4-FFF2-40B4-BE49-F238E27FC236}">
                  <a16:creationId xmlns:a16="http://schemas.microsoft.com/office/drawing/2014/main" id="{E3E8BAB1-564B-43B2-9954-14894730F131}"/>
                </a:ext>
              </a:extLst>
            </p:cNvPr>
            <p:cNvSpPr/>
            <p:nvPr/>
          </p:nvSpPr>
          <p:spPr>
            <a:xfrm>
              <a:off x="7567527" y="3034211"/>
              <a:ext cx="199544" cy="199544"/>
            </a:xfrm>
            <a:custGeom>
              <a:avLst/>
              <a:gdLst>
                <a:gd name="connsiteX0" fmla="*/ 104278 w 199543"/>
                <a:gd name="connsiteY0" fmla="*/ 6035 h 199543"/>
                <a:gd name="connsiteX1" fmla="*/ 112646 w 199543"/>
                <a:gd name="connsiteY1" fmla="*/ 12793 h 199543"/>
                <a:gd name="connsiteX2" fmla="*/ 117473 w 199543"/>
                <a:gd name="connsiteY2" fmla="*/ 13437 h 199543"/>
                <a:gd name="connsiteX3" fmla="*/ 127450 w 199543"/>
                <a:gd name="connsiteY3" fmla="*/ 9575 h 199543"/>
                <a:gd name="connsiteX4" fmla="*/ 133565 w 199543"/>
                <a:gd name="connsiteY4" fmla="*/ 11506 h 199543"/>
                <a:gd name="connsiteX5" fmla="*/ 139681 w 199543"/>
                <a:gd name="connsiteY5" fmla="*/ 20518 h 199543"/>
                <a:gd name="connsiteX6" fmla="*/ 144186 w 199543"/>
                <a:gd name="connsiteY6" fmla="*/ 22771 h 199543"/>
                <a:gd name="connsiteX7" fmla="*/ 154807 w 199543"/>
                <a:gd name="connsiteY7" fmla="*/ 22449 h 199543"/>
                <a:gd name="connsiteX8" fmla="*/ 159957 w 199543"/>
                <a:gd name="connsiteY8" fmla="*/ 25989 h 199543"/>
                <a:gd name="connsiteX9" fmla="*/ 162853 w 199543"/>
                <a:gd name="connsiteY9" fmla="*/ 36288 h 199543"/>
                <a:gd name="connsiteX10" fmla="*/ 166394 w 199543"/>
                <a:gd name="connsiteY10" fmla="*/ 39828 h 199543"/>
                <a:gd name="connsiteX11" fmla="*/ 176693 w 199543"/>
                <a:gd name="connsiteY11" fmla="*/ 42725 h 199543"/>
                <a:gd name="connsiteX12" fmla="*/ 180233 w 199543"/>
                <a:gd name="connsiteY12" fmla="*/ 47874 h 199543"/>
                <a:gd name="connsiteX13" fmla="*/ 179911 w 199543"/>
                <a:gd name="connsiteY13" fmla="*/ 58495 h 199543"/>
                <a:gd name="connsiteX14" fmla="*/ 182164 w 199543"/>
                <a:gd name="connsiteY14" fmla="*/ 63001 h 199543"/>
                <a:gd name="connsiteX15" fmla="*/ 191176 w 199543"/>
                <a:gd name="connsiteY15" fmla="*/ 68794 h 199543"/>
                <a:gd name="connsiteX16" fmla="*/ 193107 w 199543"/>
                <a:gd name="connsiteY16" fmla="*/ 74909 h 199543"/>
                <a:gd name="connsiteX17" fmla="*/ 188923 w 199543"/>
                <a:gd name="connsiteY17" fmla="*/ 84886 h 199543"/>
                <a:gd name="connsiteX18" fmla="*/ 189566 w 199543"/>
                <a:gd name="connsiteY18" fmla="*/ 89714 h 199543"/>
                <a:gd name="connsiteX19" fmla="*/ 196325 w 199543"/>
                <a:gd name="connsiteY19" fmla="*/ 98082 h 199543"/>
                <a:gd name="connsiteX20" fmla="*/ 196325 w 199543"/>
                <a:gd name="connsiteY20" fmla="*/ 104197 h 199543"/>
                <a:gd name="connsiteX21" fmla="*/ 189566 w 199543"/>
                <a:gd name="connsiteY21" fmla="*/ 112565 h 199543"/>
                <a:gd name="connsiteX22" fmla="*/ 188923 w 199543"/>
                <a:gd name="connsiteY22" fmla="*/ 117393 h 199543"/>
                <a:gd name="connsiteX23" fmla="*/ 192785 w 199543"/>
                <a:gd name="connsiteY23" fmla="*/ 127370 h 199543"/>
                <a:gd name="connsiteX24" fmla="*/ 190854 w 199543"/>
                <a:gd name="connsiteY24" fmla="*/ 133485 h 199543"/>
                <a:gd name="connsiteX25" fmla="*/ 181842 w 199543"/>
                <a:gd name="connsiteY25" fmla="*/ 139600 h 199543"/>
                <a:gd name="connsiteX26" fmla="*/ 179589 w 199543"/>
                <a:gd name="connsiteY26" fmla="*/ 144106 h 199543"/>
                <a:gd name="connsiteX27" fmla="*/ 179911 w 199543"/>
                <a:gd name="connsiteY27" fmla="*/ 154727 h 199543"/>
                <a:gd name="connsiteX28" fmla="*/ 176371 w 199543"/>
                <a:gd name="connsiteY28" fmla="*/ 159876 h 199543"/>
                <a:gd name="connsiteX29" fmla="*/ 166072 w 199543"/>
                <a:gd name="connsiteY29" fmla="*/ 162773 h 199543"/>
                <a:gd name="connsiteX30" fmla="*/ 162531 w 199543"/>
                <a:gd name="connsiteY30" fmla="*/ 166313 h 199543"/>
                <a:gd name="connsiteX31" fmla="*/ 159635 w 199543"/>
                <a:gd name="connsiteY31" fmla="*/ 176612 h 199543"/>
                <a:gd name="connsiteX32" fmla="*/ 154485 w 199543"/>
                <a:gd name="connsiteY32" fmla="*/ 180152 h 199543"/>
                <a:gd name="connsiteX33" fmla="*/ 143864 w 199543"/>
                <a:gd name="connsiteY33" fmla="*/ 179831 h 199543"/>
                <a:gd name="connsiteX34" fmla="*/ 139359 w 199543"/>
                <a:gd name="connsiteY34" fmla="*/ 182084 h 199543"/>
                <a:gd name="connsiteX35" fmla="*/ 133565 w 199543"/>
                <a:gd name="connsiteY35" fmla="*/ 191095 h 199543"/>
                <a:gd name="connsiteX36" fmla="*/ 127450 w 199543"/>
                <a:gd name="connsiteY36" fmla="*/ 193026 h 199543"/>
                <a:gd name="connsiteX37" fmla="*/ 117473 w 199543"/>
                <a:gd name="connsiteY37" fmla="*/ 189164 h 199543"/>
                <a:gd name="connsiteX38" fmla="*/ 112646 w 199543"/>
                <a:gd name="connsiteY38" fmla="*/ 189808 h 199543"/>
                <a:gd name="connsiteX39" fmla="*/ 104278 w 199543"/>
                <a:gd name="connsiteY39" fmla="*/ 196567 h 199543"/>
                <a:gd name="connsiteX40" fmla="*/ 98163 w 199543"/>
                <a:gd name="connsiteY40" fmla="*/ 196567 h 199543"/>
                <a:gd name="connsiteX41" fmla="*/ 89795 w 199543"/>
                <a:gd name="connsiteY41" fmla="*/ 189808 h 199543"/>
                <a:gd name="connsiteX42" fmla="*/ 84967 w 199543"/>
                <a:gd name="connsiteY42" fmla="*/ 189164 h 199543"/>
                <a:gd name="connsiteX43" fmla="*/ 74990 w 199543"/>
                <a:gd name="connsiteY43" fmla="*/ 193026 h 199543"/>
                <a:gd name="connsiteX44" fmla="*/ 68875 w 199543"/>
                <a:gd name="connsiteY44" fmla="*/ 191095 h 199543"/>
                <a:gd name="connsiteX45" fmla="*/ 63082 w 199543"/>
                <a:gd name="connsiteY45" fmla="*/ 182084 h 199543"/>
                <a:gd name="connsiteX46" fmla="*/ 58576 w 199543"/>
                <a:gd name="connsiteY46" fmla="*/ 179831 h 199543"/>
                <a:gd name="connsiteX47" fmla="*/ 47955 w 199543"/>
                <a:gd name="connsiteY47" fmla="*/ 180152 h 199543"/>
                <a:gd name="connsiteX48" fmla="*/ 42805 w 199543"/>
                <a:gd name="connsiteY48" fmla="*/ 176612 h 199543"/>
                <a:gd name="connsiteX49" fmla="*/ 39909 w 199543"/>
                <a:gd name="connsiteY49" fmla="*/ 165991 h 199543"/>
                <a:gd name="connsiteX50" fmla="*/ 36368 w 199543"/>
                <a:gd name="connsiteY50" fmla="*/ 162451 h 199543"/>
                <a:gd name="connsiteX51" fmla="*/ 26069 w 199543"/>
                <a:gd name="connsiteY51" fmla="*/ 159554 h 199543"/>
                <a:gd name="connsiteX52" fmla="*/ 22529 w 199543"/>
                <a:gd name="connsiteY52" fmla="*/ 154405 h 199543"/>
                <a:gd name="connsiteX53" fmla="*/ 22851 w 199543"/>
                <a:gd name="connsiteY53" fmla="*/ 143784 h 199543"/>
                <a:gd name="connsiteX54" fmla="*/ 20598 w 199543"/>
                <a:gd name="connsiteY54" fmla="*/ 139278 h 199543"/>
                <a:gd name="connsiteX55" fmla="*/ 11586 w 199543"/>
                <a:gd name="connsiteY55" fmla="*/ 133485 h 199543"/>
                <a:gd name="connsiteX56" fmla="*/ 9655 w 199543"/>
                <a:gd name="connsiteY56" fmla="*/ 127370 h 199543"/>
                <a:gd name="connsiteX57" fmla="*/ 13517 w 199543"/>
                <a:gd name="connsiteY57" fmla="*/ 117393 h 199543"/>
                <a:gd name="connsiteX58" fmla="*/ 12874 w 199543"/>
                <a:gd name="connsiteY58" fmla="*/ 112565 h 199543"/>
                <a:gd name="connsiteX59" fmla="*/ 5793 w 199543"/>
                <a:gd name="connsiteY59" fmla="*/ 104197 h 199543"/>
                <a:gd name="connsiteX60" fmla="*/ 5793 w 199543"/>
                <a:gd name="connsiteY60" fmla="*/ 98082 h 199543"/>
                <a:gd name="connsiteX61" fmla="*/ 12552 w 199543"/>
                <a:gd name="connsiteY61" fmla="*/ 89714 h 199543"/>
                <a:gd name="connsiteX62" fmla="*/ 13196 w 199543"/>
                <a:gd name="connsiteY62" fmla="*/ 84886 h 199543"/>
                <a:gd name="connsiteX63" fmla="*/ 9333 w 199543"/>
                <a:gd name="connsiteY63" fmla="*/ 74909 h 199543"/>
                <a:gd name="connsiteX64" fmla="*/ 11265 w 199543"/>
                <a:gd name="connsiteY64" fmla="*/ 68794 h 199543"/>
                <a:gd name="connsiteX65" fmla="*/ 20276 w 199543"/>
                <a:gd name="connsiteY65" fmla="*/ 63001 h 199543"/>
                <a:gd name="connsiteX66" fmla="*/ 22529 w 199543"/>
                <a:gd name="connsiteY66" fmla="*/ 58495 h 199543"/>
                <a:gd name="connsiteX67" fmla="*/ 22207 w 199543"/>
                <a:gd name="connsiteY67" fmla="*/ 47874 h 199543"/>
                <a:gd name="connsiteX68" fmla="*/ 25748 w 199543"/>
                <a:gd name="connsiteY68" fmla="*/ 42725 h 199543"/>
                <a:gd name="connsiteX69" fmla="*/ 36047 w 199543"/>
                <a:gd name="connsiteY69" fmla="*/ 39828 h 199543"/>
                <a:gd name="connsiteX70" fmla="*/ 39587 w 199543"/>
                <a:gd name="connsiteY70" fmla="*/ 36288 h 199543"/>
                <a:gd name="connsiteX71" fmla="*/ 42483 w 199543"/>
                <a:gd name="connsiteY71" fmla="*/ 25989 h 199543"/>
                <a:gd name="connsiteX72" fmla="*/ 47633 w 199543"/>
                <a:gd name="connsiteY72" fmla="*/ 22449 h 199543"/>
                <a:gd name="connsiteX73" fmla="*/ 58254 w 199543"/>
                <a:gd name="connsiteY73" fmla="*/ 22771 h 199543"/>
                <a:gd name="connsiteX74" fmla="*/ 62760 w 199543"/>
                <a:gd name="connsiteY74" fmla="*/ 20518 h 199543"/>
                <a:gd name="connsiteX75" fmla="*/ 68553 w 199543"/>
                <a:gd name="connsiteY75" fmla="*/ 11506 h 199543"/>
                <a:gd name="connsiteX76" fmla="*/ 74668 w 199543"/>
                <a:gd name="connsiteY76" fmla="*/ 9575 h 199543"/>
                <a:gd name="connsiteX77" fmla="*/ 84645 w 199543"/>
                <a:gd name="connsiteY77" fmla="*/ 13437 h 199543"/>
                <a:gd name="connsiteX78" fmla="*/ 89473 w 199543"/>
                <a:gd name="connsiteY78" fmla="*/ 12793 h 199543"/>
                <a:gd name="connsiteX79" fmla="*/ 97841 w 199543"/>
                <a:gd name="connsiteY79" fmla="*/ 6035 h 199543"/>
                <a:gd name="connsiteX80" fmla="*/ 104278 w 199543"/>
                <a:gd name="connsiteY80" fmla="*/ 6035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9543" h="199543">
                  <a:moveTo>
                    <a:pt x="104278" y="6035"/>
                  </a:moveTo>
                  <a:lnTo>
                    <a:pt x="112646" y="12793"/>
                  </a:lnTo>
                  <a:cubicBezTo>
                    <a:pt x="113933" y="13759"/>
                    <a:pt x="115864" y="14081"/>
                    <a:pt x="117473" y="13437"/>
                  </a:cubicBezTo>
                  <a:lnTo>
                    <a:pt x="127450" y="9575"/>
                  </a:lnTo>
                  <a:cubicBezTo>
                    <a:pt x="129703" y="8609"/>
                    <a:pt x="131956" y="9575"/>
                    <a:pt x="133565" y="11506"/>
                  </a:cubicBezTo>
                  <a:lnTo>
                    <a:pt x="139681" y="20518"/>
                  </a:lnTo>
                  <a:cubicBezTo>
                    <a:pt x="140646" y="22127"/>
                    <a:pt x="142255" y="22771"/>
                    <a:pt x="144186" y="22771"/>
                  </a:cubicBezTo>
                  <a:lnTo>
                    <a:pt x="154807" y="22449"/>
                  </a:lnTo>
                  <a:cubicBezTo>
                    <a:pt x="157060" y="22449"/>
                    <a:pt x="159313" y="23736"/>
                    <a:pt x="159957" y="25989"/>
                  </a:cubicBezTo>
                  <a:lnTo>
                    <a:pt x="162853" y="36288"/>
                  </a:lnTo>
                  <a:cubicBezTo>
                    <a:pt x="163175" y="37897"/>
                    <a:pt x="164784" y="39185"/>
                    <a:pt x="166394" y="39828"/>
                  </a:cubicBezTo>
                  <a:lnTo>
                    <a:pt x="176693" y="42725"/>
                  </a:lnTo>
                  <a:cubicBezTo>
                    <a:pt x="178946" y="43369"/>
                    <a:pt x="180555" y="45300"/>
                    <a:pt x="180233" y="47874"/>
                  </a:cubicBezTo>
                  <a:lnTo>
                    <a:pt x="179911" y="58495"/>
                  </a:lnTo>
                  <a:cubicBezTo>
                    <a:pt x="179911" y="60104"/>
                    <a:pt x="180555" y="62036"/>
                    <a:pt x="182164" y="63001"/>
                  </a:cubicBezTo>
                  <a:lnTo>
                    <a:pt x="191176" y="68794"/>
                  </a:lnTo>
                  <a:cubicBezTo>
                    <a:pt x="193107" y="70082"/>
                    <a:pt x="194072" y="72656"/>
                    <a:pt x="193107" y="74909"/>
                  </a:cubicBezTo>
                  <a:lnTo>
                    <a:pt x="188923" y="84886"/>
                  </a:lnTo>
                  <a:cubicBezTo>
                    <a:pt x="188279" y="86496"/>
                    <a:pt x="188601" y="88427"/>
                    <a:pt x="189566" y="89714"/>
                  </a:cubicBezTo>
                  <a:lnTo>
                    <a:pt x="196325" y="98082"/>
                  </a:lnTo>
                  <a:cubicBezTo>
                    <a:pt x="197613" y="100013"/>
                    <a:pt x="197613" y="102588"/>
                    <a:pt x="196325" y="104197"/>
                  </a:cubicBezTo>
                  <a:lnTo>
                    <a:pt x="189566" y="112565"/>
                  </a:lnTo>
                  <a:cubicBezTo>
                    <a:pt x="188601" y="113852"/>
                    <a:pt x="188279" y="115784"/>
                    <a:pt x="188923" y="117393"/>
                  </a:cubicBezTo>
                  <a:lnTo>
                    <a:pt x="192785" y="127370"/>
                  </a:lnTo>
                  <a:cubicBezTo>
                    <a:pt x="193750" y="129623"/>
                    <a:pt x="192785" y="131876"/>
                    <a:pt x="190854" y="133485"/>
                  </a:cubicBezTo>
                  <a:lnTo>
                    <a:pt x="181842" y="139600"/>
                  </a:lnTo>
                  <a:cubicBezTo>
                    <a:pt x="180233" y="140566"/>
                    <a:pt x="179589" y="142175"/>
                    <a:pt x="179589" y="144106"/>
                  </a:cubicBezTo>
                  <a:lnTo>
                    <a:pt x="179911" y="154727"/>
                  </a:lnTo>
                  <a:cubicBezTo>
                    <a:pt x="179911" y="156980"/>
                    <a:pt x="178624" y="159233"/>
                    <a:pt x="176371" y="159876"/>
                  </a:cubicBezTo>
                  <a:lnTo>
                    <a:pt x="166072" y="162773"/>
                  </a:lnTo>
                  <a:cubicBezTo>
                    <a:pt x="164463" y="163095"/>
                    <a:pt x="163175" y="164704"/>
                    <a:pt x="162531" y="166313"/>
                  </a:cubicBezTo>
                  <a:lnTo>
                    <a:pt x="159635" y="176612"/>
                  </a:lnTo>
                  <a:cubicBezTo>
                    <a:pt x="158991" y="178865"/>
                    <a:pt x="157060" y="180474"/>
                    <a:pt x="154485" y="180152"/>
                  </a:cubicBezTo>
                  <a:lnTo>
                    <a:pt x="143864" y="179831"/>
                  </a:lnTo>
                  <a:cubicBezTo>
                    <a:pt x="142255" y="179831"/>
                    <a:pt x="140324" y="180474"/>
                    <a:pt x="139359" y="182084"/>
                  </a:cubicBezTo>
                  <a:lnTo>
                    <a:pt x="133565" y="191095"/>
                  </a:lnTo>
                  <a:cubicBezTo>
                    <a:pt x="132278" y="193026"/>
                    <a:pt x="129703" y="193992"/>
                    <a:pt x="127450" y="193026"/>
                  </a:cubicBezTo>
                  <a:lnTo>
                    <a:pt x="117473" y="189164"/>
                  </a:lnTo>
                  <a:cubicBezTo>
                    <a:pt x="115864" y="188520"/>
                    <a:pt x="113933" y="188842"/>
                    <a:pt x="112646" y="189808"/>
                  </a:cubicBezTo>
                  <a:lnTo>
                    <a:pt x="104278" y="196567"/>
                  </a:lnTo>
                  <a:cubicBezTo>
                    <a:pt x="102347" y="197854"/>
                    <a:pt x="99772" y="197854"/>
                    <a:pt x="98163" y="196567"/>
                  </a:cubicBezTo>
                  <a:lnTo>
                    <a:pt x="89795" y="189808"/>
                  </a:lnTo>
                  <a:cubicBezTo>
                    <a:pt x="88507" y="188842"/>
                    <a:pt x="86576" y="188520"/>
                    <a:pt x="84967" y="189164"/>
                  </a:cubicBezTo>
                  <a:lnTo>
                    <a:pt x="74990" y="193026"/>
                  </a:lnTo>
                  <a:cubicBezTo>
                    <a:pt x="72737" y="193992"/>
                    <a:pt x="70484" y="193026"/>
                    <a:pt x="68875" y="191095"/>
                  </a:cubicBezTo>
                  <a:lnTo>
                    <a:pt x="63082" y="182084"/>
                  </a:lnTo>
                  <a:cubicBezTo>
                    <a:pt x="62116" y="180474"/>
                    <a:pt x="60507" y="179831"/>
                    <a:pt x="58576" y="179831"/>
                  </a:cubicBezTo>
                  <a:lnTo>
                    <a:pt x="47955" y="180152"/>
                  </a:lnTo>
                  <a:cubicBezTo>
                    <a:pt x="45702" y="180152"/>
                    <a:pt x="43449" y="178865"/>
                    <a:pt x="42805" y="176612"/>
                  </a:cubicBezTo>
                  <a:lnTo>
                    <a:pt x="39909" y="165991"/>
                  </a:lnTo>
                  <a:cubicBezTo>
                    <a:pt x="39587" y="164382"/>
                    <a:pt x="37978" y="163095"/>
                    <a:pt x="36368" y="162451"/>
                  </a:cubicBezTo>
                  <a:lnTo>
                    <a:pt x="26069" y="159554"/>
                  </a:lnTo>
                  <a:cubicBezTo>
                    <a:pt x="23816" y="158911"/>
                    <a:pt x="22207" y="156980"/>
                    <a:pt x="22529" y="154405"/>
                  </a:cubicBezTo>
                  <a:lnTo>
                    <a:pt x="22851" y="143784"/>
                  </a:lnTo>
                  <a:cubicBezTo>
                    <a:pt x="22851" y="142175"/>
                    <a:pt x="22207" y="140244"/>
                    <a:pt x="20598" y="139278"/>
                  </a:cubicBezTo>
                  <a:lnTo>
                    <a:pt x="11586" y="133485"/>
                  </a:lnTo>
                  <a:cubicBezTo>
                    <a:pt x="9655" y="132198"/>
                    <a:pt x="8690" y="129623"/>
                    <a:pt x="9655" y="127370"/>
                  </a:cubicBezTo>
                  <a:lnTo>
                    <a:pt x="13517" y="117393"/>
                  </a:lnTo>
                  <a:cubicBezTo>
                    <a:pt x="14161" y="115784"/>
                    <a:pt x="13839" y="113852"/>
                    <a:pt x="12874" y="112565"/>
                  </a:cubicBezTo>
                  <a:lnTo>
                    <a:pt x="5793" y="104197"/>
                  </a:lnTo>
                  <a:cubicBezTo>
                    <a:pt x="4506" y="102266"/>
                    <a:pt x="4506" y="99691"/>
                    <a:pt x="5793" y="98082"/>
                  </a:cubicBezTo>
                  <a:lnTo>
                    <a:pt x="12552" y="89714"/>
                  </a:lnTo>
                  <a:cubicBezTo>
                    <a:pt x="13517" y="88427"/>
                    <a:pt x="13839" y="86496"/>
                    <a:pt x="13196" y="84886"/>
                  </a:cubicBezTo>
                  <a:lnTo>
                    <a:pt x="9333" y="74909"/>
                  </a:lnTo>
                  <a:cubicBezTo>
                    <a:pt x="8368" y="72656"/>
                    <a:pt x="9333" y="70403"/>
                    <a:pt x="11265" y="68794"/>
                  </a:cubicBezTo>
                  <a:lnTo>
                    <a:pt x="20276" y="63001"/>
                  </a:lnTo>
                  <a:cubicBezTo>
                    <a:pt x="21885" y="62036"/>
                    <a:pt x="22529" y="60426"/>
                    <a:pt x="22529" y="58495"/>
                  </a:cubicBezTo>
                  <a:lnTo>
                    <a:pt x="22207" y="47874"/>
                  </a:lnTo>
                  <a:cubicBezTo>
                    <a:pt x="22207" y="45621"/>
                    <a:pt x="23495" y="43369"/>
                    <a:pt x="25748" y="42725"/>
                  </a:cubicBezTo>
                  <a:lnTo>
                    <a:pt x="36047" y="39828"/>
                  </a:lnTo>
                  <a:cubicBezTo>
                    <a:pt x="37656" y="39506"/>
                    <a:pt x="38943" y="37897"/>
                    <a:pt x="39587" y="36288"/>
                  </a:cubicBezTo>
                  <a:lnTo>
                    <a:pt x="42483" y="25989"/>
                  </a:lnTo>
                  <a:cubicBezTo>
                    <a:pt x="43127" y="23736"/>
                    <a:pt x="45058" y="22127"/>
                    <a:pt x="47633" y="22449"/>
                  </a:cubicBezTo>
                  <a:lnTo>
                    <a:pt x="58254" y="22771"/>
                  </a:lnTo>
                  <a:cubicBezTo>
                    <a:pt x="59863" y="22771"/>
                    <a:pt x="61794" y="22127"/>
                    <a:pt x="62760" y="20518"/>
                  </a:cubicBezTo>
                  <a:lnTo>
                    <a:pt x="68553" y="11506"/>
                  </a:lnTo>
                  <a:cubicBezTo>
                    <a:pt x="69840" y="9575"/>
                    <a:pt x="72415" y="8609"/>
                    <a:pt x="74668" y="9575"/>
                  </a:cubicBezTo>
                  <a:lnTo>
                    <a:pt x="84645" y="13437"/>
                  </a:lnTo>
                  <a:cubicBezTo>
                    <a:pt x="86254" y="14081"/>
                    <a:pt x="88185" y="13759"/>
                    <a:pt x="89473" y="12793"/>
                  </a:cubicBezTo>
                  <a:lnTo>
                    <a:pt x="97841" y="6035"/>
                  </a:lnTo>
                  <a:cubicBezTo>
                    <a:pt x="99772" y="4425"/>
                    <a:pt x="102347" y="4425"/>
                    <a:pt x="104278" y="6035"/>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05" name="Freeform: Shape 104">
              <a:extLst>
                <a:ext uri="{FF2B5EF4-FFF2-40B4-BE49-F238E27FC236}">
                  <a16:creationId xmlns:a16="http://schemas.microsoft.com/office/drawing/2014/main" id="{0F251705-BCAD-4BCA-B942-6E8B869A68CD}"/>
                </a:ext>
              </a:extLst>
            </p:cNvPr>
            <p:cNvSpPr/>
            <p:nvPr/>
          </p:nvSpPr>
          <p:spPr>
            <a:xfrm>
              <a:off x="7612585" y="3078545"/>
              <a:ext cx="109427" cy="109427"/>
            </a:xfrm>
            <a:custGeom>
              <a:avLst/>
              <a:gdLst>
                <a:gd name="connsiteX0" fmla="*/ 107174 w 109427"/>
                <a:gd name="connsiteY0" fmla="*/ 56001 h 109427"/>
                <a:gd name="connsiteX1" fmla="*/ 56001 w 109427"/>
                <a:gd name="connsiteY1" fmla="*/ 107174 h 109427"/>
                <a:gd name="connsiteX2" fmla="*/ 4828 w 109427"/>
                <a:gd name="connsiteY2" fmla="*/ 56001 h 109427"/>
                <a:gd name="connsiteX3" fmla="*/ 56001 w 109427"/>
                <a:gd name="connsiteY3" fmla="*/ 4828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84263"/>
                    <a:pt x="84263" y="107174"/>
                    <a:pt x="56001" y="107174"/>
                  </a:cubicBezTo>
                  <a:cubicBezTo>
                    <a:pt x="27739" y="107174"/>
                    <a:pt x="4828" y="84263"/>
                    <a:pt x="4828" y="56001"/>
                  </a:cubicBezTo>
                  <a:cubicBezTo>
                    <a:pt x="4828" y="27739"/>
                    <a:pt x="27739" y="4828"/>
                    <a:pt x="56001" y="4828"/>
                  </a:cubicBezTo>
                  <a:cubicBezTo>
                    <a:pt x="84263" y="4828"/>
                    <a:pt x="107174" y="27739"/>
                    <a:pt x="107174" y="56001"/>
                  </a:cubicBez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06" name="Freeform: Shape 105">
              <a:extLst>
                <a:ext uri="{FF2B5EF4-FFF2-40B4-BE49-F238E27FC236}">
                  <a16:creationId xmlns:a16="http://schemas.microsoft.com/office/drawing/2014/main" id="{9EA41E35-740B-44B5-8D53-7FE9C32B6FEE}"/>
                </a:ext>
              </a:extLst>
            </p:cNvPr>
            <p:cNvSpPr/>
            <p:nvPr/>
          </p:nvSpPr>
          <p:spPr>
            <a:xfrm>
              <a:off x="7655068" y="3234318"/>
              <a:ext cx="74024" cy="96553"/>
            </a:xfrm>
            <a:custGeom>
              <a:avLst/>
              <a:gdLst>
                <a:gd name="connsiteX0" fmla="*/ 4828 w 74024"/>
                <a:gd name="connsiteY0" fmla="*/ 8368 h 96553"/>
                <a:gd name="connsiteX1" fmla="*/ 23495 w 74024"/>
                <a:gd name="connsiteY1" fmla="*/ 90116 h 96553"/>
                <a:gd name="connsiteX2" fmla="*/ 32828 w 74024"/>
                <a:gd name="connsiteY2" fmla="*/ 91726 h 96553"/>
                <a:gd name="connsiteX3" fmla="*/ 41196 w 74024"/>
                <a:gd name="connsiteY3" fmla="*/ 77886 h 96553"/>
                <a:gd name="connsiteX4" fmla="*/ 48277 w 74024"/>
                <a:gd name="connsiteY4" fmla="*/ 76277 h 96553"/>
                <a:gd name="connsiteX5" fmla="*/ 61472 w 74024"/>
                <a:gd name="connsiteY5" fmla="*/ 85289 h 96553"/>
                <a:gd name="connsiteX6" fmla="*/ 69197 w 74024"/>
                <a:gd name="connsiteY6" fmla="*/ 80139 h 96553"/>
                <a:gd name="connsiteX7" fmla="*/ 53104 w 74024"/>
                <a:gd name="connsiteY7" fmla="*/ 482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6553">
                  <a:moveTo>
                    <a:pt x="4828" y="8368"/>
                  </a:moveTo>
                  <a:lnTo>
                    <a:pt x="23495" y="90116"/>
                  </a:lnTo>
                  <a:cubicBezTo>
                    <a:pt x="24460" y="94622"/>
                    <a:pt x="30575" y="95588"/>
                    <a:pt x="32828" y="91726"/>
                  </a:cubicBezTo>
                  <a:lnTo>
                    <a:pt x="41196" y="77886"/>
                  </a:lnTo>
                  <a:cubicBezTo>
                    <a:pt x="42805" y="75312"/>
                    <a:pt x="46024" y="74668"/>
                    <a:pt x="48277" y="76277"/>
                  </a:cubicBezTo>
                  <a:lnTo>
                    <a:pt x="61472" y="85289"/>
                  </a:lnTo>
                  <a:cubicBezTo>
                    <a:pt x="65334" y="87864"/>
                    <a:pt x="70162" y="84645"/>
                    <a:pt x="69197" y="80139"/>
                  </a:cubicBezTo>
                  <a:lnTo>
                    <a:pt x="53104" y="4828"/>
                  </a:ln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07" name="Freeform: Shape 106">
              <a:extLst>
                <a:ext uri="{FF2B5EF4-FFF2-40B4-BE49-F238E27FC236}">
                  <a16:creationId xmlns:a16="http://schemas.microsoft.com/office/drawing/2014/main" id="{752932CF-8A0C-4463-BE2C-6F88CC70A174}"/>
                </a:ext>
              </a:extLst>
            </p:cNvPr>
            <p:cNvSpPr/>
            <p:nvPr/>
          </p:nvSpPr>
          <p:spPr>
            <a:xfrm>
              <a:off x="7598305" y="3226916"/>
              <a:ext cx="61150" cy="106209"/>
            </a:xfrm>
            <a:custGeom>
              <a:avLst/>
              <a:gdLst>
                <a:gd name="connsiteX0" fmla="*/ 22648 w 61150"/>
                <a:gd name="connsiteY0" fmla="*/ 4828 h 106208"/>
                <a:gd name="connsiteX1" fmla="*/ 4946 w 61150"/>
                <a:gd name="connsiteY1" fmla="*/ 87542 h 106208"/>
                <a:gd name="connsiteX2" fmla="*/ 12670 w 61150"/>
                <a:gd name="connsiteY2" fmla="*/ 92691 h 106208"/>
                <a:gd name="connsiteX3" fmla="*/ 25866 w 61150"/>
                <a:gd name="connsiteY3" fmla="*/ 83680 h 106208"/>
                <a:gd name="connsiteX4" fmla="*/ 32947 w 61150"/>
                <a:gd name="connsiteY4" fmla="*/ 85289 h 106208"/>
                <a:gd name="connsiteX5" fmla="*/ 40993 w 61150"/>
                <a:gd name="connsiteY5" fmla="*/ 99128 h 106208"/>
                <a:gd name="connsiteX6" fmla="*/ 50326 w 61150"/>
                <a:gd name="connsiteY6" fmla="*/ 97519 h 106208"/>
                <a:gd name="connsiteX7" fmla="*/ 56763 w 61150"/>
                <a:gd name="connsiteY7" fmla="*/ 66944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50" h="106208">
                  <a:moveTo>
                    <a:pt x="22648" y="4828"/>
                  </a:moveTo>
                  <a:lnTo>
                    <a:pt x="4946" y="87542"/>
                  </a:lnTo>
                  <a:cubicBezTo>
                    <a:pt x="3981" y="92048"/>
                    <a:pt x="9130" y="95266"/>
                    <a:pt x="12670" y="92691"/>
                  </a:cubicBezTo>
                  <a:lnTo>
                    <a:pt x="25866" y="83680"/>
                  </a:lnTo>
                  <a:cubicBezTo>
                    <a:pt x="28119" y="82070"/>
                    <a:pt x="31659" y="82714"/>
                    <a:pt x="32947" y="85289"/>
                  </a:cubicBezTo>
                  <a:lnTo>
                    <a:pt x="40993" y="99128"/>
                  </a:lnTo>
                  <a:cubicBezTo>
                    <a:pt x="43246" y="102990"/>
                    <a:pt x="49361" y="102025"/>
                    <a:pt x="50326" y="97519"/>
                  </a:cubicBezTo>
                  <a:lnTo>
                    <a:pt x="56763" y="66944"/>
                  </a:lnTo>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grpSp>
      <p:sp>
        <p:nvSpPr>
          <p:cNvPr id="24" name="TextBox 23">
            <a:extLst>
              <a:ext uri="{FF2B5EF4-FFF2-40B4-BE49-F238E27FC236}">
                <a16:creationId xmlns:a16="http://schemas.microsoft.com/office/drawing/2014/main" id="{18D770D1-74AA-284B-AEA0-B52387C567F9}"/>
              </a:ext>
            </a:extLst>
          </p:cNvPr>
          <p:cNvSpPr txBox="1"/>
          <p:nvPr/>
        </p:nvSpPr>
        <p:spPr>
          <a:xfrm>
            <a:off x="5577716" y="2753645"/>
            <a:ext cx="1736826" cy="846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chorCtr="0">
            <a:spAutoFit/>
          </a:bodyPr>
          <a:lstStyle/>
          <a:p>
            <a:pPr algn="ctr" defTabSz="457189">
              <a:defRPr b="0"/>
            </a:pPr>
            <a:r>
              <a:rPr lang="en-US" sz="1200" b="1" dirty="0">
                <a:solidFill>
                  <a:srgbClr val="FFCC00"/>
                </a:solidFill>
                <a:latin typeface="Amazon Ember"/>
              </a:rPr>
              <a:t>MEASURE</a:t>
            </a:r>
          </a:p>
          <a:p>
            <a:pPr algn="ctr" defTabSz="457189">
              <a:spcBef>
                <a:spcPts val="600"/>
              </a:spcBef>
              <a:defRPr b="0"/>
            </a:pPr>
            <a:r>
              <a:rPr lang="en-US" sz="1100" dirty="0">
                <a:solidFill>
                  <a:srgbClr val="FFFFFF"/>
                </a:solidFill>
                <a:latin typeface="Amazon Ember"/>
              </a:rPr>
              <a:t>Easily identify </a:t>
            </a:r>
            <a:r>
              <a:rPr lang="en-US" sz="1100" dirty="0">
                <a:solidFill>
                  <a:srgbClr val="FFCC00"/>
                </a:solidFill>
                <a:latin typeface="Amazon Ember"/>
              </a:rPr>
              <a:t>application</a:t>
            </a:r>
            <a:r>
              <a:rPr lang="en-US" sz="1100" dirty="0">
                <a:solidFill>
                  <a:srgbClr val="FF9900"/>
                </a:solidFill>
                <a:latin typeface="Amazon Ember"/>
              </a:rPr>
              <a:t> </a:t>
            </a:r>
            <a:r>
              <a:rPr lang="en-US" sz="1100" dirty="0">
                <a:solidFill>
                  <a:srgbClr val="FFCC00"/>
                </a:solidFill>
                <a:latin typeface="Amazon Ember"/>
              </a:rPr>
              <a:t>inefficiencies</a:t>
            </a:r>
            <a:r>
              <a:rPr lang="en-US" sz="1100" dirty="0">
                <a:solidFill>
                  <a:srgbClr val="FF9900"/>
                </a:solidFill>
                <a:latin typeface="Amazon Ember"/>
              </a:rPr>
              <a:t> </a:t>
            </a:r>
            <a:r>
              <a:rPr lang="en-US" sz="1100" dirty="0">
                <a:solidFill>
                  <a:srgbClr val="FFFFFF"/>
                </a:solidFill>
                <a:latin typeface="Amazon Ember"/>
              </a:rPr>
              <a:t>in production environment</a:t>
            </a:r>
          </a:p>
        </p:txBody>
      </p:sp>
      <p:pic>
        <p:nvPicPr>
          <p:cNvPr id="29" name="Picture 28">
            <a:extLst>
              <a:ext uri="{FF2B5EF4-FFF2-40B4-BE49-F238E27FC236}">
                <a16:creationId xmlns:a16="http://schemas.microsoft.com/office/drawing/2014/main" id="{629429B9-4EE8-214A-A5F6-8DF06075FFC8}"/>
              </a:ext>
            </a:extLst>
          </p:cNvPr>
          <p:cNvPicPr>
            <a:picLocks noChangeAspect="1"/>
          </p:cNvPicPr>
          <p:nvPr/>
        </p:nvPicPr>
        <p:blipFill>
          <a:blip r:embed="rId3"/>
          <a:stretch>
            <a:fillRect/>
          </a:stretch>
        </p:blipFill>
        <p:spPr>
          <a:xfrm>
            <a:off x="6258450" y="1499189"/>
            <a:ext cx="375358" cy="375358"/>
          </a:xfrm>
          <a:prstGeom prst="rect">
            <a:avLst/>
          </a:prstGeom>
        </p:spPr>
      </p:pic>
      <p:sp>
        <p:nvSpPr>
          <p:cNvPr id="113" name="Freeform: Shape 112">
            <a:extLst>
              <a:ext uri="{FF2B5EF4-FFF2-40B4-BE49-F238E27FC236}">
                <a16:creationId xmlns:a16="http://schemas.microsoft.com/office/drawing/2014/main" id="{841867CE-E04D-4227-B695-9BB06D90FDCD}"/>
              </a:ext>
            </a:extLst>
          </p:cNvPr>
          <p:cNvSpPr/>
          <p:nvPr/>
        </p:nvSpPr>
        <p:spPr>
          <a:xfrm>
            <a:off x="6146533" y="2506738"/>
            <a:ext cx="667435" cy="57620"/>
          </a:xfrm>
          <a:custGeom>
            <a:avLst/>
            <a:gdLst>
              <a:gd name="connsiteX0" fmla="*/ 4828 w 447363"/>
              <a:gd name="connsiteY0" fmla="*/ 4828 h 38621"/>
              <a:gd name="connsiteX1" fmla="*/ 4828 w 447363"/>
              <a:gd name="connsiteY1" fmla="*/ 26713 h 38621"/>
              <a:gd name="connsiteX2" fmla="*/ 6437 w 447363"/>
              <a:gd name="connsiteY2" fmla="*/ 28000 h 38621"/>
              <a:gd name="connsiteX3" fmla="*/ 30897 w 447363"/>
              <a:gd name="connsiteY3" fmla="*/ 36368 h 38621"/>
              <a:gd name="connsiteX4" fmla="*/ 421616 w 447363"/>
              <a:gd name="connsiteY4" fmla="*/ 36368 h 38621"/>
              <a:gd name="connsiteX5" fmla="*/ 441893 w 447363"/>
              <a:gd name="connsiteY5" fmla="*/ 29288 h 38621"/>
              <a:gd name="connsiteX6" fmla="*/ 444789 w 447363"/>
              <a:gd name="connsiteY6" fmla="*/ 27035 h 38621"/>
              <a:gd name="connsiteX7" fmla="*/ 444789 w 447363"/>
              <a:gd name="connsiteY7" fmla="*/ 4828 h 38621"/>
              <a:gd name="connsiteX8" fmla="*/ 4828 w 447363"/>
              <a:gd name="connsiteY8" fmla="*/ 4828 h 3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363" h="38621">
                <a:moveTo>
                  <a:pt x="4828" y="4828"/>
                </a:moveTo>
                <a:lnTo>
                  <a:pt x="4828" y="26713"/>
                </a:lnTo>
                <a:lnTo>
                  <a:pt x="6437" y="28000"/>
                </a:lnTo>
                <a:cubicBezTo>
                  <a:pt x="13517" y="33472"/>
                  <a:pt x="22207" y="36368"/>
                  <a:pt x="30897" y="36368"/>
                </a:cubicBezTo>
                <a:lnTo>
                  <a:pt x="421616" y="36368"/>
                </a:lnTo>
                <a:cubicBezTo>
                  <a:pt x="429019" y="36368"/>
                  <a:pt x="436099" y="33794"/>
                  <a:pt x="441893" y="29288"/>
                </a:cubicBezTo>
                <a:lnTo>
                  <a:pt x="444789" y="27035"/>
                </a:lnTo>
                <a:lnTo>
                  <a:pt x="444789" y="4828"/>
                </a:lnTo>
                <a:lnTo>
                  <a:pt x="4828" y="4828"/>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14" name="Freeform: Shape 113">
            <a:extLst>
              <a:ext uri="{FF2B5EF4-FFF2-40B4-BE49-F238E27FC236}">
                <a16:creationId xmlns:a16="http://schemas.microsoft.com/office/drawing/2014/main" id="{D832B9AF-65BE-416B-B738-9A5C3CBDFA4B}"/>
              </a:ext>
            </a:extLst>
          </p:cNvPr>
          <p:cNvSpPr/>
          <p:nvPr/>
        </p:nvSpPr>
        <p:spPr>
          <a:xfrm>
            <a:off x="6237765" y="2137967"/>
            <a:ext cx="489772" cy="340921"/>
          </a:xfrm>
          <a:custGeom>
            <a:avLst/>
            <a:gdLst>
              <a:gd name="connsiteX0" fmla="*/ 325707 w 328281"/>
              <a:gd name="connsiteY0" fmla="*/ 216280 h 228509"/>
              <a:gd name="connsiteX1" fmla="*/ 316695 w 328281"/>
              <a:gd name="connsiteY1" fmla="*/ 225291 h 228509"/>
              <a:gd name="connsiteX2" fmla="*/ 13839 w 328281"/>
              <a:gd name="connsiteY2" fmla="*/ 225291 h 228509"/>
              <a:gd name="connsiteX3" fmla="*/ 4828 w 328281"/>
              <a:gd name="connsiteY3" fmla="*/ 216280 h 228509"/>
              <a:gd name="connsiteX4" fmla="*/ 4828 w 328281"/>
              <a:gd name="connsiteY4" fmla="*/ 13839 h 228509"/>
              <a:gd name="connsiteX5" fmla="*/ 13839 w 328281"/>
              <a:gd name="connsiteY5" fmla="*/ 4828 h 228509"/>
              <a:gd name="connsiteX6" fmla="*/ 315086 w 328281"/>
              <a:gd name="connsiteY6" fmla="*/ 4828 h 228509"/>
              <a:gd name="connsiteX7" fmla="*/ 324097 w 328281"/>
              <a:gd name="connsiteY7" fmla="*/ 13839 h 228509"/>
              <a:gd name="connsiteX8" fmla="*/ 325707 w 328281"/>
              <a:gd name="connsiteY8" fmla="*/ 216280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8281" h="228509">
                <a:moveTo>
                  <a:pt x="325707" y="216280"/>
                </a:moveTo>
                <a:cubicBezTo>
                  <a:pt x="325707" y="221107"/>
                  <a:pt x="321845" y="225291"/>
                  <a:pt x="316695" y="225291"/>
                </a:cubicBezTo>
                <a:lnTo>
                  <a:pt x="13839" y="225291"/>
                </a:lnTo>
                <a:cubicBezTo>
                  <a:pt x="9012" y="225291"/>
                  <a:pt x="4828" y="221429"/>
                  <a:pt x="4828" y="216280"/>
                </a:cubicBezTo>
                <a:lnTo>
                  <a:pt x="4828" y="13839"/>
                </a:lnTo>
                <a:cubicBezTo>
                  <a:pt x="4828" y="9012"/>
                  <a:pt x="8690" y="4828"/>
                  <a:pt x="13839" y="4828"/>
                </a:cubicBezTo>
                <a:lnTo>
                  <a:pt x="315086" y="4828"/>
                </a:lnTo>
                <a:cubicBezTo>
                  <a:pt x="319913" y="4828"/>
                  <a:pt x="324097" y="8690"/>
                  <a:pt x="324097" y="13839"/>
                </a:cubicBezTo>
                <a:lnTo>
                  <a:pt x="325707" y="216280"/>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sp>
        <p:nvSpPr>
          <p:cNvPr id="115" name="Freeform: Shape 114">
            <a:extLst>
              <a:ext uri="{FF2B5EF4-FFF2-40B4-BE49-F238E27FC236}">
                <a16:creationId xmlns:a16="http://schemas.microsoft.com/office/drawing/2014/main" id="{28DBC6F9-42FF-4BE4-8951-C41CC1AD423B}"/>
              </a:ext>
            </a:extLst>
          </p:cNvPr>
          <p:cNvSpPr/>
          <p:nvPr/>
        </p:nvSpPr>
        <p:spPr>
          <a:xfrm>
            <a:off x="6203674" y="2107236"/>
            <a:ext cx="556997" cy="408144"/>
          </a:xfrm>
          <a:custGeom>
            <a:avLst/>
            <a:gdLst>
              <a:gd name="connsiteX0" fmla="*/ 369156 w 373339"/>
              <a:gd name="connsiteY0" fmla="*/ 262625 h 273567"/>
              <a:gd name="connsiteX1" fmla="*/ 360144 w 373339"/>
              <a:gd name="connsiteY1" fmla="*/ 271637 h 273567"/>
              <a:gd name="connsiteX2" fmla="*/ 13839 w 373339"/>
              <a:gd name="connsiteY2" fmla="*/ 271637 h 273567"/>
              <a:gd name="connsiteX3" fmla="*/ 4828 w 373339"/>
              <a:gd name="connsiteY3" fmla="*/ 262625 h 273567"/>
              <a:gd name="connsiteX4" fmla="*/ 4828 w 373339"/>
              <a:gd name="connsiteY4" fmla="*/ 13839 h 273567"/>
              <a:gd name="connsiteX5" fmla="*/ 13839 w 373339"/>
              <a:gd name="connsiteY5" fmla="*/ 4828 h 273567"/>
              <a:gd name="connsiteX6" fmla="*/ 360144 w 373339"/>
              <a:gd name="connsiteY6" fmla="*/ 4828 h 273567"/>
              <a:gd name="connsiteX7" fmla="*/ 369156 w 373339"/>
              <a:gd name="connsiteY7" fmla="*/ 13839 h 273567"/>
              <a:gd name="connsiteX8" fmla="*/ 369156 w 373339"/>
              <a:gd name="connsiteY8" fmla="*/ 262625 h 273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339" h="273567">
                <a:moveTo>
                  <a:pt x="369156" y="262625"/>
                </a:moveTo>
                <a:cubicBezTo>
                  <a:pt x="369156" y="267453"/>
                  <a:pt x="365294" y="271637"/>
                  <a:pt x="360144" y="271637"/>
                </a:cubicBezTo>
                <a:lnTo>
                  <a:pt x="13839" y="271637"/>
                </a:lnTo>
                <a:cubicBezTo>
                  <a:pt x="9012" y="271637"/>
                  <a:pt x="4828" y="267775"/>
                  <a:pt x="4828" y="262625"/>
                </a:cubicBezTo>
                <a:lnTo>
                  <a:pt x="4828" y="13839"/>
                </a:lnTo>
                <a:cubicBezTo>
                  <a:pt x="4828" y="9012"/>
                  <a:pt x="8690" y="4828"/>
                  <a:pt x="13839" y="4828"/>
                </a:cubicBezTo>
                <a:lnTo>
                  <a:pt x="360144" y="4828"/>
                </a:lnTo>
                <a:cubicBezTo>
                  <a:pt x="364972" y="4828"/>
                  <a:pt x="369156" y="8690"/>
                  <a:pt x="369156" y="13839"/>
                </a:cubicBezTo>
                <a:lnTo>
                  <a:pt x="369156" y="262625"/>
                </a:lnTo>
                <a:close/>
              </a:path>
            </a:pathLst>
          </a:custGeom>
          <a:noFill/>
          <a:ln w="12700" cap="flat">
            <a:solidFill>
              <a:schemeClr val="tx1"/>
            </a:solidFill>
            <a:prstDash val="solid"/>
            <a:round/>
          </a:ln>
        </p:spPr>
        <p:txBody>
          <a:bodyPr rtlCol="0" anchor="ctr"/>
          <a:lstStyle/>
          <a:p>
            <a:pPr defTabSz="457189">
              <a:defRPr/>
            </a:pPr>
            <a:endParaRPr lang="en-US">
              <a:solidFill>
                <a:srgbClr val="FFFFFF"/>
              </a:solidFill>
              <a:latin typeface="Amazon Ember"/>
            </a:endParaRPr>
          </a:p>
        </p:txBody>
      </p:sp>
      <p:grpSp>
        <p:nvGrpSpPr>
          <p:cNvPr id="10" name="Group 9">
            <a:extLst>
              <a:ext uri="{FF2B5EF4-FFF2-40B4-BE49-F238E27FC236}">
                <a16:creationId xmlns:a16="http://schemas.microsoft.com/office/drawing/2014/main" id="{B4E3A9DB-974B-4270-9323-642C5805EE00}"/>
              </a:ext>
            </a:extLst>
          </p:cNvPr>
          <p:cNvGrpSpPr/>
          <p:nvPr/>
        </p:nvGrpSpPr>
        <p:grpSpPr>
          <a:xfrm>
            <a:off x="6078292" y="1998481"/>
            <a:ext cx="216021" cy="226652"/>
            <a:chOff x="6078291" y="1998480"/>
            <a:chExt cx="216021" cy="226652"/>
          </a:xfrm>
        </p:grpSpPr>
        <p:sp>
          <p:nvSpPr>
            <p:cNvPr id="116" name="Freeform: Shape 115">
              <a:extLst>
                <a:ext uri="{FF2B5EF4-FFF2-40B4-BE49-F238E27FC236}">
                  <a16:creationId xmlns:a16="http://schemas.microsoft.com/office/drawing/2014/main" id="{878C290E-2446-477F-B356-9AA311D2CC72}"/>
                </a:ext>
              </a:extLst>
            </p:cNvPr>
            <p:cNvSpPr/>
            <p:nvPr/>
          </p:nvSpPr>
          <p:spPr>
            <a:xfrm>
              <a:off x="6141667" y="2047036"/>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17" name="Freeform: Shape 116">
              <a:extLst>
                <a:ext uri="{FF2B5EF4-FFF2-40B4-BE49-F238E27FC236}">
                  <a16:creationId xmlns:a16="http://schemas.microsoft.com/office/drawing/2014/main" id="{C2459B68-BC19-4DC3-8690-F0E797B0D5EA}"/>
                </a:ext>
              </a:extLst>
            </p:cNvPr>
            <p:cNvSpPr/>
            <p:nvPr/>
          </p:nvSpPr>
          <p:spPr>
            <a:xfrm>
              <a:off x="6255898" y="2032839"/>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18" name="Freeform: Shape 117">
              <a:extLst>
                <a:ext uri="{FF2B5EF4-FFF2-40B4-BE49-F238E27FC236}">
                  <a16:creationId xmlns:a16="http://schemas.microsoft.com/office/drawing/2014/main" id="{D93C7553-66B9-45D0-B5F1-FD37099E367A}"/>
                </a:ext>
              </a:extLst>
            </p:cNvPr>
            <p:cNvSpPr/>
            <p:nvPr/>
          </p:nvSpPr>
          <p:spPr>
            <a:xfrm>
              <a:off x="6102879" y="2099930"/>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19" name="Freeform: Shape 118">
              <a:extLst>
                <a:ext uri="{FF2B5EF4-FFF2-40B4-BE49-F238E27FC236}">
                  <a16:creationId xmlns:a16="http://schemas.microsoft.com/office/drawing/2014/main" id="{B9960B7E-B797-42D4-BFD3-911CBF17E811}"/>
                </a:ext>
              </a:extLst>
            </p:cNvPr>
            <p:cNvSpPr/>
            <p:nvPr/>
          </p:nvSpPr>
          <p:spPr>
            <a:xfrm>
              <a:off x="6176778" y="2100043"/>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20" name="Freeform: Shape 119">
              <a:extLst>
                <a:ext uri="{FF2B5EF4-FFF2-40B4-BE49-F238E27FC236}">
                  <a16:creationId xmlns:a16="http://schemas.microsoft.com/office/drawing/2014/main" id="{D892008D-A7E0-43F9-AF1F-FDC239446F60}"/>
                </a:ext>
              </a:extLst>
            </p:cNvPr>
            <p:cNvSpPr/>
            <p:nvPr/>
          </p:nvSpPr>
          <p:spPr>
            <a:xfrm>
              <a:off x="6078291" y="2186718"/>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21" name="Freeform: Shape 120">
              <a:extLst>
                <a:ext uri="{FF2B5EF4-FFF2-40B4-BE49-F238E27FC236}">
                  <a16:creationId xmlns:a16="http://schemas.microsoft.com/office/drawing/2014/main" id="{EE049267-DDD9-42D9-83D8-3BBEF9310A9D}"/>
                </a:ext>
              </a:extLst>
            </p:cNvPr>
            <p:cNvSpPr/>
            <p:nvPr/>
          </p:nvSpPr>
          <p:spPr>
            <a:xfrm>
              <a:off x="6147722" y="2153669"/>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22" name="Freeform: Shape 121">
              <a:extLst>
                <a:ext uri="{FF2B5EF4-FFF2-40B4-BE49-F238E27FC236}">
                  <a16:creationId xmlns:a16="http://schemas.microsoft.com/office/drawing/2014/main" id="{59C1BC48-D665-49C4-99B0-853A7408DBBB}"/>
                </a:ext>
              </a:extLst>
            </p:cNvPr>
            <p:cNvSpPr/>
            <p:nvPr/>
          </p:nvSpPr>
          <p:spPr>
            <a:xfrm>
              <a:off x="6196494" y="1998480"/>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sp>
          <p:nvSpPr>
            <p:cNvPr id="123" name="Freeform: Shape 122">
              <a:extLst>
                <a:ext uri="{FF2B5EF4-FFF2-40B4-BE49-F238E27FC236}">
                  <a16:creationId xmlns:a16="http://schemas.microsoft.com/office/drawing/2014/main" id="{7E58449E-4F7E-4512-B81B-760EDA886925}"/>
                </a:ext>
              </a:extLst>
            </p:cNvPr>
            <p:cNvSpPr/>
            <p:nvPr/>
          </p:nvSpPr>
          <p:spPr>
            <a:xfrm>
              <a:off x="6078291" y="2001428"/>
              <a:ext cx="38414" cy="38414"/>
            </a:xfrm>
            <a:custGeom>
              <a:avLst/>
              <a:gdLst>
                <a:gd name="connsiteX0" fmla="*/ 22851 w 25747"/>
                <a:gd name="connsiteY0" fmla="*/ 22851 h 25747"/>
                <a:gd name="connsiteX1" fmla="*/ 4828 w 25747"/>
                <a:gd name="connsiteY1" fmla="*/ 22851 h 25747"/>
                <a:gd name="connsiteX2" fmla="*/ 4828 w 25747"/>
                <a:gd name="connsiteY2" fmla="*/ 4828 h 25747"/>
                <a:gd name="connsiteX3" fmla="*/ 22851 w 25747"/>
                <a:gd name="connsiteY3" fmla="*/ 4828 h 25747"/>
              </a:gdLst>
              <a:ahLst/>
              <a:cxnLst>
                <a:cxn ang="0">
                  <a:pos x="connsiteX0" y="connsiteY0"/>
                </a:cxn>
                <a:cxn ang="0">
                  <a:pos x="connsiteX1" y="connsiteY1"/>
                </a:cxn>
                <a:cxn ang="0">
                  <a:pos x="connsiteX2" y="connsiteY2"/>
                </a:cxn>
                <a:cxn ang="0">
                  <a:pos x="connsiteX3" y="connsiteY3"/>
                </a:cxn>
              </a:cxnLst>
              <a:rect l="l" t="t" r="r" b="b"/>
              <a:pathLst>
                <a:path w="25747" h="25747">
                  <a:moveTo>
                    <a:pt x="22851" y="22851"/>
                  </a:moveTo>
                  <a:lnTo>
                    <a:pt x="4828" y="22851"/>
                  </a:lnTo>
                  <a:lnTo>
                    <a:pt x="4828" y="4828"/>
                  </a:lnTo>
                  <a:lnTo>
                    <a:pt x="22851" y="4828"/>
                  </a:lnTo>
                  <a:close/>
                </a:path>
              </a:pathLst>
            </a:custGeom>
            <a:noFill/>
            <a:ln w="12700" cap="flat">
              <a:solidFill>
                <a:srgbClr val="3366FF"/>
              </a:solidFill>
              <a:prstDash val="solid"/>
              <a:round/>
            </a:ln>
          </p:spPr>
          <p:txBody>
            <a:bodyPr rtlCol="0" anchor="ctr"/>
            <a:lstStyle/>
            <a:p>
              <a:pPr defTabSz="457189">
                <a:defRPr/>
              </a:pPr>
              <a:endParaRPr lang="en-US">
                <a:solidFill>
                  <a:srgbClr val="FFFFFF"/>
                </a:solidFill>
                <a:latin typeface="Amazon Ember"/>
              </a:endParaRPr>
            </a:p>
          </p:txBody>
        </p:sp>
      </p:grpSp>
      <p:sp>
        <p:nvSpPr>
          <p:cNvPr id="124" name="Freeform: Shape 123">
            <a:extLst>
              <a:ext uri="{FF2B5EF4-FFF2-40B4-BE49-F238E27FC236}">
                <a16:creationId xmlns:a16="http://schemas.microsoft.com/office/drawing/2014/main" id="{B5996F11-22CA-4702-A40A-F252991C23C8}"/>
              </a:ext>
            </a:extLst>
          </p:cNvPr>
          <p:cNvSpPr/>
          <p:nvPr/>
        </p:nvSpPr>
        <p:spPr>
          <a:xfrm>
            <a:off x="6235843" y="2197989"/>
            <a:ext cx="494574" cy="225680"/>
          </a:xfrm>
          <a:custGeom>
            <a:avLst/>
            <a:gdLst>
              <a:gd name="connsiteX0" fmla="*/ 4828 w 331499"/>
              <a:gd name="connsiteY0" fmla="*/ 112967 h 151266"/>
              <a:gd name="connsiteX1" fmla="*/ 39909 w 331499"/>
              <a:gd name="connsiteY1" fmla="*/ 112967 h 151266"/>
              <a:gd name="connsiteX2" fmla="*/ 52783 w 331499"/>
              <a:gd name="connsiteY2" fmla="*/ 100094 h 151266"/>
              <a:gd name="connsiteX3" fmla="*/ 52783 w 331499"/>
              <a:gd name="connsiteY3" fmla="*/ 65656 h 151266"/>
              <a:gd name="connsiteX4" fmla="*/ 65656 w 331499"/>
              <a:gd name="connsiteY4" fmla="*/ 52783 h 151266"/>
              <a:gd name="connsiteX5" fmla="*/ 75955 w 331499"/>
              <a:gd name="connsiteY5" fmla="*/ 52783 h 151266"/>
              <a:gd name="connsiteX6" fmla="*/ 88829 w 331499"/>
              <a:gd name="connsiteY6" fmla="*/ 65656 h 151266"/>
              <a:gd name="connsiteX7" fmla="*/ 88829 w 331499"/>
              <a:gd name="connsiteY7" fmla="*/ 100094 h 151266"/>
              <a:gd name="connsiteX8" fmla="*/ 101703 w 331499"/>
              <a:gd name="connsiteY8" fmla="*/ 112967 h 151266"/>
              <a:gd name="connsiteX9" fmla="*/ 105887 w 331499"/>
              <a:gd name="connsiteY9" fmla="*/ 112967 h 151266"/>
              <a:gd name="connsiteX10" fmla="*/ 118761 w 331499"/>
              <a:gd name="connsiteY10" fmla="*/ 100094 h 151266"/>
              <a:gd name="connsiteX11" fmla="*/ 118761 w 331499"/>
              <a:gd name="connsiteY11" fmla="*/ 35725 h 151266"/>
              <a:gd name="connsiteX12" fmla="*/ 131634 w 331499"/>
              <a:gd name="connsiteY12" fmla="*/ 22851 h 151266"/>
              <a:gd name="connsiteX13" fmla="*/ 141933 w 331499"/>
              <a:gd name="connsiteY13" fmla="*/ 22851 h 151266"/>
              <a:gd name="connsiteX14" fmla="*/ 154807 w 331499"/>
              <a:gd name="connsiteY14" fmla="*/ 35725 h 151266"/>
              <a:gd name="connsiteX15" fmla="*/ 154807 w 331499"/>
              <a:gd name="connsiteY15" fmla="*/ 136140 h 151266"/>
              <a:gd name="connsiteX16" fmla="*/ 167681 w 331499"/>
              <a:gd name="connsiteY16" fmla="*/ 149014 h 151266"/>
              <a:gd name="connsiteX17" fmla="*/ 171865 w 331499"/>
              <a:gd name="connsiteY17" fmla="*/ 149014 h 151266"/>
              <a:gd name="connsiteX18" fmla="*/ 184739 w 331499"/>
              <a:gd name="connsiteY18" fmla="*/ 136140 h 151266"/>
              <a:gd name="connsiteX19" fmla="*/ 184739 w 331499"/>
              <a:gd name="connsiteY19" fmla="*/ 17701 h 151266"/>
              <a:gd name="connsiteX20" fmla="*/ 197613 w 331499"/>
              <a:gd name="connsiteY20" fmla="*/ 4828 h 151266"/>
              <a:gd name="connsiteX21" fmla="*/ 207912 w 331499"/>
              <a:gd name="connsiteY21" fmla="*/ 4828 h 151266"/>
              <a:gd name="connsiteX22" fmla="*/ 220785 w 331499"/>
              <a:gd name="connsiteY22" fmla="*/ 17701 h 151266"/>
              <a:gd name="connsiteX23" fmla="*/ 220785 w 331499"/>
              <a:gd name="connsiteY23" fmla="*/ 57932 h 151266"/>
              <a:gd name="connsiteX24" fmla="*/ 233659 w 331499"/>
              <a:gd name="connsiteY24" fmla="*/ 70806 h 151266"/>
              <a:gd name="connsiteX25" fmla="*/ 237843 w 331499"/>
              <a:gd name="connsiteY25" fmla="*/ 70806 h 151266"/>
              <a:gd name="connsiteX26" fmla="*/ 250717 w 331499"/>
              <a:gd name="connsiteY26" fmla="*/ 57932 h 151266"/>
              <a:gd name="connsiteX27" fmla="*/ 250717 w 331499"/>
              <a:gd name="connsiteY27" fmla="*/ 17701 h 151266"/>
              <a:gd name="connsiteX28" fmla="*/ 263591 w 331499"/>
              <a:gd name="connsiteY28" fmla="*/ 4828 h 151266"/>
              <a:gd name="connsiteX29" fmla="*/ 273890 w 331499"/>
              <a:gd name="connsiteY29" fmla="*/ 4828 h 151266"/>
              <a:gd name="connsiteX30" fmla="*/ 286763 w 331499"/>
              <a:gd name="connsiteY30" fmla="*/ 17701 h 151266"/>
              <a:gd name="connsiteX31" fmla="*/ 286763 w 331499"/>
              <a:gd name="connsiteY31" fmla="*/ 87864 h 151266"/>
              <a:gd name="connsiteX32" fmla="*/ 299637 w 331499"/>
              <a:gd name="connsiteY32" fmla="*/ 100737 h 151266"/>
              <a:gd name="connsiteX33" fmla="*/ 327638 w 331499"/>
              <a:gd name="connsiteY33" fmla="*/ 100737 h 151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31499" h="151266">
                <a:moveTo>
                  <a:pt x="4828" y="112967"/>
                </a:moveTo>
                <a:lnTo>
                  <a:pt x="39909" y="112967"/>
                </a:lnTo>
                <a:cubicBezTo>
                  <a:pt x="46989" y="112967"/>
                  <a:pt x="52783" y="107174"/>
                  <a:pt x="52783" y="100094"/>
                </a:cubicBezTo>
                <a:lnTo>
                  <a:pt x="52783" y="65656"/>
                </a:lnTo>
                <a:cubicBezTo>
                  <a:pt x="52783" y="58576"/>
                  <a:pt x="58576" y="52783"/>
                  <a:pt x="65656" y="52783"/>
                </a:cubicBezTo>
                <a:lnTo>
                  <a:pt x="75955" y="52783"/>
                </a:lnTo>
                <a:cubicBezTo>
                  <a:pt x="83036" y="52783"/>
                  <a:pt x="88829" y="58576"/>
                  <a:pt x="88829" y="65656"/>
                </a:cubicBezTo>
                <a:lnTo>
                  <a:pt x="88829" y="100094"/>
                </a:lnTo>
                <a:cubicBezTo>
                  <a:pt x="88829" y="107174"/>
                  <a:pt x="94622" y="112967"/>
                  <a:pt x="101703" y="112967"/>
                </a:cubicBezTo>
                <a:lnTo>
                  <a:pt x="105887" y="112967"/>
                </a:lnTo>
                <a:cubicBezTo>
                  <a:pt x="112967" y="112967"/>
                  <a:pt x="118761" y="107174"/>
                  <a:pt x="118761" y="100094"/>
                </a:cubicBezTo>
                <a:lnTo>
                  <a:pt x="118761" y="35725"/>
                </a:lnTo>
                <a:cubicBezTo>
                  <a:pt x="118761" y="28644"/>
                  <a:pt x="124554" y="22851"/>
                  <a:pt x="131634" y="22851"/>
                </a:cubicBezTo>
                <a:lnTo>
                  <a:pt x="141933" y="22851"/>
                </a:lnTo>
                <a:cubicBezTo>
                  <a:pt x="149014" y="22851"/>
                  <a:pt x="154807" y="28644"/>
                  <a:pt x="154807" y="35725"/>
                </a:cubicBezTo>
                <a:lnTo>
                  <a:pt x="154807" y="136140"/>
                </a:lnTo>
                <a:cubicBezTo>
                  <a:pt x="154807" y="143221"/>
                  <a:pt x="160600" y="149014"/>
                  <a:pt x="167681" y="149014"/>
                </a:cubicBezTo>
                <a:lnTo>
                  <a:pt x="171865" y="149014"/>
                </a:lnTo>
                <a:cubicBezTo>
                  <a:pt x="178946" y="149014"/>
                  <a:pt x="184739" y="143221"/>
                  <a:pt x="184739" y="136140"/>
                </a:cubicBezTo>
                <a:lnTo>
                  <a:pt x="184739" y="17701"/>
                </a:lnTo>
                <a:cubicBezTo>
                  <a:pt x="184739" y="10621"/>
                  <a:pt x="190532" y="4828"/>
                  <a:pt x="197613" y="4828"/>
                </a:cubicBezTo>
                <a:lnTo>
                  <a:pt x="207912" y="4828"/>
                </a:lnTo>
                <a:cubicBezTo>
                  <a:pt x="214992" y="4828"/>
                  <a:pt x="220785" y="10621"/>
                  <a:pt x="220785" y="17701"/>
                </a:cubicBezTo>
                <a:lnTo>
                  <a:pt x="220785" y="57932"/>
                </a:lnTo>
                <a:cubicBezTo>
                  <a:pt x="220785" y="65013"/>
                  <a:pt x="226579" y="70806"/>
                  <a:pt x="233659" y="70806"/>
                </a:cubicBezTo>
                <a:lnTo>
                  <a:pt x="237843" y="70806"/>
                </a:lnTo>
                <a:cubicBezTo>
                  <a:pt x="244924" y="70806"/>
                  <a:pt x="250717" y="65013"/>
                  <a:pt x="250717" y="57932"/>
                </a:cubicBezTo>
                <a:lnTo>
                  <a:pt x="250717" y="17701"/>
                </a:lnTo>
                <a:cubicBezTo>
                  <a:pt x="250717" y="10621"/>
                  <a:pt x="256510" y="4828"/>
                  <a:pt x="263591" y="4828"/>
                </a:cubicBezTo>
                <a:lnTo>
                  <a:pt x="273890" y="4828"/>
                </a:lnTo>
                <a:cubicBezTo>
                  <a:pt x="280970" y="4828"/>
                  <a:pt x="286763" y="10621"/>
                  <a:pt x="286763" y="17701"/>
                </a:cubicBezTo>
                <a:lnTo>
                  <a:pt x="286763" y="87864"/>
                </a:lnTo>
                <a:cubicBezTo>
                  <a:pt x="286763" y="94944"/>
                  <a:pt x="292557" y="100737"/>
                  <a:pt x="299637" y="100737"/>
                </a:cubicBezTo>
                <a:lnTo>
                  <a:pt x="327638" y="100737"/>
                </a:lnTo>
              </a:path>
            </a:pathLst>
          </a:custGeom>
          <a:noFill/>
          <a:ln w="12700" cap="flat">
            <a:solidFill>
              <a:srgbClr val="3366FF"/>
            </a:solidFill>
            <a:prstDash val="solid"/>
            <a:miter/>
          </a:ln>
        </p:spPr>
        <p:txBody>
          <a:bodyPr rtlCol="0" anchor="ctr"/>
          <a:lstStyle/>
          <a:p>
            <a:pPr defTabSz="457189">
              <a:defRPr/>
            </a:pPr>
            <a:endParaRPr lang="en-US">
              <a:solidFill>
                <a:srgbClr val="FFFFFF"/>
              </a:solidFill>
              <a:latin typeface="Amazon Ember"/>
            </a:endParaRPr>
          </a:p>
        </p:txBody>
      </p:sp>
    </p:spTree>
    <p:extLst>
      <p:ext uri="{BB962C8B-B14F-4D97-AF65-F5344CB8AC3E}">
        <p14:creationId xmlns:p14="http://schemas.microsoft.com/office/powerpoint/2010/main" val="20210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2516C2-4759-419C-92C2-30CDC5D60F0B}"/>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66">
              <a:defRPr/>
            </a:pPr>
            <a:endParaRPr lang="en-US" dirty="0" err="1">
              <a:solidFill>
                <a:srgbClr val="FFFFFF"/>
              </a:solidFill>
              <a:latin typeface="Amazon Ember"/>
            </a:endParaRPr>
          </a:p>
        </p:txBody>
      </p:sp>
      <p:sp>
        <p:nvSpPr>
          <p:cNvPr id="9" name="Text Placeholder 3">
            <a:extLst>
              <a:ext uri="{FF2B5EF4-FFF2-40B4-BE49-F238E27FC236}">
                <a16:creationId xmlns:a16="http://schemas.microsoft.com/office/drawing/2014/main" id="{190A8684-7513-4A66-A75F-FBCEA77739AF}"/>
              </a:ext>
            </a:extLst>
          </p:cNvPr>
          <p:cNvSpPr txBox="1">
            <a:spLocks/>
          </p:cNvSpPr>
          <p:nvPr/>
        </p:nvSpPr>
        <p:spPr>
          <a:xfrm>
            <a:off x="466959" y="2561972"/>
            <a:ext cx="4426318"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600" dirty="0">
                <a:solidFill>
                  <a:srgbClr val="FFFFFF"/>
                </a:solidFill>
              </a:rPr>
              <a:t>Atlassian has reduced the investigation time for anomalies from days to hours and sometimes minutes using </a:t>
            </a:r>
            <a:r>
              <a:rPr lang="en-US" sz="1600" dirty="0" err="1">
                <a:solidFill>
                  <a:srgbClr val="FFFFFF"/>
                </a:solidFill>
              </a:rPr>
              <a:t>CodeGuru’s</a:t>
            </a:r>
            <a:r>
              <a:rPr lang="en-US" sz="1600" dirty="0">
                <a:solidFill>
                  <a:srgbClr val="FFFFFF"/>
                </a:solidFill>
              </a:rPr>
              <a:t> continuous profiling feature and by adopting </a:t>
            </a:r>
            <a:r>
              <a:rPr lang="en-US" sz="1600" dirty="0" err="1">
                <a:solidFill>
                  <a:srgbClr val="FFFFFF"/>
                </a:solidFill>
              </a:rPr>
              <a:t>CodeGuru</a:t>
            </a:r>
            <a:r>
              <a:rPr lang="en-US" sz="1600" dirty="0">
                <a:solidFill>
                  <a:srgbClr val="FFFFFF"/>
                </a:solidFill>
              </a:rPr>
              <a:t> Reviewer.</a:t>
            </a:r>
          </a:p>
        </p:txBody>
      </p:sp>
      <p:sp>
        <p:nvSpPr>
          <p:cNvPr id="10" name="Text Placeholder 1">
            <a:extLst>
              <a:ext uri="{FF2B5EF4-FFF2-40B4-BE49-F238E27FC236}">
                <a16:creationId xmlns:a16="http://schemas.microsoft.com/office/drawing/2014/main" id="{B0DC4128-A19D-4FFD-A55D-1BCEBB3068CA}"/>
              </a:ext>
            </a:extLst>
          </p:cNvPr>
          <p:cNvSpPr txBox="1">
            <a:spLocks/>
          </p:cNvSpPr>
          <p:nvPr/>
        </p:nvSpPr>
        <p:spPr>
          <a:xfrm>
            <a:off x="466959" y="1190626"/>
            <a:ext cx="4426318" cy="116339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2800" dirty="0">
                <a:solidFill>
                  <a:srgbClr val="FFCC00"/>
                </a:solidFill>
              </a:rPr>
              <a:t>Less time</a:t>
            </a:r>
          </a:p>
          <a:p>
            <a:pPr lvl="0">
              <a:defRPr/>
            </a:pPr>
            <a:r>
              <a:rPr lang="en-US" sz="2800" dirty="0">
                <a:solidFill>
                  <a:srgbClr val="FFCC00"/>
                </a:solidFill>
              </a:rPr>
              <a:t>investigating problems, more time innovating</a:t>
            </a:r>
          </a:p>
        </p:txBody>
      </p:sp>
      <p:pic>
        <p:nvPicPr>
          <p:cNvPr id="12" name="Picture 11" descr="Text&#10;&#10;Description automatically generated">
            <a:extLst>
              <a:ext uri="{FF2B5EF4-FFF2-40B4-BE49-F238E27FC236}">
                <a16:creationId xmlns:a16="http://schemas.microsoft.com/office/drawing/2014/main" id="{D5710BEE-CE32-4407-94FF-0499A5E6328A}"/>
              </a:ext>
            </a:extLst>
          </p:cNvPr>
          <p:cNvPicPr>
            <a:picLocks noChangeAspect="1"/>
          </p:cNvPicPr>
          <p:nvPr/>
        </p:nvPicPr>
        <p:blipFill>
          <a:blip r:embed="rId3"/>
          <a:stretch>
            <a:fillRect/>
          </a:stretch>
        </p:blipFill>
        <p:spPr>
          <a:xfrm>
            <a:off x="5714478" y="1728038"/>
            <a:ext cx="3214144" cy="1687426"/>
          </a:xfrm>
          <a:prstGeom prst="rect">
            <a:avLst/>
          </a:prstGeom>
        </p:spPr>
      </p:pic>
    </p:spTree>
    <p:extLst>
      <p:ext uri="{BB962C8B-B14F-4D97-AF65-F5344CB8AC3E}">
        <p14:creationId xmlns:p14="http://schemas.microsoft.com/office/powerpoint/2010/main" val="166882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8.33333E-7 -0.04507 L -8.33333E-7 3.58025E-6 " pathEditMode="relative" rAng="0" ptsTypes="AA">
                                      <p:cBhvr>
                                        <p:cTn id="9" dur="600" fill="hold"/>
                                        <p:tgtEl>
                                          <p:spTgt spid="9"/>
                                        </p:tgtEl>
                                        <p:attrNameLst>
                                          <p:attrName>ppt_x</p:attrName>
                                          <p:attrName>ppt_y</p:attrName>
                                        </p:attrNameLst>
                                      </p:cBhvr>
                                      <p:rCtr x="0" y="2253"/>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0.02453 3.7037E-7 L 2.74306E-6 3.7037E-7 " pathEditMode="relative" rAng="0" ptsTypes="AA">
                                      <p:cBhvr>
                                        <p:cTn id="14" dur="600" fill="hold"/>
                                        <p:tgtEl>
                                          <p:spTgt spid="10"/>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B93343D-647E-462B-A0AA-1E1F4B92D91D}"/>
              </a:ext>
            </a:extLst>
          </p:cNvPr>
          <p:cNvSpPr/>
          <p:nvPr/>
        </p:nvSpPr>
        <p:spPr>
          <a:xfrm>
            <a:off x="0" y="1142714"/>
            <a:ext cx="9144000" cy="3301119"/>
          </a:xfrm>
          <a:prstGeom prst="rect">
            <a:avLst/>
          </a:prstGeom>
          <a:solidFill>
            <a:schemeClr val="bg2"/>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sp>
        <p:nvSpPr>
          <p:cNvPr id="4" name="Title 7">
            <a:extLst>
              <a:ext uri="{FF2B5EF4-FFF2-40B4-BE49-F238E27FC236}">
                <a16:creationId xmlns:a16="http://schemas.microsoft.com/office/drawing/2014/main" id="{8D4BBB49-B75C-E34A-8F30-0522CF3BD4BE}"/>
              </a:ext>
            </a:extLst>
          </p:cNvPr>
          <p:cNvSpPr>
            <a:spLocks noGrp="1"/>
          </p:cNvSpPr>
          <p:nvPr>
            <p:ph type="title"/>
          </p:nvPr>
        </p:nvSpPr>
        <p:spPr/>
        <p:txBody>
          <a:bodyPr/>
          <a:lstStyle/>
          <a:p>
            <a:r>
              <a:rPr lang="en-US" dirty="0"/>
              <a:t>Amazon DevOps Guru</a:t>
            </a:r>
            <a:br>
              <a:rPr lang="en-US" dirty="0"/>
            </a:br>
            <a:r>
              <a:rPr lang="en-US" sz="1800" dirty="0">
                <a:solidFill>
                  <a:schemeClr val="accent1"/>
                </a:solidFill>
              </a:rPr>
              <a:t>ML-powered cloud operations service to improve application availability</a:t>
            </a:r>
          </a:p>
        </p:txBody>
      </p:sp>
      <p:sp>
        <p:nvSpPr>
          <p:cNvPr id="5" name="TextBox 4">
            <a:extLst>
              <a:ext uri="{FF2B5EF4-FFF2-40B4-BE49-F238E27FC236}">
                <a16:creationId xmlns:a16="http://schemas.microsoft.com/office/drawing/2014/main" id="{11E19228-E0F3-9B4E-91CA-382819219707}"/>
              </a:ext>
            </a:extLst>
          </p:cNvPr>
          <p:cNvSpPr txBox="1"/>
          <p:nvPr/>
        </p:nvSpPr>
        <p:spPr>
          <a:xfrm>
            <a:off x="4453467" y="1872386"/>
            <a:ext cx="4386469" cy="1754326"/>
          </a:xfrm>
          <a:prstGeom prst="rect">
            <a:avLst/>
          </a:prstGeom>
          <a:noFill/>
        </p:spPr>
        <p:txBody>
          <a:bodyPr wrap="square" rtlCol="0">
            <a:spAutoFit/>
          </a:bodyPr>
          <a:lstStyle/>
          <a:p>
            <a:r>
              <a:rPr lang="en-US" dirty="0"/>
              <a:t>DevOps Guru is an ML-powered service that makes it easy for developers and operators to automatically detect issues to improve application availability and reduce expensive downtime—no machine learning experience required. </a:t>
            </a:r>
          </a:p>
        </p:txBody>
      </p:sp>
      <p:pic>
        <p:nvPicPr>
          <p:cNvPr id="7" name="Picture 6">
            <a:extLst>
              <a:ext uri="{FF2B5EF4-FFF2-40B4-BE49-F238E27FC236}">
                <a16:creationId xmlns:a16="http://schemas.microsoft.com/office/drawing/2014/main" id="{48586979-851C-D94D-8089-D1F6B5CC5CAD}"/>
              </a:ext>
            </a:extLst>
          </p:cNvPr>
          <p:cNvPicPr>
            <a:picLocks noChangeAspect="1"/>
          </p:cNvPicPr>
          <p:nvPr/>
        </p:nvPicPr>
        <p:blipFill>
          <a:blip r:embed="rId3"/>
          <a:stretch>
            <a:fillRect/>
          </a:stretch>
        </p:blipFill>
        <p:spPr>
          <a:xfrm>
            <a:off x="304066" y="1583276"/>
            <a:ext cx="3962978" cy="2332549"/>
          </a:xfrm>
          <a:prstGeom prst="rect">
            <a:avLst/>
          </a:prstGeom>
        </p:spPr>
      </p:pic>
    </p:spTree>
    <p:extLst>
      <p:ext uri="{BB962C8B-B14F-4D97-AF65-F5344CB8AC3E}">
        <p14:creationId xmlns:p14="http://schemas.microsoft.com/office/powerpoint/2010/main" val="59195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0.03663 0.00463 L 0 2.09877E-6 " pathEditMode="relative" rAng="0" ptsTypes="AA">
                                      <p:cBhvr>
                                        <p:cTn id="13" dur="600" fill="hold"/>
                                        <p:tgtEl>
                                          <p:spTgt spid="7"/>
                                        </p:tgtEl>
                                        <p:attrNameLst>
                                          <p:attrName>ppt_x</p:attrName>
                                          <p:attrName>ppt_y</p:attrName>
                                        </p:attrNameLst>
                                      </p:cBhvr>
                                      <p:rCtr x="1823" y="-247"/>
                                    </p:animMotion>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0"/>
                                  </p:stCondLst>
                                  <p:childTnLst>
                                    <p:animMotion origin="layout" path="M 0.07916 0.00031 L 3.88889E-6 2.09877E-6 " pathEditMode="relative" rAng="0" ptsTypes="AA">
                                      <p:cBhvr>
                                        <p:cTn id="18" dur="600" fill="hold"/>
                                        <p:tgtEl>
                                          <p:spTgt spid="5"/>
                                        </p:tgtEl>
                                        <p:attrNameLst>
                                          <p:attrName>ppt_x</p:attrName>
                                          <p:attrName>ppt_y</p:attrName>
                                        </p:attrNameLst>
                                      </p:cBhvr>
                                      <p:rCtr x="-3958"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3108C8-B662-4CA1-984F-462702F748E6}"/>
              </a:ext>
            </a:extLst>
          </p:cNvPr>
          <p:cNvSpPr>
            <a:spLocks noGrp="1"/>
          </p:cNvSpPr>
          <p:nvPr>
            <p:ph type="title"/>
          </p:nvPr>
        </p:nvSpPr>
        <p:spPr/>
        <p:txBody>
          <a:bodyPr/>
          <a:lstStyle/>
          <a:p>
            <a:pPr algn="ctr"/>
            <a:r>
              <a:rPr lang="en-US" dirty="0"/>
              <a:t>Delight your customers and improve</a:t>
            </a:r>
            <a:br>
              <a:rPr lang="en-US" dirty="0"/>
            </a:br>
            <a:r>
              <a:rPr lang="en-US" dirty="0"/>
              <a:t>customer experience with Amazon Personalize</a:t>
            </a:r>
          </a:p>
        </p:txBody>
      </p:sp>
      <p:cxnSp>
        <p:nvCxnSpPr>
          <p:cNvPr id="15" name="Straight Connector 14">
            <a:extLst>
              <a:ext uri="{FF2B5EF4-FFF2-40B4-BE49-F238E27FC236}">
                <a16:creationId xmlns:a16="http://schemas.microsoft.com/office/drawing/2014/main" id="{4720202E-A5F6-4C31-BF1B-C372FDDFD5B3}"/>
              </a:ext>
            </a:extLst>
          </p:cNvPr>
          <p:cNvCxnSpPr>
            <a:cxnSpLocks/>
          </p:cNvCxnSpPr>
          <p:nvPr/>
        </p:nvCxnSpPr>
        <p:spPr>
          <a:xfrm>
            <a:off x="4126230" y="11901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D4EBE083-68F7-4EDE-BCC8-9F8BDE3C4233}"/>
              </a:ext>
            </a:extLst>
          </p:cNvPr>
          <p:cNvSpPr/>
          <p:nvPr/>
        </p:nvSpPr>
        <p:spPr>
          <a:xfrm>
            <a:off x="2394818"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cxnSp>
        <p:nvCxnSpPr>
          <p:cNvPr id="18" name="Straight Connector 17">
            <a:extLst>
              <a:ext uri="{FF2B5EF4-FFF2-40B4-BE49-F238E27FC236}">
                <a16:creationId xmlns:a16="http://schemas.microsoft.com/office/drawing/2014/main" id="{656E5E94-0804-469A-B04B-A84506A0A4F6}"/>
              </a:ext>
            </a:extLst>
          </p:cNvPr>
          <p:cNvCxnSpPr/>
          <p:nvPr/>
        </p:nvCxnSpPr>
        <p:spPr>
          <a:xfrm>
            <a:off x="3258101"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 name="Rectangle 19">
            <a:extLst>
              <a:ext uri="{FF2B5EF4-FFF2-40B4-BE49-F238E27FC236}">
                <a16:creationId xmlns:a16="http://schemas.microsoft.com/office/drawing/2014/main" id="{39298C1E-3C97-4636-9DF9-A9A67166348E}"/>
              </a:ext>
            </a:extLst>
          </p:cNvPr>
          <p:cNvSpPr/>
          <p:nvPr/>
        </p:nvSpPr>
        <p:spPr bwMode="auto">
          <a:xfrm>
            <a:off x="2395826" y="3076853"/>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spcBef>
                <a:spcPct val="0"/>
              </a:spcBef>
              <a:spcAft>
                <a:spcPct val="0"/>
              </a:spcAft>
              <a:defRPr/>
            </a:pPr>
            <a:r>
              <a:rPr lang="en-US" sz="1400" dirty="0">
                <a:solidFill>
                  <a:srgbClr val="FFFFFF"/>
                </a:solidFill>
                <a:latin typeface="Amazon Ember"/>
                <a:cs typeface="Segoe UI" pitchFamily="34" charset="0"/>
              </a:rPr>
              <a:t>Adapt to changes</a:t>
            </a:r>
            <a:br>
              <a:rPr lang="en-US" sz="1400" dirty="0">
                <a:solidFill>
                  <a:srgbClr val="FFFFFF"/>
                </a:solidFill>
                <a:latin typeface="Amazon Ember"/>
                <a:cs typeface="Segoe UI" pitchFamily="34" charset="0"/>
              </a:rPr>
            </a:br>
            <a:r>
              <a:rPr lang="en-US" sz="1400" dirty="0">
                <a:solidFill>
                  <a:srgbClr val="FFFFFF"/>
                </a:solidFill>
                <a:latin typeface="Amazon Ember"/>
                <a:cs typeface="Segoe UI" pitchFamily="34" charset="0"/>
              </a:rPr>
              <a:t>in customer intent</a:t>
            </a:r>
            <a:br>
              <a:rPr lang="en-US" sz="1400" dirty="0">
                <a:solidFill>
                  <a:srgbClr val="FFFFFF"/>
                </a:solidFill>
                <a:latin typeface="Amazon Ember"/>
                <a:cs typeface="Segoe UI" pitchFamily="34" charset="0"/>
              </a:rPr>
            </a:br>
            <a:r>
              <a:rPr lang="en-US" sz="1400" dirty="0">
                <a:solidFill>
                  <a:srgbClr val="FFFFFF"/>
                </a:solidFill>
                <a:latin typeface="Amazon Ember"/>
                <a:cs typeface="Segoe UI" pitchFamily="34" charset="0"/>
              </a:rPr>
              <a:t>in real time</a:t>
            </a:r>
          </a:p>
        </p:txBody>
      </p:sp>
      <p:sp>
        <p:nvSpPr>
          <p:cNvPr id="33" name="Rectangle 32">
            <a:extLst>
              <a:ext uri="{FF2B5EF4-FFF2-40B4-BE49-F238E27FC236}">
                <a16:creationId xmlns:a16="http://schemas.microsoft.com/office/drawing/2014/main" id="{B0C2B2AA-F45A-415C-8A38-4A2CD1591876}"/>
              </a:ext>
            </a:extLst>
          </p:cNvPr>
          <p:cNvSpPr/>
          <p:nvPr/>
        </p:nvSpPr>
        <p:spPr>
          <a:xfrm>
            <a:off x="202407"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cxnSp>
        <p:nvCxnSpPr>
          <p:cNvPr id="34" name="Straight Connector 33">
            <a:extLst>
              <a:ext uri="{FF2B5EF4-FFF2-40B4-BE49-F238E27FC236}">
                <a16:creationId xmlns:a16="http://schemas.microsoft.com/office/drawing/2014/main" id="{69E7647F-B55E-4798-BD6D-413FFB910F65}"/>
              </a:ext>
            </a:extLst>
          </p:cNvPr>
          <p:cNvCxnSpPr/>
          <p:nvPr/>
        </p:nvCxnSpPr>
        <p:spPr>
          <a:xfrm>
            <a:off x="1065690"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5" name="Rectangle 34">
            <a:extLst>
              <a:ext uri="{FF2B5EF4-FFF2-40B4-BE49-F238E27FC236}">
                <a16:creationId xmlns:a16="http://schemas.microsoft.com/office/drawing/2014/main" id="{40699FFD-8DD6-4DA1-8436-4BD2E68D265C}"/>
              </a:ext>
            </a:extLst>
          </p:cNvPr>
          <p:cNvSpPr/>
          <p:nvPr/>
        </p:nvSpPr>
        <p:spPr bwMode="auto">
          <a:xfrm>
            <a:off x="203416" y="3076853"/>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spcBef>
                <a:spcPct val="0"/>
              </a:spcBef>
              <a:spcAft>
                <a:spcPct val="0"/>
              </a:spcAft>
              <a:defRPr/>
            </a:pPr>
            <a:r>
              <a:rPr lang="en-US" sz="1400" dirty="0">
                <a:solidFill>
                  <a:srgbClr val="FFFFFF"/>
                </a:solidFill>
                <a:latin typeface="Amazon Ember"/>
                <a:ea typeface="Segoe UI" pitchFamily="34" charset="0"/>
                <a:cs typeface="Segoe UI" pitchFamily="34" charset="0"/>
              </a:rPr>
              <a:t>Deliver high quality recommendations</a:t>
            </a:r>
          </a:p>
        </p:txBody>
      </p:sp>
      <p:sp>
        <p:nvSpPr>
          <p:cNvPr id="60" name="Rectangle 59">
            <a:extLst>
              <a:ext uri="{FF2B5EF4-FFF2-40B4-BE49-F238E27FC236}">
                <a16:creationId xmlns:a16="http://schemas.microsoft.com/office/drawing/2014/main" id="{E62E2B2D-39AF-4BD7-8339-E3A5FA4FBFC6}"/>
              </a:ext>
            </a:extLst>
          </p:cNvPr>
          <p:cNvSpPr/>
          <p:nvPr/>
        </p:nvSpPr>
        <p:spPr>
          <a:xfrm>
            <a:off x="4587230"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66" name="Rectangle 65">
            <a:extLst>
              <a:ext uri="{FF2B5EF4-FFF2-40B4-BE49-F238E27FC236}">
                <a16:creationId xmlns:a16="http://schemas.microsoft.com/office/drawing/2014/main" id="{6888AD53-5276-4531-96AC-905E20C787BF}"/>
              </a:ext>
            </a:extLst>
          </p:cNvPr>
          <p:cNvSpPr/>
          <p:nvPr/>
        </p:nvSpPr>
        <p:spPr bwMode="auto">
          <a:xfrm>
            <a:off x="4588238" y="3076851"/>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spcBef>
                <a:spcPct val="0"/>
              </a:spcBef>
              <a:spcAft>
                <a:spcPct val="0"/>
              </a:spcAft>
              <a:defRPr/>
            </a:pPr>
            <a:r>
              <a:rPr lang="en-US" sz="1400" dirty="0">
                <a:solidFill>
                  <a:srgbClr val="FFFFFF"/>
                </a:solidFill>
                <a:latin typeface="Amazon Ember"/>
                <a:cs typeface="Segoe UI" pitchFamily="34" charset="0"/>
              </a:rPr>
              <a:t>Train a recommendation model with a few clicks</a:t>
            </a:r>
          </a:p>
        </p:txBody>
      </p:sp>
      <p:cxnSp>
        <p:nvCxnSpPr>
          <p:cNvPr id="68" name="Straight Connector 67">
            <a:extLst>
              <a:ext uri="{FF2B5EF4-FFF2-40B4-BE49-F238E27FC236}">
                <a16:creationId xmlns:a16="http://schemas.microsoft.com/office/drawing/2014/main" id="{88D2EA4F-4759-49C4-AEC2-45F1659B98DC}"/>
              </a:ext>
            </a:extLst>
          </p:cNvPr>
          <p:cNvCxnSpPr/>
          <p:nvPr/>
        </p:nvCxnSpPr>
        <p:spPr>
          <a:xfrm>
            <a:off x="5450513"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2" name="Rectangle 91">
            <a:extLst>
              <a:ext uri="{FF2B5EF4-FFF2-40B4-BE49-F238E27FC236}">
                <a16:creationId xmlns:a16="http://schemas.microsoft.com/office/drawing/2014/main" id="{35730069-31A8-4C37-B2FB-53E41654EE6B}"/>
              </a:ext>
            </a:extLst>
          </p:cNvPr>
          <p:cNvSpPr/>
          <p:nvPr/>
        </p:nvSpPr>
        <p:spPr>
          <a:xfrm>
            <a:off x="6799956"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cxnSp>
        <p:nvCxnSpPr>
          <p:cNvPr id="93" name="Straight Connector 92">
            <a:extLst>
              <a:ext uri="{FF2B5EF4-FFF2-40B4-BE49-F238E27FC236}">
                <a16:creationId xmlns:a16="http://schemas.microsoft.com/office/drawing/2014/main" id="{01CCD536-1659-40EA-B5BD-262F3310B58E}"/>
              </a:ext>
            </a:extLst>
          </p:cNvPr>
          <p:cNvCxnSpPr/>
          <p:nvPr/>
        </p:nvCxnSpPr>
        <p:spPr>
          <a:xfrm>
            <a:off x="7663239"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4" name="Rectangle 93">
            <a:extLst>
              <a:ext uri="{FF2B5EF4-FFF2-40B4-BE49-F238E27FC236}">
                <a16:creationId xmlns:a16="http://schemas.microsoft.com/office/drawing/2014/main" id="{E777D912-56E0-45A6-97B1-460B9E9AA0AC}"/>
              </a:ext>
            </a:extLst>
          </p:cNvPr>
          <p:cNvSpPr/>
          <p:nvPr/>
        </p:nvSpPr>
        <p:spPr bwMode="auto">
          <a:xfrm>
            <a:off x="6800965" y="3076853"/>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algn="ctr" defTabSz="582781" fontAlgn="base">
              <a:spcBef>
                <a:spcPct val="0"/>
              </a:spcBef>
              <a:spcAft>
                <a:spcPct val="0"/>
              </a:spcAft>
              <a:defRPr/>
            </a:pPr>
            <a:r>
              <a:rPr lang="en-US" sz="1400" dirty="0">
                <a:solidFill>
                  <a:srgbClr val="FFFFFF"/>
                </a:solidFill>
                <a:latin typeface="Amazon Ember"/>
                <a:cs typeface="Segoe UI" pitchFamily="34" charset="0"/>
              </a:rPr>
              <a:t>Generate recommendations</a:t>
            </a:r>
            <a:br>
              <a:rPr lang="en-US" sz="1400" dirty="0">
                <a:solidFill>
                  <a:srgbClr val="FFFFFF"/>
                </a:solidFill>
                <a:latin typeface="Amazon Ember"/>
                <a:cs typeface="Segoe UI" pitchFamily="34" charset="0"/>
              </a:rPr>
            </a:br>
            <a:r>
              <a:rPr lang="en-US" sz="1400" dirty="0">
                <a:solidFill>
                  <a:srgbClr val="FFFFFF"/>
                </a:solidFill>
                <a:latin typeface="Amazon Ember"/>
                <a:cs typeface="Segoe UI" pitchFamily="34" charset="0"/>
              </a:rPr>
              <a:t>for almost any</a:t>
            </a:r>
            <a:br>
              <a:rPr lang="en-US" sz="1400" dirty="0">
                <a:solidFill>
                  <a:srgbClr val="FFFFFF"/>
                </a:solidFill>
                <a:latin typeface="Amazon Ember"/>
                <a:cs typeface="Segoe UI" pitchFamily="34" charset="0"/>
              </a:rPr>
            </a:br>
            <a:r>
              <a:rPr lang="en-US" sz="1400" dirty="0">
                <a:solidFill>
                  <a:srgbClr val="FFFFFF"/>
                </a:solidFill>
                <a:latin typeface="Amazon Ember"/>
                <a:cs typeface="Segoe UI" pitchFamily="34" charset="0"/>
              </a:rPr>
              <a:t>product or content</a:t>
            </a:r>
          </a:p>
        </p:txBody>
      </p:sp>
      <p:grpSp>
        <p:nvGrpSpPr>
          <p:cNvPr id="96" name="Graphic 4923">
            <a:extLst>
              <a:ext uri="{FF2B5EF4-FFF2-40B4-BE49-F238E27FC236}">
                <a16:creationId xmlns:a16="http://schemas.microsoft.com/office/drawing/2014/main" id="{276AE433-6F65-497D-8576-45359EB56371}"/>
              </a:ext>
            </a:extLst>
          </p:cNvPr>
          <p:cNvGrpSpPr/>
          <p:nvPr/>
        </p:nvGrpSpPr>
        <p:grpSpPr>
          <a:xfrm>
            <a:off x="815215" y="1652210"/>
            <a:ext cx="919529" cy="919529"/>
            <a:chOff x="13528546" y="2476500"/>
            <a:chExt cx="1905000" cy="1905000"/>
          </a:xfrm>
        </p:grpSpPr>
        <p:sp>
          <p:nvSpPr>
            <p:cNvPr id="97" name="Freeform: Shape 96">
              <a:extLst>
                <a:ext uri="{FF2B5EF4-FFF2-40B4-BE49-F238E27FC236}">
                  <a16:creationId xmlns:a16="http://schemas.microsoft.com/office/drawing/2014/main" id="{55B8D5C4-D892-4631-A87F-EBA7A940DAB2}"/>
                </a:ext>
              </a:extLst>
            </p:cNvPr>
            <p:cNvSpPr/>
            <p:nvPr/>
          </p:nvSpPr>
          <p:spPr>
            <a:xfrm>
              <a:off x="14044167" y="2772856"/>
              <a:ext cx="873566" cy="873566"/>
            </a:xfrm>
            <a:custGeom>
              <a:avLst/>
              <a:gdLst>
                <a:gd name="connsiteX0" fmla="*/ 451071 w 873566"/>
                <a:gd name="connsiteY0" fmla="*/ 5015 h 873566"/>
                <a:gd name="connsiteX1" fmla="*/ 489171 w 873566"/>
                <a:gd name="connsiteY1" fmla="*/ 35114 h 873566"/>
                <a:gd name="connsiteX2" fmla="*/ 511269 w 873566"/>
                <a:gd name="connsiteY2" fmla="*/ 38543 h 873566"/>
                <a:gd name="connsiteX3" fmla="*/ 556798 w 873566"/>
                <a:gd name="connsiteY3" fmla="*/ 21779 h 873566"/>
                <a:gd name="connsiteX4" fmla="*/ 583754 w 873566"/>
                <a:gd name="connsiteY4" fmla="*/ 30542 h 873566"/>
                <a:gd name="connsiteX5" fmla="*/ 610710 w 873566"/>
                <a:gd name="connsiteY5" fmla="*/ 70833 h 873566"/>
                <a:gd name="connsiteX6" fmla="*/ 630712 w 873566"/>
                <a:gd name="connsiteY6" fmla="*/ 81024 h 873566"/>
                <a:gd name="connsiteX7" fmla="*/ 679099 w 873566"/>
                <a:gd name="connsiteY7" fmla="*/ 79119 h 873566"/>
                <a:gd name="connsiteX8" fmla="*/ 702054 w 873566"/>
                <a:gd name="connsiteY8" fmla="*/ 95788 h 873566"/>
                <a:gd name="connsiteX9" fmla="*/ 715294 w 873566"/>
                <a:gd name="connsiteY9" fmla="*/ 142461 h 873566"/>
                <a:gd name="connsiteX10" fmla="*/ 731106 w 873566"/>
                <a:gd name="connsiteY10" fmla="*/ 158367 h 873566"/>
                <a:gd name="connsiteX11" fmla="*/ 777778 w 873566"/>
                <a:gd name="connsiteY11" fmla="*/ 171512 h 873566"/>
                <a:gd name="connsiteX12" fmla="*/ 794447 w 873566"/>
                <a:gd name="connsiteY12" fmla="*/ 194467 h 873566"/>
                <a:gd name="connsiteX13" fmla="*/ 792542 w 873566"/>
                <a:gd name="connsiteY13" fmla="*/ 242949 h 873566"/>
                <a:gd name="connsiteX14" fmla="*/ 802734 w 873566"/>
                <a:gd name="connsiteY14" fmla="*/ 262857 h 873566"/>
                <a:gd name="connsiteX15" fmla="*/ 843024 w 873566"/>
                <a:gd name="connsiteY15" fmla="*/ 289812 h 873566"/>
                <a:gd name="connsiteX16" fmla="*/ 851787 w 873566"/>
                <a:gd name="connsiteY16" fmla="*/ 316768 h 873566"/>
                <a:gd name="connsiteX17" fmla="*/ 835023 w 873566"/>
                <a:gd name="connsiteY17" fmla="*/ 362298 h 873566"/>
                <a:gd name="connsiteX18" fmla="*/ 838548 w 873566"/>
                <a:gd name="connsiteY18" fmla="*/ 384396 h 873566"/>
                <a:gd name="connsiteX19" fmla="*/ 868552 w 873566"/>
                <a:gd name="connsiteY19" fmla="*/ 422496 h 873566"/>
                <a:gd name="connsiteX20" fmla="*/ 868552 w 873566"/>
                <a:gd name="connsiteY20" fmla="*/ 451071 h 873566"/>
                <a:gd name="connsiteX21" fmla="*/ 838548 w 873566"/>
                <a:gd name="connsiteY21" fmla="*/ 489171 h 873566"/>
                <a:gd name="connsiteX22" fmla="*/ 835023 w 873566"/>
                <a:gd name="connsiteY22" fmla="*/ 511269 h 873566"/>
                <a:gd name="connsiteX23" fmla="*/ 851787 w 873566"/>
                <a:gd name="connsiteY23" fmla="*/ 556798 h 873566"/>
                <a:gd name="connsiteX24" fmla="*/ 843024 w 873566"/>
                <a:gd name="connsiteY24" fmla="*/ 583754 h 873566"/>
                <a:gd name="connsiteX25" fmla="*/ 802734 w 873566"/>
                <a:gd name="connsiteY25" fmla="*/ 610710 h 873566"/>
                <a:gd name="connsiteX26" fmla="*/ 792542 w 873566"/>
                <a:gd name="connsiteY26" fmla="*/ 630712 h 873566"/>
                <a:gd name="connsiteX27" fmla="*/ 794447 w 873566"/>
                <a:gd name="connsiteY27" fmla="*/ 679194 h 873566"/>
                <a:gd name="connsiteX28" fmla="*/ 777778 w 873566"/>
                <a:gd name="connsiteY28" fmla="*/ 702150 h 873566"/>
                <a:gd name="connsiteX29" fmla="*/ 731106 w 873566"/>
                <a:gd name="connsiteY29" fmla="*/ 715294 h 873566"/>
                <a:gd name="connsiteX30" fmla="*/ 715294 w 873566"/>
                <a:gd name="connsiteY30" fmla="*/ 731106 h 873566"/>
                <a:gd name="connsiteX31" fmla="*/ 702054 w 873566"/>
                <a:gd name="connsiteY31" fmla="*/ 777778 h 873566"/>
                <a:gd name="connsiteX32" fmla="*/ 679099 w 873566"/>
                <a:gd name="connsiteY32" fmla="*/ 794447 h 873566"/>
                <a:gd name="connsiteX33" fmla="*/ 630712 w 873566"/>
                <a:gd name="connsiteY33" fmla="*/ 792542 h 873566"/>
                <a:gd name="connsiteX34" fmla="*/ 610710 w 873566"/>
                <a:gd name="connsiteY34" fmla="*/ 802734 h 873566"/>
                <a:gd name="connsiteX35" fmla="*/ 583754 w 873566"/>
                <a:gd name="connsiteY35" fmla="*/ 843120 h 873566"/>
                <a:gd name="connsiteX36" fmla="*/ 556798 w 873566"/>
                <a:gd name="connsiteY36" fmla="*/ 851883 h 873566"/>
                <a:gd name="connsiteX37" fmla="*/ 511269 w 873566"/>
                <a:gd name="connsiteY37" fmla="*/ 835023 h 873566"/>
                <a:gd name="connsiteX38" fmla="*/ 489171 w 873566"/>
                <a:gd name="connsiteY38" fmla="*/ 838548 h 873566"/>
                <a:gd name="connsiteX39" fmla="*/ 451071 w 873566"/>
                <a:gd name="connsiteY39" fmla="*/ 868551 h 873566"/>
                <a:gd name="connsiteX40" fmla="*/ 422496 w 873566"/>
                <a:gd name="connsiteY40" fmla="*/ 868551 h 873566"/>
                <a:gd name="connsiteX41" fmla="*/ 384396 w 873566"/>
                <a:gd name="connsiteY41" fmla="*/ 838548 h 873566"/>
                <a:gd name="connsiteX42" fmla="*/ 362298 w 873566"/>
                <a:gd name="connsiteY42" fmla="*/ 835023 h 873566"/>
                <a:gd name="connsiteX43" fmla="*/ 316768 w 873566"/>
                <a:gd name="connsiteY43" fmla="*/ 851883 h 873566"/>
                <a:gd name="connsiteX44" fmla="*/ 289812 w 873566"/>
                <a:gd name="connsiteY44" fmla="*/ 843120 h 873566"/>
                <a:gd name="connsiteX45" fmla="*/ 262857 w 873566"/>
                <a:gd name="connsiteY45" fmla="*/ 802734 h 873566"/>
                <a:gd name="connsiteX46" fmla="*/ 242854 w 873566"/>
                <a:gd name="connsiteY46" fmla="*/ 792542 h 873566"/>
                <a:gd name="connsiteX47" fmla="*/ 194467 w 873566"/>
                <a:gd name="connsiteY47" fmla="*/ 794447 h 873566"/>
                <a:gd name="connsiteX48" fmla="*/ 171512 w 873566"/>
                <a:gd name="connsiteY48" fmla="*/ 777778 h 873566"/>
                <a:gd name="connsiteX49" fmla="*/ 158272 w 873566"/>
                <a:gd name="connsiteY49" fmla="*/ 731106 h 873566"/>
                <a:gd name="connsiteX50" fmla="*/ 142461 w 873566"/>
                <a:gd name="connsiteY50" fmla="*/ 715294 h 873566"/>
                <a:gd name="connsiteX51" fmla="*/ 95788 w 873566"/>
                <a:gd name="connsiteY51" fmla="*/ 702150 h 873566"/>
                <a:gd name="connsiteX52" fmla="*/ 79119 w 873566"/>
                <a:gd name="connsiteY52" fmla="*/ 679194 h 873566"/>
                <a:gd name="connsiteX53" fmla="*/ 81024 w 873566"/>
                <a:gd name="connsiteY53" fmla="*/ 630712 h 873566"/>
                <a:gd name="connsiteX54" fmla="*/ 70833 w 873566"/>
                <a:gd name="connsiteY54" fmla="*/ 610710 h 873566"/>
                <a:gd name="connsiteX55" fmla="*/ 30542 w 873566"/>
                <a:gd name="connsiteY55" fmla="*/ 583754 h 873566"/>
                <a:gd name="connsiteX56" fmla="*/ 21779 w 873566"/>
                <a:gd name="connsiteY56" fmla="*/ 556798 h 873566"/>
                <a:gd name="connsiteX57" fmla="*/ 38543 w 873566"/>
                <a:gd name="connsiteY57" fmla="*/ 511269 h 873566"/>
                <a:gd name="connsiteX58" fmla="*/ 35019 w 873566"/>
                <a:gd name="connsiteY58" fmla="*/ 489171 h 873566"/>
                <a:gd name="connsiteX59" fmla="*/ 5015 w 873566"/>
                <a:gd name="connsiteY59" fmla="*/ 451071 h 873566"/>
                <a:gd name="connsiteX60" fmla="*/ 5015 w 873566"/>
                <a:gd name="connsiteY60" fmla="*/ 422496 h 873566"/>
                <a:gd name="connsiteX61" fmla="*/ 35019 w 873566"/>
                <a:gd name="connsiteY61" fmla="*/ 384396 h 873566"/>
                <a:gd name="connsiteX62" fmla="*/ 38543 w 873566"/>
                <a:gd name="connsiteY62" fmla="*/ 362298 h 873566"/>
                <a:gd name="connsiteX63" fmla="*/ 21779 w 873566"/>
                <a:gd name="connsiteY63" fmla="*/ 316768 h 873566"/>
                <a:gd name="connsiteX64" fmla="*/ 30542 w 873566"/>
                <a:gd name="connsiteY64" fmla="*/ 289812 h 873566"/>
                <a:gd name="connsiteX65" fmla="*/ 70833 w 873566"/>
                <a:gd name="connsiteY65" fmla="*/ 262857 h 873566"/>
                <a:gd name="connsiteX66" fmla="*/ 81024 w 873566"/>
                <a:gd name="connsiteY66" fmla="*/ 242949 h 873566"/>
                <a:gd name="connsiteX67" fmla="*/ 79119 w 873566"/>
                <a:gd name="connsiteY67" fmla="*/ 194467 h 873566"/>
                <a:gd name="connsiteX68" fmla="*/ 95788 w 873566"/>
                <a:gd name="connsiteY68" fmla="*/ 171512 h 873566"/>
                <a:gd name="connsiteX69" fmla="*/ 142461 w 873566"/>
                <a:gd name="connsiteY69" fmla="*/ 158367 h 873566"/>
                <a:gd name="connsiteX70" fmla="*/ 158272 w 873566"/>
                <a:gd name="connsiteY70" fmla="*/ 142461 h 873566"/>
                <a:gd name="connsiteX71" fmla="*/ 171512 w 873566"/>
                <a:gd name="connsiteY71" fmla="*/ 95788 h 873566"/>
                <a:gd name="connsiteX72" fmla="*/ 194467 w 873566"/>
                <a:gd name="connsiteY72" fmla="*/ 79119 h 873566"/>
                <a:gd name="connsiteX73" fmla="*/ 242854 w 873566"/>
                <a:gd name="connsiteY73" fmla="*/ 81024 h 873566"/>
                <a:gd name="connsiteX74" fmla="*/ 262857 w 873566"/>
                <a:gd name="connsiteY74" fmla="*/ 70833 h 873566"/>
                <a:gd name="connsiteX75" fmla="*/ 289812 w 873566"/>
                <a:gd name="connsiteY75" fmla="*/ 30542 h 873566"/>
                <a:gd name="connsiteX76" fmla="*/ 316768 w 873566"/>
                <a:gd name="connsiteY76" fmla="*/ 21779 h 873566"/>
                <a:gd name="connsiteX77" fmla="*/ 362298 w 873566"/>
                <a:gd name="connsiteY77" fmla="*/ 38543 h 873566"/>
                <a:gd name="connsiteX78" fmla="*/ 384396 w 873566"/>
                <a:gd name="connsiteY78" fmla="*/ 35114 h 873566"/>
                <a:gd name="connsiteX79" fmla="*/ 422496 w 873566"/>
                <a:gd name="connsiteY79" fmla="*/ 5015 h 873566"/>
                <a:gd name="connsiteX80" fmla="*/ 451071 w 873566"/>
                <a:gd name="connsiteY80" fmla="*/ 5015 h 873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73566" h="873566">
                  <a:moveTo>
                    <a:pt x="451071" y="5015"/>
                  </a:moveTo>
                  <a:lnTo>
                    <a:pt x="489171" y="35114"/>
                  </a:lnTo>
                  <a:cubicBezTo>
                    <a:pt x="495452" y="39993"/>
                    <a:pt x="503804" y="41289"/>
                    <a:pt x="511269" y="38543"/>
                  </a:cubicBezTo>
                  <a:lnTo>
                    <a:pt x="556798" y="21779"/>
                  </a:lnTo>
                  <a:cubicBezTo>
                    <a:pt x="566728" y="18068"/>
                    <a:pt x="577905" y="21701"/>
                    <a:pt x="583754" y="30542"/>
                  </a:cubicBezTo>
                  <a:lnTo>
                    <a:pt x="610710" y="70833"/>
                  </a:lnTo>
                  <a:cubicBezTo>
                    <a:pt x="615109" y="77525"/>
                    <a:pt x="622713" y="81399"/>
                    <a:pt x="630712" y="81024"/>
                  </a:cubicBezTo>
                  <a:lnTo>
                    <a:pt x="679099" y="79119"/>
                  </a:lnTo>
                  <a:cubicBezTo>
                    <a:pt x="689690" y="78682"/>
                    <a:pt x="699193" y="85582"/>
                    <a:pt x="702054" y="95788"/>
                  </a:cubicBezTo>
                  <a:lnTo>
                    <a:pt x="715294" y="142461"/>
                  </a:lnTo>
                  <a:cubicBezTo>
                    <a:pt x="717406" y="150172"/>
                    <a:pt x="723408" y="156209"/>
                    <a:pt x="731106" y="158367"/>
                  </a:cubicBezTo>
                  <a:lnTo>
                    <a:pt x="777778" y="171512"/>
                  </a:lnTo>
                  <a:cubicBezTo>
                    <a:pt x="787984" y="174374"/>
                    <a:pt x="794885" y="183876"/>
                    <a:pt x="794447" y="194467"/>
                  </a:cubicBezTo>
                  <a:lnTo>
                    <a:pt x="792542" y="242949"/>
                  </a:lnTo>
                  <a:cubicBezTo>
                    <a:pt x="792240" y="250907"/>
                    <a:pt x="796101" y="258449"/>
                    <a:pt x="802734" y="262857"/>
                  </a:cubicBezTo>
                  <a:lnTo>
                    <a:pt x="843024" y="289812"/>
                  </a:lnTo>
                  <a:cubicBezTo>
                    <a:pt x="851865" y="295662"/>
                    <a:pt x="855499" y="306839"/>
                    <a:pt x="851787" y="316768"/>
                  </a:cubicBezTo>
                  <a:lnTo>
                    <a:pt x="835023" y="362298"/>
                  </a:lnTo>
                  <a:cubicBezTo>
                    <a:pt x="832247" y="369773"/>
                    <a:pt x="833584" y="378155"/>
                    <a:pt x="838548" y="384396"/>
                  </a:cubicBezTo>
                  <a:lnTo>
                    <a:pt x="868552" y="422496"/>
                  </a:lnTo>
                  <a:cubicBezTo>
                    <a:pt x="875238" y="430847"/>
                    <a:pt x="875238" y="442719"/>
                    <a:pt x="868552" y="451071"/>
                  </a:cubicBezTo>
                  <a:lnTo>
                    <a:pt x="838548" y="489171"/>
                  </a:lnTo>
                  <a:cubicBezTo>
                    <a:pt x="833602" y="495419"/>
                    <a:pt x="832266" y="503792"/>
                    <a:pt x="835023" y="511269"/>
                  </a:cubicBezTo>
                  <a:lnTo>
                    <a:pt x="851787" y="556798"/>
                  </a:lnTo>
                  <a:cubicBezTo>
                    <a:pt x="855499" y="566728"/>
                    <a:pt x="851865" y="577905"/>
                    <a:pt x="843024" y="583754"/>
                  </a:cubicBezTo>
                  <a:lnTo>
                    <a:pt x="802734" y="610710"/>
                  </a:lnTo>
                  <a:cubicBezTo>
                    <a:pt x="796100" y="615161"/>
                    <a:pt x="792244" y="622729"/>
                    <a:pt x="792542" y="630712"/>
                  </a:cubicBezTo>
                  <a:lnTo>
                    <a:pt x="794447" y="679194"/>
                  </a:lnTo>
                  <a:cubicBezTo>
                    <a:pt x="794885" y="689785"/>
                    <a:pt x="787984" y="699288"/>
                    <a:pt x="777778" y="702150"/>
                  </a:cubicBezTo>
                  <a:lnTo>
                    <a:pt x="731106" y="715294"/>
                  </a:lnTo>
                  <a:cubicBezTo>
                    <a:pt x="723431" y="717435"/>
                    <a:pt x="717435" y="723431"/>
                    <a:pt x="715294" y="731106"/>
                  </a:cubicBezTo>
                  <a:lnTo>
                    <a:pt x="702054" y="777778"/>
                  </a:lnTo>
                  <a:cubicBezTo>
                    <a:pt x="699223" y="788006"/>
                    <a:pt x="689701" y="794920"/>
                    <a:pt x="679099" y="794447"/>
                  </a:cubicBezTo>
                  <a:lnTo>
                    <a:pt x="630712" y="792542"/>
                  </a:lnTo>
                  <a:cubicBezTo>
                    <a:pt x="622721" y="792206"/>
                    <a:pt x="615135" y="796071"/>
                    <a:pt x="610710" y="802734"/>
                  </a:cubicBezTo>
                  <a:lnTo>
                    <a:pt x="583754" y="843120"/>
                  </a:lnTo>
                  <a:cubicBezTo>
                    <a:pt x="577838" y="851873"/>
                    <a:pt x="566730" y="855484"/>
                    <a:pt x="556798" y="851883"/>
                  </a:cubicBezTo>
                  <a:lnTo>
                    <a:pt x="511269" y="835023"/>
                  </a:lnTo>
                  <a:cubicBezTo>
                    <a:pt x="503792" y="832266"/>
                    <a:pt x="495419" y="833602"/>
                    <a:pt x="489171" y="838548"/>
                  </a:cubicBezTo>
                  <a:lnTo>
                    <a:pt x="451071" y="868551"/>
                  </a:lnTo>
                  <a:cubicBezTo>
                    <a:pt x="442719" y="875238"/>
                    <a:pt x="430847" y="875238"/>
                    <a:pt x="422496" y="868551"/>
                  </a:cubicBezTo>
                  <a:lnTo>
                    <a:pt x="384396" y="838548"/>
                  </a:lnTo>
                  <a:cubicBezTo>
                    <a:pt x="378147" y="833602"/>
                    <a:pt x="369774" y="832266"/>
                    <a:pt x="362298" y="835023"/>
                  </a:cubicBezTo>
                  <a:lnTo>
                    <a:pt x="316768" y="851883"/>
                  </a:lnTo>
                  <a:cubicBezTo>
                    <a:pt x="306836" y="855484"/>
                    <a:pt x="295728" y="851873"/>
                    <a:pt x="289812" y="843120"/>
                  </a:cubicBezTo>
                  <a:lnTo>
                    <a:pt x="262857" y="802734"/>
                  </a:lnTo>
                  <a:cubicBezTo>
                    <a:pt x="258431" y="796071"/>
                    <a:pt x="250846" y="792206"/>
                    <a:pt x="242854" y="792542"/>
                  </a:cubicBezTo>
                  <a:lnTo>
                    <a:pt x="194467" y="794447"/>
                  </a:lnTo>
                  <a:cubicBezTo>
                    <a:pt x="183866" y="794920"/>
                    <a:pt x="174343" y="788006"/>
                    <a:pt x="171512" y="777778"/>
                  </a:cubicBezTo>
                  <a:lnTo>
                    <a:pt x="158272" y="731106"/>
                  </a:lnTo>
                  <a:cubicBezTo>
                    <a:pt x="156132" y="723431"/>
                    <a:pt x="150135" y="717435"/>
                    <a:pt x="142461" y="715294"/>
                  </a:cubicBezTo>
                  <a:lnTo>
                    <a:pt x="95788" y="702150"/>
                  </a:lnTo>
                  <a:cubicBezTo>
                    <a:pt x="85582" y="699288"/>
                    <a:pt x="78682" y="689785"/>
                    <a:pt x="79119" y="679194"/>
                  </a:cubicBezTo>
                  <a:lnTo>
                    <a:pt x="81024" y="630712"/>
                  </a:lnTo>
                  <a:cubicBezTo>
                    <a:pt x="81323" y="622729"/>
                    <a:pt x="77467" y="615161"/>
                    <a:pt x="70833" y="610710"/>
                  </a:cubicBezTo>
                  <a:lnTo>
                    <a:pt x="30542" y="583754"/>
                  </a:lnTo>
                  <a:cubicBezTo>
                    <a:pt x="21701" y="577905"/>
                    <a:pt x="18068" y="566728"/>
                    <a:pt x="21779" y="556798"/>
                  </a:cubicBezTo>
                  <a:lnTo>
                    <a:pt x="38543" y="511269"/>
                  </a:lnTo>
                  <a:cubicBezTo>
                    <a:pt x="41300" y="503792"/>
                    <a:pt x="39965" y="495419"/>
                    <a:pt x="35019" y="489171"/>
                  </a:cubicBezTo>
                  <a:lnTo>
                    <a:pt x="5015" y="451071"/>
                  </a:lnTo>
                  <a:cubicBezTo>
                    <a:pt x="-1672" y="442719"/>
                    <a:pt x="-1672" y="430847"/>
                    <a:pt x="5015" y="422496"/>
                  </a:cubicBezTo>
                  <a:lnTo>
                    <a:pt x="35019" y="384396"/>
                  </a:lnTo>
                  <a:cubicBezTo>
                    <a:pt x="39983" y="378155"/>
                    <a:pt x="41319" y="369773"/>
                    <a:pt x="38543" y="362298"/>
                  </a:cubicBezTo>
                  <a:lnTo>
                    <a:pt x="21779" y="316768"/>
                  </a:lnTo>
                  <a:cubicBezTo>
                    <a:pt x="18068" y="306839"/>
                    <a:pt x="21701" y="295662"/>
                    <a:pt x="30542" y="289812"/>
                  </a:cubicBezTo>
                  <a:lnTo>
                    <a:pt x="70833" y="262857"/>
                  </a:lnTo>
                  <a:cubicBezTo>
                    <a:pt x="77466" y="258449"/>
                    <a:pt x="81327" y="250907"/>
                    <a:pt x="81024" y="242949"/>
                  </a:cubicBezTo>
                  <a:lnTo>
                    <a:pt x="79119" y="194467"/>
                  </a:lnTo>
                  <a:cubicBezTo>
                    <a:pt x="78682" y="183876"/>
                    <a:pt x="85582" y="174374"/>
                    <a:pt x="95788" y="171512"/>
                  </a:cubicBezTo>
                  <a:lnTo>
                    <a:pt x="142461" y="158367"/>
                  </a:lnTo>
                  <a:cubicBezTo>
                    <a:pt x="150159" y="156209"/>
                    <a:pt x="156160" y="150172"/>
                    <a:pt x="158272" y="142461"/>
                  </a:cubicBezTo>
                  <a:lnTo>
                    <a:pt x="171512" y="95788"/>
                  </a:lnTo>
                  <a:cubicBezTo>
                    <a:pt x="174374" y="85582"/>
                    <a:pt x="183876" y="78682"/>
                    <a:pt x="194467" y="79119"/>
                  </a:cubicBezTo>
                  <a:lnTo>
                    <a:pt x="242854" y="81024"/>
                  </a:lnTo>
                  <a:cubicBezTo>
                    <a:pt x="250854" y="81399"/>
                    <a:pt x="258457" y="77525"/>
                    <a:pt x="262857" y="70833"/>
                  </a:cubicBezTo>
                  <a:lnTo>
                    <a:pt x="289812" y="30542"/>
                  </a:lnTo>
                  <a:cubicBezTo>
                    <a:pt x="295661" y="21701"/>
                    <a:pt x="306839" y="18068"/>
                    <a:pt x="316768" y="21779"/>
                  </a:cubicBezTo>
                  <a:lnTo>
                    <a:pt x="362298" y="38543"/>
                  </a:lnTo>
                  <a:cubicBezTo>
                    <a:pt x="369762" y="41289"/>
                    <a:pt x="378114" y="39993"/>
                    <a:pt x="384396" y="35114"/>
                  </a:cubicBezTo>
                  <a:lnTo>
                    <a:pt x="422496" y="5015"/>
                  </a:lnTo>
                  <a:cubicBezTo>
                    <a:pt x="430847" y="-1672"/>
                    <a:pt x="442719" y="-1672"/>
                    <a:pt x="451071" y="5015"/>
                  </a:cubicBezTo>
                  <a:close/>
                </a:path>
              </a:pathLst>
            </a:custGeom>
            <a:noFill/>
            <a:ln w="19050" cap="flat">
              <a:solidFill>
                <a:srgbClr val="FFFFFF"/>
              </a:solidFill>
              <a:prstDash val="solid"/>
              <a:round/>
            </a:ln>
          </p:spPr>
          <p:txBody>
            <a:bodyPr rtlCol="0" anchor="ctr"/>
            <a:lstStyle/>
            <a:p>
              <a:endParaRPr lang="en-US" dirty="0"/>
            </a:p>
          </p:txBody>
        </p:sp>
        <p:sp>
          <p:nvSpPr>
            <p:cNvPr id="98" name="Freeform: Shape 97">
              <a:extLst>
                <a:ext uri="{FF2B5EF4-FFF2-40B4-BE49-F238E27FC236}">
                  <a16:creationId xmlns:a16="http://schemas.microsoft.com/office/drawing/2014/main" id="{6197B30A-93B0-48E0-852C-01884FE8A2F1}"/>
                </a:ext>
              </a:extLst>
            </p:cNvPr>
            <p:cNvSpPr/>
            <p:nvPr/>
          </p:nvSpPr>
          <p:spPr>
            <a:xfrm>
              <a:off x="14248826" y="2974086"/>
              <a:ext cx="464438" cy="464438"/>
            </a:xfrm>
            <a:custGeom>
              <a:avLst/>
              <a:gdLst>
                <a:gd name="connsiteX0" fmla="*/ 464439 w 464438"/>
                <a:gd name="connsiteY0" fmla="*/ 232220 h 464438"/>
                <a:gd name="connsiteX1" fmla="*/ 232220 w 464438"/>
                <a:gd name="connsiteY1" fmla="*/ 464439 h 464438"/>
                <a:gd name="connsiteX2" fmla="*/ 0 w 464438"/>
                <a:gd name="connsiteY2" fmla="*/ 232220 h 464438"/>
                <a:gd name="connsiteX3" fmla="*/ 232220 w 464438"/>
                <a:gd name="connsiteY3" fmla="*/ 0 h 464438"/>
                <a:gd name="connsiteX4" fmla="*/ 464439 w 464438"/>
                <a:gd name="connsiteY4" fmla="*/ 232220 h 464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438" h="464438">
                  <a:moveTo>
                    <a:pt x="464439" y="232220"/>
                  </a:moveTo>
                  <a:cubicBezTo>
                    <a:pt x="464439" y="360471"/>
                    <a:pt x="360471" y="464439"/>
                    <a:pt x="232220" y="464439"/>
                  </a:cubicBezTo>
                  <a:cubicBezTo>
                    <a:pt x="103968" y="464439"/>
                    <a:pt x="0" y="360471"/>
                    <a:pt x="0" y="232220"/>
                  </a:cubicBezTo>
                  <a:cubicBezTo>
                    <a:pt x="0" y="103968"/>
                    <a:pt x="103968" y="0"/>
                    <a:pt x="232220" y="0"/>
                  </a:cubicBezTo>
                  <a:cubicBezTo>
                    <a:pt x="360471" y="0"/>
                    <a:pt x="464439" y="103968"/>
                    <a:pt x="464439" y="232220"/>
                  </a:cubicBezTo>
                  <a:close/>
                </a:path>
              </a:pathLst>
            </a:custGeom>
            <a:noFill/>
            <a:ln w="19050" cap="flat">
              <a:solidFill>
                <a:srgbClr val="3366FF"/>
              </a:solidFill>
              <a:prstDash val="solid"/>
              <a:round/>
            </a:ln>
          </p:spPr>
          <p:txBody>
            <a:bodyPr rtlCol="0" anchor="ctr"/>
            <a:lstStyle/>
            <a:p>
              <a:endParaRPr lang="en-US" dirty="0"/>
            </a:p>
          </p:txBody>
        </p:sp>
        <p:sp>
          <p:nvSpPr>
            <p:cNvPr id="99" name="Freeform: Shape 98">
              <a:extLst>
                <a:ext uri="{FF2B5EF4-FFF2-40B4-BE49-F238E27FC236}">
                  <a16:creationId xmlns:a16="http://schemas.microsoft.com/office/drawing/2014/main" id="{EE565481-DEFB-4BF3-A5F5-FBFD4F56B5D1}"/>
                </a:ext>
              </a:extLst>
            </p:cNvPr>
            <p:cNvSpPr/>
            <p:nvPr/>
          </p:nvSpPr>
          <p:spPr>
            <a:xfrm>
              <a:off x="14441041" y="3680650"/>
              <a:ext cx="291676" cy="404396"/>
            </a:xfrm>
            <a:custGeom>
              <a:avLst/>
              <a:gdLst>
                <a:gd name="connsiteX0" fmla="*/ 0 w 291676"/>
                <a:gd name="connsiteY0" fmla="*/ 15526 h 404396"/>
                <a:gd name="connsiteX1" fmla="*/ 84296 w 291676"/>
                <a:gd name="connsiteY1" fmla="*/ 386525 h 404396"/>
                <a:gd name="connsiteX2" fmla="*/ 111769 w 291676"/>
                <a:gd name="connsiteY2" fmla="*/ 403820 h 404396"/>
                <a:gd name="connsiteX3" fmla="*/ 126397 w 291676"/>
                <a:gd name="connsiteY3" fmla="*/ 393192 h 404396"/>
                <a:gd name="connsiteX4" fmla="*/ 163735 w 291676"/>
                <a:gd name="connsiteY4" fmla="*/ 330327 h 404396"/>
                <a:gd name="connsiteX5" fmla="*/ 195064 w 291676"/>
                <a:gd name="connsiteY5" fmla="*/ 322351 h 404396"/>
                <a:gd name="connsiteX6" fmla="*/ 196501 w 291676"/>
                <a:gd name="connsiteY6" fmla="*/ 323279 h 404396"/>
                <a:gd name="connsiteX7" fmla="*/ 255651 w 291676"/>
                <a:gd name="connsiteY7" fmla="*/ 364712 h 404396"/>
                <a:gd name="connsiteX8" fmla="*/ 287592 w 291676"/>
                <a:gd name="connsiteY8" fmla="*/ 358911 h 404396"/>
                <a:gd name="connsiteX9" fmla="*/ 291179 w 291676"/>
                <a:gd name="connsiteY9" fmla="*/ 341090 h 404396"/>
                <a:gd name="connsiteX10" fmla="*/ 217742 w 291676"/>
                <a:gd name="connsiteY10" fmla="*/ 0 h 40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676" h="404396">
                  <a:moveTo>
                    <a:pt x="0" y="15526"/>
                  </a:moveTo>
                  <a:lnTo>
                    <a:pt x="84296" y="386525"/>
                  </a:lnTo>
                  <a:cubicBezTo>
                    <a:pt x="87107" y="398887"/>
                    <a:pt x="99407" y="406630"/>
                    <a:pt x="111769" y="403820"/>
                  </a:cubicBezTo>
                  <a:cubicBezTo>
                    <a:pt x="117894" y="402428"/>
                    <a:pt x="123180" y="398587"/>
                    <a:pt x="126397" y="393192"/>
                  </a:cubicBezTo>
                  <a:lnTo>
                    <a:pt x="163735" y="330327"/>
                  </a:lnTo>
                  <a:cubicBezTo>
                    <a:pt x="170184" y="319473"/>
                    <a:pt x="184210" y="315902"/>
                    <a:pt x="195064" y="322351"/>
                  </a:cubicBezTo>
                  <a:cubicBezTo>
                    <a:pt x="195554" y="322642"/>
                    <a:pt x="196034" y="322952"/>
                    <a:pt x="196501" y="323279"/>
                  </a:cubicBezTo>
                  <a:lnTo>
                    <a:pt x="255651" y="364712"/>
                  </a:lnTo>
                  <a:cubicBezTo>
                    <a:pt x="266073" y="371931"/>
                    <a:pt x="280374" y="369333"/>
                    <a:pt x="287592" y="358911"/>
                  </a:cubicBezTo>
                  <a:cubicBezTo>
                    <a:pt x="291189" y="353718"/>
                    <a:pt x="292487" y="347271"/>
                    <a:pt x="291179" y="341090"/>
                  </a:cubicBezTo>
                  <a:lnTo>
                    <a:pt x="217742" y="0"/>
                  </a:lnTo>
                </a:path>
              </a:pathLst>
            </a:custGeom>
            <a:noFill/>
            <a:ln w="19050" cap="flat">
              <a:solidFill>
                <a:srgbClr val="FFFFFF"/>
              </a:solidFill>
              <a:prstDash val="solid"/>
              <a:round/>
            </a:ln>
          </p:spPr>
          <p:txBody>
            <a:bodyPr rtlCol="0" anchor="ctr"/>
            <a:lstStyle/>
            <a:p>
              <a:endParaRPr lang="en-US" dirty="0"/>
            </a:p>
          </p:txBody>
        </p:sp>
        <p:sp>
          <p:nvSpPr>
            <p:cNvPr id="100" name="Freeform: Shape 99">
              <a:extLst>
                <a:ext uri="{FF2B5EF4-FFF2-40B4-BE49-F238E27FC236}">
                  <a16:creationId xmlns:a16="http://schemas.microsoft.com/office/drawing/2014/main" id="{2219E095-ECAD-430B-A8DA-0AA33DF92A84}"/>
                </a:ext>
              </a:extLst>
            </p:cNvPr>
            <p:cNvSpPr/>
            <p:nvPr/>
          </p:nvSpPr>
          <p:spPr>
            <a:xfrm>
              <a:off x="14183840" y="3646170"/>
              <a:ext cx="236816" cy="438061"/>
            </a:xfrm>
            <a:custGeom>
              <a:avLst/>
              <a:gdLst>
                <a:gd name="connsiteX0" fmla="*/ 81083 w 236816"/>
                <a:gd name="connsiteY0" fmla="*/ 0 h 438061"/>
                <a:gd name="connsiteX1" fmla="*/ 502 w 236816"/>
                <a:gd name="connsiteY1" fmla="*/ 375571 h 438061"/>
                <a:gd name="connsiteX2" fmla="*/ 18209 w 236816"/>
                <a:gd name="connsiteY2" fmla="*/ 402780 h 438061"/>
                <a:gd name="connsiteX3" fmla="*/ 36030 w 236816"/>
                <a:gd name="connsiteY3" fmla="*/ 399193 h 438061"/>
                <a:gd name="connsiteX4" fmla="*/ 95180 w 236816"/>
                <a:gd name="connsiteY4" fmla="*/ 357759 h 438061"/>
                <a:gd name="connsiteX5" fmla="*/ 127018 w 236816"/>
                <a:gd name="connsiteY5" fmla="*/ 363371 h 438061"/>
                <a:gd name="connsiteX6" fmla="*/ 127946 w 236816"/>
                <a:gd name="connsiteY6" fmla="*/ 364808 h 438061"/>
                <a:gd name="connsiteX7" fmla="*/ 164903 w 236816"/>
                <a:gd name="connsiteY7" fmla="*/ 426910 h 438061"/>
                <a:gd name="connsiteX8" fmla="*/ 196397 w 236816"/>
                <a:gd name="connsiteY8" fmla="*/ 434788 h 438061"/>
                <a:gd name="connsiteX9" fmla="*/ 207004 w 236816"/>
                <a:gd name="connsiteY9" fmla="*/ 420052 h 438061"/>
                <a:gd name="connsiteX10" fmla="*/ 236817 w 236816"/>
                <a:gd name="connsiteY10" fmla="*/ 281273 h 4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816" h="438061">
                  <a:moveTo>
                    <a:pt x="81083" y="0"/>
                  </a:moveTo>
                  <a:lnTo>
                    <a:pt x="502" y="375571"/>
                  </a:lnTo>
                  <a:cubicBezTo>
                    <a:pt x="-2122" y="387974"/>
                    <a:pt x="5806" y="400156"/>
                    <a:pt x="18209" y="402780"/>
                  </a:cubicBezTo>
                  <a:cubicBezTo>
                    <a:pt x="24390" y="404087"/>
                    <a:pt x="30836" y="402790"/>
                    <a:pt x="36030" y="399193"/>
                  </a:cubicBezTo>
                  <a:lnTo>
                    <a:pt x="95180" y="357759"/>
                  </a:lnTo>
                  <a:cubicBezTo>
                    <a:pt x="105522" y="350517"/>
                    <a:pt x="119776" y="353029"/>
                    <a:pt x="127018" y="363371"/>
                  </a:cubicBezTo>
                  <a:cubicBezTo>
                    <a:pt x="127345" y="363838"/>
                    <a:pt x="127655" y="364317"/>
                    <a:pt x="127946" y="364808"/>
                  </a:cubicBezTo>
                  <a:lnTo>
                    <a:pt x="164903" y="426910"/>
                  </a:lnTo>
                  <a:cubicBezTo>
                    <a:pt x="171425" y="437782"/>
                    <a:pt x="185525" y="441309"/>
                    <a:pt x="196397" y="434788"/>
                  </a:cubicBezTo>
                  <a:cubicBezTo>
                    <a:pt x="201807" y="431542"/>
                    <a:pt x="205643" y="426213"/>
                    <a:pt x="207004" y="420052"/>
                  </a:cubicBezTo>
                  <a:lnTo>
                    <a:pt x="236817" y="281273"/>
                  </a:lnTo>
                </a:path>
              </a:pathLst>
            </a:custGeom>
            <a:noFill/>
            <a:ln w="19050" cap="flat">
              <a:solidFill>
                <a:srgbClr val="FFFFFF"/>
              </a:solidFill>
              <a:prstDash val="solid"/>
              <a:round/>
            </a:ln>
          </p:spPr>
          <p:txBody>
            <a:bodyPr rtlCol="0" anchor="ctr"/>
            <a:lstStyle/>
            <a:p>
              <a:endParaRPr lang="en-US" dirty="0"/>
            </a:p>
          </p:txBody>
        </p:sp>
      </p:grpSp>
      <p:grpSp>
        <p:nvGrpSpPr>
          <p:cNvPr id="101" name="Graphic 5195">
            <a:extLst>
              <a:ext uri="{FF2B5EF4-FFF2-40B4-BE49-F238E27FC236}">
                <a16:creationId xmlns:a16="http://schemas.microsoft.com/office/drawing/2014/main" id="{3153EFBC-E5F6-463D-8D8A-5BAC69E0E9F9}"/>
              </a:ext>
            </a:extLst>
          </p:cNvPr>
          <p:cNvGrpSpPr/>
          <p:nvPr/>
        </p:nvGrpSpPr>
        <p:grpSpPr>
          <a:xfrm>
            <a:off x="3102589" y="1791712"/>
            <a:ext cx="729692" cy="636506"/>
            <a:chOff x="2377901" y="9630537"/>
            <a:chExt cx="1505140" cy="1312925"/>
          </a:xfrm>
        </p:grpSpPr>
        <p:sp>
          <p:nvSpPr>
            <p:cNvPr id="102" name="Freeform: Shape 101">
              <a:extLst>
                <a:ext uri="{FF2B5EF4-FFF2-40B4-BE49-F238E27FC236}">
                  <a16:creationId xmlns:a16="http://schemas.microsoft.com/office/drawing/2014/main" id="{F075B5AE-DA08-42DB-BCD2-406869B49793}"/>
                </a:ext>
              </a:extLst>
            </p:cNvPr>
            <p:cNvSpPr/>
            <p:nvPr/>
          </p:nvSpPr>
          <p:spPr>
            <a:xfrm>
              <a:off x="2514013" y="1012040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103" name="Freeform: Shape 102">
              <a:extLst>
                <a:ext uri="{FF2B5EF4-FFF2-40B4-BE49-F238E27FC236}">
                  <a16:creationId xmlns:a16="http://schemas.microsoft.com/office/drawing/2014/main" id="{6EAE637F-653A-4024-93F9-E3ACDEA1B1FC}"/>
                </a:ext>
              </a:extLst>
            </p:cNvPr>
            <p:cNvSpPr/>
            <p:nvPr/>
          </p:nvSpPr>
          <p:spPr>
            <a:xfrm>
              <a:off x="2766902"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104" name="Freeform: Shape 103">
              <a:extLst>
                <a:ext uri="{FF2B5EF4-FFF2-40B4-BE49-F238E27FC236}">
                  <a16:creationId xmlns:a16="http://schemas.microsoft.com/office/drawing/2014/main" id="{108FB5BE-F12C-450F-B4B9-7B19CF8AE38C}"/>
                </a:ext>
              </a:extLst>
            </p:cNvPr>
            <p:cNvSpPr/>
            <p:nvPr/>
          </p:nvSpPr>
          <p:spPr>
            <a:xfrm>
              <a:off x="3019695" y="1012040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105" name="Freeform: Shape 104">
              <a:extLst>
                <a:ext uri="{FF2B5EF4-FFF2-40B4-BE49-F238E27FC236}">
                  <a16:creationId xmlns:a16="http://schemas.microsoft.com/office/drawing/2014/main" id="{B89792ED-6BB8-4DB9-9035-AA5B425A92EA}"/>
                </a:ext>
              </a:extLst>
            </p:cNvPr>
            <p:cNvSpPr/>
            <p:nvPr/>
          </p:nvSpPr>
          <p:spPr>
            <a:xfrm>
              <a:off x="3272489" y="10120407"/>
              <a:ext cx="193166" cy="9525"/>
            </a:xfrm>
            <a:custGeom>
              <a:avLst/>
              <a:gdLst>
                <a:gd name="connsiteX0" fmla="*/ 193167 w 193166"/>
                <a:gd name="connsiteY0" fmla="*/ 0 h 9525"/>
                <a:gd name="connsiteX1" fmla="*/ 0 w 193166"/>
                <a:gd name="connsiteY1" fmla="*/ 0 h 9525"/>
              </a:gdLst>
              <a:ahLst/>
              <a:cxnLst>
                <a:cxn ang="0">
                  <a:pos x="connsiteX0" y="connsiteY0"/>
                </a:cxn>
                <a:cxn ang="0">
                  <a:pos x="connsiteX1" y="connsiteY1"/>
                </a:cxn>
              </a:cxnLst>
              <a:rect l="l" t="t" r="r" b="b"/>
              <a:pathLst>
                <a:path w="193166" h="9525">
                  <a:moveTo>
                    <a:pt x="193167" y="0"/>
                  </a:moveTo>
                  <a:lnTo>
                    <a:pt x="0" y="0"/>
                  </a:lnTo>
                </a:path>
              </a:pathLst>
            </a:custGeom>
            <a:ln w="19050" cap="flat">
              <a:solidFill>
                <a:srgbClr val="F1F2F2"/>
              </a:solidFill>
              <a:prstDash val="solid"/>
              <a:round/>
            </a:ln>
          </p:spPr>
          <p:txBody>
            <a:bodyPr rtlCol="0" anchor="ctr"/>
            <a:lstStyle/>
            <a:p>
              <a:endParaRPr lang="en-US" dirty="0"/>
            </a:p>
          </p:txBody>
        </p:sp>
        <p:grpSp>
          <p:nvGrpSpPr>
            <p:cNvPr id="106" name="Graphic 5195">
              <a:extLst>
                <a:ext uri="{FF2B5EF4-FFF2-40B4-BE49-F238E27FC236}">
                  <a16:creationId xmlns:a16="http://schemas.microsoft.com/office/drawing/2014/main" id="{94D58429-C2C2-48C1-A002-5ED406427FDB}"/>
                </a:ext>
              </a:extLst>
            </p:cNvPr>
            <p:cNvGrpSpPr/>
            <p:nvPr/>
          </p:nvGrpSpPr>
          <p:grpSpPr>
            <a:xfrm>
              <a:off x="2377901" y="9630537"/>
              <a:ext cx="1223581" cy="214883"/>
              <a:chOff x="2377901" y="9630537"/>
              <a:chExt cx="1223581" cy="214883"/>
            </a:xfrm>
            <a:noFill/>
          </p:grpSpPr>
          <p:sp>
            <p:nvSpPr>
              <p:cNvPr id="140" name="Freeform: Shape 139">
                <a:extLst>
                  <a:ext uri="{FF2B5EF4-FFF2-40B4-BE49-F238E27FC236}">
                    <a16:creationId xmlns:a16="http://schemas.microsoft.com/office/drawing/2014/main" id="{F99B9FDC-8AE9-4BD4-B8B5-24AC889446CB}"/>
                  </a:ext>
                </a:extLst>
              </p:cNvPr>
              <p:cNvSpPr/>
              <p:nvPr/>
            </p:nvSpPr>
            <p:spPr>
              <a:xfrm>
                <a:off x="3200480" y="9708642"/>
                <a:ext cx="269176" cy="95"/>
              </a:xfrm>
              <a:custGeom>
                <a:avLst/>
                <a:gdLst>
                  <a:gd name="connsiteX0" fmla="*/ 269176 w 269176"/>
                  <a:gd name="connsiteY0" fmla="*/ 0 h 95"/>
                  <a:gd name="connsiteX1" fmla="*/ 0 w 269176"/>
                  <a:gd name="connsiteY1" fmla="*/ 95 h 95"/>
                </a:gdLst>
                <a:ahLst/>
                <a:cxnLst>
                  <a:cxn ang="0">
                    <a:pos x="connsiteX0" y="connsiteY0"/>
                  </a:cxn>
                  <a:cxn ang="0">
                    <a:pos x="connsiteX1" y="connsiteY1"/>
                  </a:cxn>
                </a:cxnLst>
                <a:rect l="l" t="t" r="r" b="b"/>
                <a:pathLst>
                  <a:path w="269176" h="95">
                    <a:moveTo>
                      <a:pt x="269176" y="0"/>
                    </a:moveTo>
                    <a:lnTo>
                      <a:pt x="0" y="95"/>
                    </a:lnTo>
                  </a:path>
                </a:pathLst>
              </a:custGeom>
              <a:ln w="19050" cap="flat">
                <a:solidFill>
                  <a:srgbClr val="F1F2F2"/>
                </a:solidFill>
                <a:prstDash val="solid"/>
                <a:round/>
              </a:ln>
            </p:spPr>
            <p:txBody>
              <a:bodyPr rtlCol="0" anchor="ctr"/>
              <a:lstStyle/>
              <a:p>
                <a:endParaRPr lang="en-US" dirty="0"/>
              </a:p>
            </p:txBody>
          </p:sp>
          <p:sp>
            <p:nvSpPr>
              <p:cNvPr id="141" name="Freeform: Shape 140">
                <a:extLst>
                  <a:ext uri="{FF2B5EF4-FFF2-40B4-BE49-F238E27FC236}">
                    <a16:creationId xmlns:a16="http://schemas.microsoft.com/office/drawing/2014/main" id="{0C47EA05-D1BA-4C40-80A5-B97B0FC53B60}"/>
                  </a:ext>
                </a:extLst>
              </p:cNvPr>
              <p:cNvSpPr/>
              <p:nvPr/>
            </p:nvSpPr>
            <p:spPr>
              <a:xfrm>
                <a:off x="2866343" y="9708737"/>
                <a:ext cx="269843" cy="190"/>
              </a:xfrm>
              <a:custGeom>
                <a:avLst/>
                <a:gdLst>
                  <a:gd name="connsiteX0" fmla="*/ 269843 w 269843"/>
                  <a:gd name="connsiteY0" fmla="*/ 0 h 190"/>
                  <a:gd name="connsiteX1" fmla="*/ 0 w 269843"/>
                  <a:gd name="connsiteY1" fmla="*/ 191 h 190"/>
                </a:gdLst>
                <a:ahLst/>
                <a:cxnLst>
                  <a:cxn ang="0">
                    <a:pos x="connsiteX0" y="connsiteY0"/>
                  </a:cxn>
                  <a:cxn ang="0">
                    <a:pos x="connsiteX1" y="connsiteY1"/>
                  </a:cxn>
                </a:cxnLst>
                <a:rect l="l" t="t" r="r" b="b"/>
                <a:pathLst>
                  <a:path w="269843" h="190">
                    <a:moveTo>
                      <a:pt x="269843" y="0"/>
                    </a:moveTo>
                    <a:lnTo>
                      <a:pt x="0" y="191"/>
                    </a:lnTo>
                  </a:path>
                </a:pathLst>
              </a:custGeom>
              <a:ln w="19050" cap="flat">
                <a:solidFill>
                  <a:srgbClr val="F1F2F2"/>
                </a:solidFill>
                <a:prstDash val="solid"/>
                <a:round/>
              </a:ln>
            </p:spPr>
            <p:txBody>
              <a:bodyPr rtlCol="0" anchor="ctr"/>
              <a:lstStyle/>
              <a:p>
                <a:endParaRPr lang="en-US" dirty="0"/>
              </a:p>
            </p:txBody>
          </p:sp>
          <p:sp>
            <p:nvSpPr>
              <p:cNvPr id="142" name="Freeform: Shape 141">
                <a:extLst>
                  <a:ext uri="{FF2B5EF4-FFF2-40B4-BE49-F238E27FC236}">
                    <a16:creationId xmlns:a16="http://schemas.microsoft.com/office/drawing/2014/main" id="{C5B4364E-59ED-45EF-A507-43EC1C4BB129}"/>
                  </a:ext>
                </a:extLst>
              </p:cNvPr>
              <p:cNvSpPr/>
              <p:nvPr/>
            </p:nvSpPr>
            <p:spPr>
              <a:xfrm>
                <a:off x="2377901" y="9708641"/>
                <a:ext cx="1223581" cy="136779"/>
              </a:xfrm>
              <a:custGeom>
                <a:avLst/>
                <a:gdLst>
                  <a:gd name="connsiteX0" fmla="*/ 1155954 w 1223581"/>
                  <a:gd name="connsiteY0" fmla="*/ 0 h 136779"/>
                  <a:gd name="connsiteX1" fmla="*/ 1197769 w 1223581"/>
                  <a:gd name="connsiteY1" fmla="*/ 0 h 136779"/>
                  <a:gd name="connsiteX2" fmla="*/ 1223581 w 1223581"/>
                  <a:gd name="connsiteY2" fmla="*/ 25622 h 136779"/>
                  <a:gd name="connsiteX3" fmla="*/ 1223581 w 1223581"/>
                  <a:gd name="connsiteY3" fmla="*/ 25718 h 136779"/>
                  <a:gd name="connsiteX4" fmla="*/ 1223582 w 1223581"/>
                  <a:gd name="connsiteY4" fmla="*/ 136208 h 136779"/>
                  <a:gd name="connsiteX5" fmla="*/ 0 w 1223581"/>
                  <a:gd name="connsiteY5" fmla="*/ 136779 h 136779"/>
                  <a:gd name="connsiteX6" fmla="*/ 0 w 1223581"/>
                  <a:gd name="connsiteY6" fmla="*/ 25908 h 136779"/>
                  <a:gd name="connsiteX7" fmla="*/ 25718 w 1223581"/>
                  <a:gd name="connsiteY7" fmla="*/ 191 h 136779"/>
                  <a:gd name="connsiteX8" fmla="*/ 91345 w 1223581"/>
                  <a:gd name="connsiteY8" fmla="*/ 191 h 136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3581" h="136779">
                    <a:moveTo>
                      <a:pt x="1155954" y="0"/>
                    </a:moveTo>
                    <a:lnTo>
                      <a:pt x="1197769" y="0"/>
                    </a:lnTo>
                    <a:cubicBezTo>
                      <a:pt x="1211972" y="-52"/>
                      <a:pt x="1223529" y="11419"/>
                      <a:pt x="1223581" y="25622"/>
                    </a:cubicBezTo>
                    <a:cubicBezTo>
                      <a:pt x="1223581" y="25654"/>
                      <a:pt x="1223581" y="25686"/>
                      <a:pt x="1223581" y="25718"/>
                    </a:cubicBezTo>
                    <a:lnTo>
                      <a:pt x="1223582" y="136208"/>
                    </a:lnTo>
                    <a:lnTo>
                      <a:pt x="0" y="136779"/>
                    </a:lnTo>
                    <a:lnTo>
                      <a:pt x="0" y="25908"/>
                    </a:lnTo>
                    <a:cubicBezTo>
                      <a:pt x="0" y="11705"/>
                      <a:pt x="11514" y="191"/>
                      <a:pt x="25718" y="191"/>
                    </a:cubicBezTo>
                    <a:lnTo>
                      <a:pt x="91345" y="191"/>
                    </a:lnTo>
                  </a:path>
                </a:pathLst>
              </a:custGeom>
              <a:noFill/>
              <a:ln w="19050" cap="flat">
                <a:solidFill>
                  <a:srgbClr val="F1F2F2"/>
                </a:solidFill>
                <a:prstDash val="solid"/>
                <a:round/>
              </a:ln>
            </p:spPr>
            <p:txBody>
              <a:bodyPr rtlCol="0" anchor="ctr"/>
              <a:lstStyle/>
              <a:p>
                <a:endParaRPr lang="en-US" dirty="0"/>
              </a:p>
            </p:txBody>
          </p:sp>
          <p:sp>
            <p:nvSpPr>
              <p:cNvPr id="143" name="Freeform: Shape 142">
                <a:extLst>
                  <a:ext uri="{FF2B5EF4-FFF2-40B4-BE49-F238E27FC236}">
                    <a16:creationId xmlns:a16="http://schemas.microsoft.com/office/drawing/2014/main" id="{CDA36F56-9407-4F53-8699-0114BA36E20B}"/>
                  </a:ext>
                </a:extLst>
              </p:cNvPr>
              <p:cNvSpPr/>
              <p:nvPr/>
            </p:nvSpPr>
            <p:spPr>
              <a:xfrm>
                <a:off x="2532968" y="9709023"/>
                <a:ext cx="269747" cy="95"/>
              </a:xfrm>
              <a:custGeom>
                <a:avLst/>
                <a:gdLst>
                  <a:gd name="connsiteX0" fmla="*/ 269748 w 269747"/>
                  <a:gd name="connsiteY0" fmla="*/ 0 h 95"/>
                  <a:gd name="connsiteX1" fmla="*/ 0 w 269747"/>
                  <a:gd name="connsiteY1" fmla="*/ 95 h 95"/>
                </a:gdLst>
                <a:ahLst/>
                <a:cxnLst>
                  <a:cxn ang="0">
                    <a:pos x="connsiteX0" y="connsiteY0"/>
                  </a:cxn>
                  <a:cxn ang="0">
                    <a:pos x="connsiteX1" y="connsiteY1"/>
                  </a:cxn>
                </a:cxnLst>
                <a:rect l="l" t="t" r="r" b="b"/>
                <a:pathLst>
                  <a:path w="269747" h="95">
                    <a:moveTo>
                      <a:pt x="269748" y="0"/>
                    </a:moveTo>
                    <a:lnTo>
                      <a:pt x="0" y="95"/>
                    </a:lnTo>
                  </a:path>
                </a:pathLst>
              </a:custGeom>
              <a:ln w="19050" cap="flat">
                <a:solidFill>
                  <a:srgbClr val="F1F2F2"/>
                </a:solidFill>
                <a:prstDash val="solid"/>
                <a:round/>
              </a:ln>
            </p:spPr>
            <p:txBody>
              <a:bodyPr rtlCol="0" anchor="ctr"/>
              <a:lstStyle/>
              <a:p>
                <a:endParaRPr lang="en-US" dirty="0"/>
              </a:p>
            </p:txBody>
          </p:sp>
          <p:sp>
            <p:nvSpPr>
              <p:cNvPr id="144" name="Freeform: Shape 143">
                <a:extLst>
                  <a:ext uri="{FF2B5EF4-FFF2-40B4-BE49-F238E27FC236}">
                    <a16:creationId xmlns:a16="http://schemas.microsoft.com/office/drawing/2014/main" id="{DB3337B9-C909-488B-9D4C-D71087BE3248}"/>
                  </a:ext>
                </a:extLst>
              </p:cNvPr>
              <p:cNvSpPr/>
              <p:nvPr/>
            </p:nvSpPr>
            <p:spPr>
              <a:xfrm>
                <a:off x="246915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145" name="Freeform: Shape 144">
                <a:extLst>
                  <a:ext uri="{FF2B5EF4-FFF2-40B4-BE49-F238E27FC236}">
                    <a16:creationId xmlns:a16="http://schemas.microsoft.com/office/drawing/2014/main" id="{0378E359-5A02-4E1D-988C-F0AD24EED39E}"/>
                  </a:ext>
                </a:extLst>
              </p:cNvPr>
              <p:cNvSpPr/>
              <p:nvPr/>
            </p:nvSpPr>
            <p:spPr>
              <a:xfrm>
                <a:off x="2802620"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146" name="Freeform: Shape 145">
                <a:extLst>
                  <a:ext uri="{FF2B5EF4-FFF2-40B4-BE49-F238E27FC236}">
                    <a16:creationId xmlns:a16="http://schemas.microsoft.com/office/drawing/2014/main" id="{F6A46E8C-5AE8-42AD-B0E5-03AA2DAD0457}"/>
                  </a:ext>
                </a:extLst>
              </p:cNvPr>
              <p:cNvSpPr/>
              <p:nvPr/>
            </p:nvSpPr>
            <p:spPr>
              <a:xfrm>
                <a:off x="346965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sp>
            <p:nvSpPr>
              <p:cNvPr id="147" name="Freeform: Shape 146">
                <a:extLst>
                  <a:ext uri="{FF2B5EF4-FFF2-40B4-BE49-F238E27FC236}">
                    <a16:creationId xmlns:a16="http://schemas.microsoft.com/office/drawing/2014/main" id="{563EAC15-F812-458F-96B7-EB511B62E636}"/>
                  </a:ext>
                </a:extLst>
              </p:cNvPr>
              <p:cNvSpPr/>
              <p:nvPr/>
            </p:nvSpPr>
            <p:spPr>
              <a:xfrm>
                <a:off x="3136186" y="9630537"/>
                <a:ext cx="9525" cy="151638"/>
              </a:xfrm>
              <a:custGeom>
                <a:avLst/>
                <a:gdLst>
                  <a:gd name="connsiteX0" fmla="*/ 0 w 9525"/>
                  <a:gd name="connsiteY0" fmla="*/ 151638 h 151638"/>
                  <a:gd name="connsiteX1" fmla="*/ 0 w 9525"/>
                  <a:gd name="connsiteY1" fmla="*/ 0 h 151638"/>
                </a:gdLst>
                <a:ahLst/>
                <a:cxnLst>
                  <a:cxn ang="0">
                    <a:pos x="connsiteX0" y="connsiteY0"/>
                  </a:cxn>
                  <a:cxn ang="0">
                    <a:pos x="connsiteX1" y="connsiteY1"/>
                  </a:cxn>
                </a:cxnLst>
                <a:rect l="l" t="t" r="r" b="b"/>
                <a:pathLst>
                  <a:path w="9525" h="151638">
                    <a:moveTo>
                      <a:pt x="0" y="151638"/>
                    </a:moveTo>
                    <a:lnTo>
                      <a:pt x="0" y="0"/>
                    </a:lnTo>
                  </a:path>
                </a:pathLst>
              </a:custGeom>
              <a:ln w="19050" cap="flat">
                <a:solidFill>
                  <a:srgbClr val="F1F2F2"/>
                </a:solidFill>
                <a:prstDash val="solid"/>
                <a:round/>
              </a:ln>
            </p:spPr>
            <p:txBody>
              <a:bodyPr rtlCol="0" anchor="ctr"/>
              <a:lstStyle/>
              <a:p>
                <a:endParaRPr lang="en-US" dirty="0"/>
              </a:p>
            </p:txBody>
          </p:sp>
        </p:grpSp>
        <p:sp>
          <p:nvSpPr>
            <p:cNvPr id="107" name="Freeform: Shape 106">
              <a:extLst>
                <a:ext uri="{FF2B5EF4-FFF2-40B4-BE49-F238E27FC236}">
                  <a16:creationId xmlns:a16="http://schemas.microsoft.com/office/drawing/2014/main" id="{EA7331BC-C677-4B5B-AF3E-24980B63661C}"/>
                </a:ext>
              </a:extLst>
            </p:cNvPr>
            <p:cNvSpPr/>
            <p:nvPr/>
          </p:nvSpPr>
          <p:spPr>
            <a:xfrm>
              <a:off x="2514013" y="10246995"/>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108" name="Freeform: Shape 107">
              <a:extLst>
                <a:ext uri="{FF2B5EF4-FFF2-40B4-BE49-F238E27FC236}">
                  <a16:creationId xmlns:a16="http://schemas.microsoft.com/office/drawing/2014/main" id="{6A575F3D-1C55-4855-9605-9CFA5D5C6C45}"/>
                </a:ext>
              </a:extLst>
            </p:cNvPr>
            <p:cNvSpPr/>
            <p:nvPr/>
          </p:nvSpPr>
          <p:spPr>
            <a:xfrm>
              <a:off x="2766902" y="10246995"/>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109" name="Freeform: Shape 108">
              <a:extLst>
                <a:ext uri="{FF2B5EF4-FFF2-40B4-BE49-F238E27FC236}">
                  <a16:creationId xmlns:a16="http://schemas.microsoft.com/office/drawing/2014/main" id="{250151EA-2359-4485-AAD4-83CD825C9E72}"/>
                </a:ext>
              </a:extLst>
            </p:cNvPr>
            <p:cNvSpPr/>
            <p:nvPr/>
          </p:nvSpPr>
          <p:spPr>
            <a:xfrm>
              <a:off x="3019695" y="10246995"/>
              <a:ext cx="169354" cy="9525"/>
            </a:xfrm>
            <a:custGeom>
              <a:avLst/>
              <a:gdLst>
                <a:gd name="connsiteX0" fmla="*/ 169355 w 169354"/>
                <a:gd name="connsiteY0" fmla="*/ 0 h 9525"/>
                <a:gd name="connsiteX1" fmla="*/ 0 w 169354"/>
                <a:gd name="connsiteY1" fmla="*/ 0 h 9525"/>
              </a:gdLst>
              <a:ahLst/>
              <a:cxnLst>
                <a:cxn ang="0">
                  <a:pos x="connsiteX0" y="connsiteY0"/>
                </a:cxn>
                <a:cxn ang="0">
                  <a:pos x="connsiteX1" y="connsiteY1"/>
                </a:cxn>
              </a:cxnLst>
              <a:rect l="l" t="t" r="r" b="b"/>
              <a:pathLst>
                <a:path w="169354" h="9525">
                  <a:moveTo>
                    <a:pt x="169355" y="0"/>
                  </a:moveTo>
                  <a:lnTo>
                    <a:pt x="0" y="0"/>
                  </a:lnTo>
                </a:path>
              </a:pathLst>
            </a:custGeom>
            <a:ln w="19050" cap="flat">
              <a:solidFill>
                <a:srgbClr val="F1F2F2"/>
              </a:solidFill>
              <a:prstDash val="solid"/>
              <a:round/>
            </a:ln>
          </p:spPr>
          <p:txBody>
            <a:bodyPr rtlCol="0" anchor="ctr"/>
            <a:lstStyle/>
            <a:p>
              <a:endParaRPr lang="en-US" dirty="0"/>
            </a:p>
          </p:txBody>
        </p:sp>
        <p:sp>
          <p:nvSpPr>
            <p:cNvPr id="110" name="Freeform: Shape 109">
              <a:extLst>
                <a:ext uri="{FF2B5EF4-FFF2-40B4-BE49-F238E27FC236}">
                  <a16:creationId xmlns:a16="http://schemas.microsoft.com/office/drawing/2014/main" id="{9EFEE783-A8A6-4DDB-8906-322EFC63F050}"/>
                </a:ext>
              </a:extLst>
            </p:cNvPr>
            <p:cNvSpPr/>
            <p:nvPr/>
          </p:nvSpPr>
          <p:spPr>
            <a:xfrm>
              <a:off x="2514013" y="10373677"/>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111" name="Freeform: Shape 110">
              <a:extLst>
                <a:ext uri="{FF2B5EF4-FFF2-40B4-BE49-F238E27FC236}">
                  <a16:creationId xmlns:a16="http://schemas.microsoft.com/office/drawing/2014/main" id="{EC135F99-353E-42AD-B7F1-5C85A453381C}"/>
                </a:ext>
              </a:extLst>
            </p:cNvPr>
            <p:cNvSpPr/>
            <p:nvPr/>
          </p:nvSpPr>
          <p:spPr>
            <a:xfrm>
              <a:off x="2766902" y="10373677"/>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112" name="Freeform: Shape 111">
              <a:extLst>
                <a:ext uri="{FF2B5EF4-FFF2-40B4-BE49-F238E27FC236}">
                  <a16:creationId xmlns:a16="http://schemas.microsoft.com/office/drawing/2014/main" id="{974713EE-927D-4EF7-B436-76525659461F}"/>
                </a:ext>
              </a:extLst>
            </p:cNvPr>
            <p:cNvSpPr/>
            <p:nvPr/>
          </p:nvSpPr>
          <p:spPr>
            <a:xfrm>
              <a:off x="3019695" y="10373677"/>
              <a:ext cx="86296" cy="9525"/>
            </a:xfrm>
            <a:custGeom>
              <a:avLst/>
              <a:gdLst>
                <a:gd name="connsiteX0" fmla="*/ 86297 w 86296"/>
                <a:gd name="connsiteY0" fmla="*/ 0 h 9525"/>
                <a:gd name="connsiteX1" fmla="*/ 0 w 86296"/>
                <a:gd name="connsiteY1" fmla="*/ 0 h 9525"/>
              </a:gdLst>
              <a:ahLst/>
              <a:cxnLst>
                <a:cxn ang="0">
                  <a:pos x="connsiteX0" y="connsiteY0"/>
                </a:cxn>
                <a:cxn ang="0">
                  <a:pos x="connsiteX1" y="connsiteY1"/>
                </a:cxn>
              </a:cxnLst>
              <a:rect l="l" t="t" r="r" b="b"/>
              <a:pathLst>
                <a:path w="86296" h="9525">
                  <a:moveTo>
                    <a:pt x="86297" y="0"/>
                  </a:moveTo>
                  <a:lnTo>
                    <a:pt x="0" y="0"/>
                  </a:lnTo>
                </a:path>
              </a:pathLst>
            </a:custGeom>
            <a:ln w="19050" cap="flat">
              <a:solidFill>
                <a:srgbClr val="F1F2F2"/>
              </a:solidFill>
              <a:prstDash val="solid"/>
              <a:round/>
            </a:ln>
          </p:spPr>
          <p:txBody>
            <a:bodyPr rtlCol="0" anchor="ctr"/>
            <a:lstStyle/>
            <a:p>
              <a:endParaRPr lang="en-US" dirty="0"/>
            </a:p>
          </p:txBody>
        </p:sp>
        <p:sp>
          <p:nvSpPr>
            <p:cNvPr id="113" name="Freeform: Shape 112">
              <a:extLst>
                <a:ext uri="{FF2B5EF4-FFF2-40B4-BE49-F238E27FC236}">
                  <a16:creationId xmlns:a16="http://schemas.microsoft.com/office/drawing/2014/main" id="{1F9AB23D-FD2D-4461-BF4B-CB7FAEABD4C3}"/>
                </a:ext>
              </a:extLst>
            </p:cNvPr>
            <p:cNvSpPr/>
            <p:nvPr/>
          </p:nvSpPr>
          <p:spPr>
            <a:xfrm>
              <a:off x="2514013" y="10500360"/>
              <a:ext cx="193167" cy="9525"/>
            </a:xfrm>
            <a:custGeom>
              <a:avLst/>
              <a:gdLst>
                <a:gd name="connsiteX0" fmla="*/ 193167 w 193167"/>
                <a:gd name="connsiteY0" fmla="*/ 0 h 9525"/>
                <a:gd name="connsiteX1" fmla="*/ 0 w 193167"/>
                <a:gd name="connsiteY1" fmla="*/ 0 h 9525"/>
              </a:gdLst>
              <a:ahLst/>
              <a:cxnLst>
                <a:cxn ang="0">
                  <a:pos x="connsiteX0" y="connsiteY0"/>
                </a:cxn>
                <a:cxn ang="0">
                  <a:pos x="connsiteX1" y="connsiteY1"/>
                </a:cxn>
              </a:cxnLst>
              <a:rect l="l" t="t" r="r" b="b"/>
              <a:pathLst>
                <a:path w="193167" h="9525">
                  <a:moveTo>
                    <a:pt x="193167" y="0"/>
                  </a:moveTo>
                  <a:lnTo>
                    <a:pt x="0" y="0"/>
                  </a:lnTo>
                </a:path>
              </a:pathLst>
            </a:custGeom>
            <a:ln w="19050" cap="flat">
              <a:solidFill>
                <a:srgbClr val="F1F2F2"/>
              </a:solidFill>
              <a:prstDash val="solid"/>
              <a:round/>
            </a:ln>
          </p:spPr>
          <p:txBody>
            <a:bodyPr rtlCol="0" anchor="ctr"/>
            <a:lstStyle/>
            <a:p>
              <a:endParaRPr lang="en-US" dirty="0"/>
            </a:p>
          </p:txBody>
        </p:sp>
        <p:sp>
          <p:nvSpPr>
            <p:cNvPr id="114" name="Freeform: Shape 113">
              <a:extLst>
                <a:ext uri="{FF2B5EF4-FFF2-40B4-BE49-F238E27FC236}">
                  <a16:creationId xmlns:a16="http://schemas.microsoft.com/office/drawing/2014/main" id="{D6D3C17B-791A-4461-A02C-6ACE77F4F88D}"/>
                </a:ext>
              </a:extLst>
            </p:cNvPr>
            <p:cNvSpPr/>
            <p:nvPr/>
          </p:nvSpPr>
          <p:spPr>
            <a:xfrm>
              <a:off x="2766902" y="10500360"/>
              <a:ext cx="193071" cy="9525"/>
            </a:xfrm>
            <a:custGeom>
              <a:avLst/>
              <a:gdLst>
                <a:gd name="connsiteX0" fmla="*/ 193072 w 193071"/>
                <a:gd name="connsiteY0" fmla="*/ 0 h 9525"/>
                <a:gd name="connsiteX1" fmla="*/ 0 w 193071"/>
                <a:gd name="connsiteY1" fmla="*/ 0 h 9525"/>
              </a:gdLst>
              <a:ahLst/>
              <a:cxnLst>
                <a:cxn ang="0">
                  <a:pos x="connsiteX0" y="connsiteY0"/>
                </a:cxn>
                <a:cxn ang="0">
                  <a:pos x="connsiteX1" y="connsiteY1"/>
                </a:cxn>
              </a:cxnLst>
              <a:rect l="l" t="t" r="r" b="b"/>
              <a:pathLst>
                <a:path w="193071" h="9525">
                  <a:moveTo>
                    <a:pt x="193072" y="0"/>
                  </a:moveTo>
                  <a:lnTo>
                    <a:pt x="0" y="0"/>
                  </a:lnTo>
                </a:path>
              </a:pathLst>
            </a:custGeom>
            <a:ln w="19050" cap="flat">
              <a:solidFill>
                <a:srgbClr val="F1F2F2"/>
              </a:solidFill>
              <a:prstDash val="solid"/>
              <a:round/>
            </a:ln>
          </p:spPr>
          <p:txBody>
            <a:bodyPr rtlCol="0" anchor="ctr"/>
            <a:lstStyle/>
            <a:p>
              <a:endParaRPr lang="en-US" dirty="0"/>
            </a:p>
          </p:txBody>
        </p:sp>
        <p:sp>
          <p:nvSpPr>
            <p:cNvPr id="115" name="Freeform: Shape 114">
              <a:extLst>
                <a:ext uri="{FF2B5EF4-FFF2-40B4-BE49-F238E27FC236}">
                  <a16:creationId xmlns:a16="http://schemas.microsoft.com/office/drawing/2014/main" id="{1237FFE4-B8BB-45C5-9F46-9FEFB88B6E08}"/>
                </a:ext>
              </a:extLst>
            </p:cNvPr>
            <p:cNvSpPr/>
            <p:nvPr/>
          </p:nvSpPr>
          <p:spPr>
            <a:xfrm>
              <a:off x="3019695" y="10500360"/>
              <a:ext cx="42767" cy="9525"/>
            </a:xfrm>
            <a:custGeom>
              <a:avLst/>
              <a:gdLst>
                <a:gd name="connsiteX0" fmla="*/ 42767 w 42767"/>
                <a:gd name="connsiteY0" fmla="*/ 0 h 9525"/>
                <a:gd name="connsiteX1" fmla="*/ 0 w 42767"/>
                <a:gd name="connsiteY1" fmla="*/ 0 h 9525"/>
              </a:gdLst>
              <a:ahLst/>
              <a:cxnLst>
                <a:cxn ang="0">
                  <a:pos x="connsiteX0" y="connsiteY0"/>
                </a:cxn>
                <a:cxn ang="0">
                  <a:pos x="connsiteX1" y="connsiteY1"/>
                </a:cxn>
              </a:cxnLst>
              <a:rect l="l" t="t" r="r" b="b"/>
              <a:pathLst>
                <a:path w="42767" h="9525">
                  <a:moveTo>
                    <a:pt x="42767" y="0"/>
                  </a:moveTo>
                  <a:lnTo>
                    <a:pt x="0" y="0"/>
                  </a:lnTo>
                </a:path>
              </a:pathLst>
            </a:custGeom>
            <a:ln w="19050" cap="flat">
              <a:solidFill>
                <a:srgbClr val="F1F2F2"/>
              </a:solidFill>
              <a:prstDash val="solid"/>
              <a:round/>
            </a:ln>
          </p:spPr>
          <p:txBody>
            <a:bodyPr rtlCol="0" anchor="ctr"/>
            <a:lstStyle/>
            <a:p>
              <a:endParaRPr lang="en-US" dirty="0"/>
            </a:p>
          </p:txBody>
        </p:sp>
        <p:sp>
          <p:nvSpPr>
            <p:cNvPr id="116" name="Freeform: Shape 115">
              <a:extLst>
                <a:ext uri="{FF2B5EF4-FFF2-40B4-BE49-F238E27FC236}">
                  <a16:creationId xmlns:a16="http://schemas.microsoft.com/office/drawing/2014/main" id="{FA63FE71-E342-431D-9BFF-D38443A7BA83}"/>
                </a:ext>
              </a:extLst>
            </p:cNvPr>
            <p:cNvSpPr/>
            <p:nvPr/>
          </p:nvSpPr>
          <p:spPr>
            <a:xfrm>
              <a:off x="2378186" y="9973627"/>
              <a:ext cx="664940" cy="688467"/>
            </a:xfrm>
            <a:custGeom>
              <a:avLst/>
              <a:gdLst>
                <a:gd name="connsiteX0" fmla="*/ 664940 w 664940"/>
                <a:gd name="connsiteY0" fmla="*/ 688467 h 688467"/>
                <a:gd name="connsiteX1" fmla="*/ 25718 w 664940"/>
                <a:gd name="connsiteY1" fmla="*/ 688467 h 688467"/>
                <a:gd name="connsiteX2" fmla="*/ 0 w 664940"/>
                <a:gd name="connsiteY2" fmla="*/ 662750 h 688467"/>
                <a:gd name="connsiteX3" fmla="*/ 0 w 664940"/>
                <a:gd name="connsiteY3" fmla="*/ 25718 h 688467"/>
                <a:gd name="connsiteX4" fmla="*/ 25718 w 664940"/>
                <a:gd name="connsiteY4" fmla="*/ 0 h 688467"/>
                <a:gd name="connsiteX5" fmla="*/ 92393 w 664940"/>
                <a:gd name="connsiteY5" fmla="*/ 0 h 688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4940" h="688467">
                  <a:moveTo>
                    <a:pt x="664940" y="688467"/>
                  </a:moveTo>
                  <a:lnTo>
                    <a:pt x="25718" y="688467"/>
                  </a:lnTo>
                  <a:cubicBezTo>
                    <a:pt x="11514" y="688467"/>
                    <a:pt x="0" y="676953"/>
                    <a:pt x="0" y="662750"/>
                  </a:cubicBezTo>
                  <a:lnTo>
                    <a:pt x="0" y="25718"/>
                  </a:lnTo>
                  <a:cubicBezTo>
                    <a:pt x="0" y="11514"/>
                    <a:pt x="11514" y="0"/>
                    <a:pt x="25718" y="0"/>
                  </a:cubicBezTo>
                  <a:lnTo>
                    <a:pt x="92393" y="0"/>
                  </a:lnTo>
                </a:path>
              </a:pathLst>
            </a:custGeom>
            <a:noFill/>
            <a:ln w="19050" cap="flat">
              <a:solidFill>
                <a:srgbClr val="F1F2F2"/>
              </a:solidFill>
              <a:prstDash val="solid"/>
              <a:round/>
            </a:ln>
          </p:spPr>
          <p:txBody>
            <a:bodyPr rtlCol="0" anchor="ctr"/>
            <a:lstStyle/>
            <a:p>
              <a:endParaRPr lang="en-US" dirty="0"/>
            </a:p>
          </p:txBody>
        </p:sp>
        <p:sp>
          <p:nvSpPr>
            <p:cNvPr id="117" name="Freeform: Shape 116">
              <a:extLst>
                <a:ext uri="{FF2B5EF4-FFF2-40B4-BE49-F238E27FC236}">
                  <a16:creationId xmlns:a16="http://schemas.microsoft.com/office/drawing/2014/main" id="{D5BE0F7D-8FFD-49B8-84CA-78A4975C449B}"/>
                </a:ext>
              </a:extLst>
            </p:cNvPr>
            <p:cNvSpPr/>
            <p:nvPr/>
          </p:nvSpPr>
          <p:spPr>
            <a:xfrm>
              <a:off x="3601482" y="9844754"/>
              <a:ext cx="190" cy="277368"/>
            </a:xfrm>
            <a:custGeom>
              <a:avLst/>
              <a:gdLst>
                <a:gd name="connsiteX0" fmla="*/ 0 w 190"/>
                <a:gd name="connsiteY0" fmla="*/ 0 h 277368"/>
                <a:gd name="connsiteX1" fmla="*/ 190 w 190"/>
                <a:gd name="connsiteY1" fmla="*/ 277368 h 277368"/>
              </a:gdLst>
              <a:ahLst/>
              <a:cxnLst>
                <a:cxn ang="0">
                  <a:pos x="connsiteX0" y="connsiteY0"/>
                </a:cxn>
                <a:cxn ang="0">
                  <a:pos x="connsiteX1" y="connsiteY1"/>
                </a:cxn>
              </a:cxnLst>
              <a:rect l="l" t="t" r="r" b="b"/>
              <a:pathLst>
                <a:path w="190" h="277368">
                  <a:moveTo>
                    <a:pt x="0" y="0"/>
                  </a:moveTo>
                  <a:lnTo>
                    <a:pt x="190" y="277368"/>
                  </a:lnTo>
                </a:path>
              </a:pathLst>
            </a:custGeom>
            <a:ln w="19050" cap="flat">
              <a:solidFill>
                <a:srgbClr val="F1F2F2"/>
              </a:solidFill>
              <a:prstDash val="solid"/>
              <a:round/>
            </a:ln>
          </p:spPr>
          <p:txBody>
            <a:bodyPr rtlCol="0" anchor="ctr"/>
            <a:lstStyle/>
            <a:p>
              <a:endParaRPr lang="en-US" dirty="0"/>
            </a:p>
          </p:txBody>
        </p:sp>
        <p:sp>
          <p:nvSpPr>
            <p:cNvPr id="118" name="Freeform: Shape 117">
              <a:extLst>
                <a:ext uri="{FF2B5EF4-FFF2-40B4-BE49-F238E27FC236}">
                  <a16:creationId xmlns:a16="http://schemas.microsoft.com/office/drawing/2014/main" id="{FFF557D0-A0BB-46E3-A052-FB10205E0F04}"/>
                </a:ext>
              </a:extLst>
            </p:cNvPr>
            <p:cNvSpPr/>
            <p:nvPr/>
          </p:nvSpPr>
          <p:spPr>
            <a:xfrm>
              <a:off x="3193907" y="10595229"/>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rgbClr val="3366FF"/>
              </a:solidFill>
              <a:prstDash val="solid"/>
              <a:round/>
            </a:ln>
          </p:spPr>
          <p:txBody>
            <a:bodyPr rtlCol="0" anchor="ctr"/>
            <a:lstStyle/>
            <a:p>
              <a:endParaRPr lang="en-US" dirty="0"/>
            </a:p>
          </p:txBody>
        </p:sp>
        <p:sp>
          <p:nvSpPr>
            <p:cNvPr id="119" name="Freeform: Shape 118">
              <a:extLst>
                <a:ext uri="{FF2B5EF4-FFF2-40B4-BE49-F238E27FC236}">
                  <a16:creationId xmlns:a16="http://schemas.microsoft.com/office/drawing/2014/main" id="{05134ECD-8B02-4FDA-ACCA-93B37B23CB29}"/>
                </a:ext>
              </a:extLst>
            </p:cNvPr>
            <p:cNvSpPr/>
            <p:nvPr/>
          </p:nvSpPr>
          <p:spPr>
            <a:xfrm>
              <a:off x="3462227" y="10246994"/>
              <a:ext cx="145065" cy="7620"/>
            </a:xfrm>
            <a:custGeom>
              <a:avLst/>
              <a:gdLst>
                <a:gd name="connsiteX0" fmla="*/ 145066 w 145065"/>
                <a:gd name="connsiteY0" fmla="*/ 7621 h 7620"/>
                <a:gd name="connsiteX1" fmla="*/ 0 w 145065"/>
                <a:gd name="connsiteY1" fmla="*/ 7621 h 7620"/>
              </a:gdLst>
              <a:ahLst/>
              <a:cxnLst>
                <a:cxn ang="0">
                  <a:pos x="connsiteX0" y="connsiteY0"/>
                </a:cxn>
                <a:cxn ang="0">
                  <a:pos x="connsiteX1" y="connsiteY1"/>
                </a:cxn>
              </a:cxnLst>
              <a:rect l="l" t="t" r="r" b="b"/>
              <a:pathLst>
                <a:path w="145065" h="7620">
                  <a:moveTo>
                    <a:pt x="145066" y="7621"/>
                  </a:moveTo>
                  <a:cubicBezTo>
                    <a:pt x="97244" y="-2540"/>
                    <a:pt x="47822" y="-2540"/>
                    <a:pt x="0" y="7621"/>
                  </a:cubicBezTo>
                </a:path>
              </a:pathLst>
            </a:custGeom>
            <a:noFill/>
            <a:ln w="19050" cap="flat">
              <a:solidFill>
                <a:srgbClr val="3366FF"/>
              </a:solidFill>
              <a:prstDash val="solid"/>
              <a:round/>
            </a:ln>
          </p:spPr>
          <p:txBody>
            <a:bodyPr rtlCol="0" anchor="ctr"/>
            <a:lstStyle/>
            <a:p>
              <a:endParaRPr lang="en-US" dirty="0"/>
            </a:p>
          </p:txBody>
        </p:sp>
        <p:sp>
          <p:nvSpPr>
            <p:cNvPr id="120" name="Freeform: Shape 119">
              <a:extLst>
                <a:ext uri="{FF2B5EF4-FFF2-40B4-BE49-F238E27FC236}">
                  <a16:creationId xmlns:a16="http://schemas.microsoft.com/office/drawing/2014/main" id="{488977A2-5ACE-461B-866F-5872E104E8AF}"/>
                </a:ext>
              </a:extLst>
            </p:cNvPr>
            <p:cNvSpPr/>
            <p:nvPr/>
          </p:nvSpPr>
          <p:spPr>
            <a:xfrm>
              <a:off x="3194098" y="10668000"/>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28736" y="134382"/>
                    <a:pt x="133736" y="239345"/>
                    <a:pt x="268129" y="268034"/>
                  </a:cubicBezTo>
                </a:path>
              </a:pathLst>
            </a:custGeom>
            <a:noFill/>
            <a:ln w="19050" cap="flat">
              <a:solidFill>
                <a:srgbClr val="3366FF"/>
              </a:solidFill>
              <a:prstDash val="solid"/>
              <a:round/>
            </a:ln>
          </p:spPr>
          <p:txBody>
            <a:bodyPr rtlCol="0" anchor="ctr"/>
            <a:lstStyle/>
            <a:p>
              <a:endParaRPr lang="en-US" dirty="0"/>
            </a:p>
          </p:txBody>
        </p:sp>
        <p:sp>
          <p:nvSpPr>
            <p:cNvPr id="121" name="Freeform: Shape 120">
              <a:extLst>
                <a:ext uri="{FF2B5EF4-FFF2-40B4-BE49-F238E27FC236}">
                  <a16:creationId xmlns:a16="http://schemas.microsoft.com/office/drawing/2014/main" id="{5D599CFC-C082-465E-960F-D829E2A4B8A0}"/>
                </a:ext>
              </a:extLst>
            </p:cNvPr>
            <p:cNvSpPr/>
            <p:nvPr/>
          </p:nvSpPr>
          <p:spPr>
            <a:xfrm>
              <a:off x="3462226" y="10935843"/>
              <a:ext cx="67246" cy="7524"/>
            </a:xfrm>
            <a:custGeom>
              <a:avLst/>
              <a:gdLst>
                <a:gd name="connsiteX0" fmla="*/ 67246 w 67246"/>
                <a:gd name="connsiteY0" fmla="*/ 7525 h 7524"/>
                <a:gd name="connsiteX1" fmla="*/ 0 w 67246"/>
                <a:gd name="connsiteY1" fmla="*/ 0 h 7524"/>
              </a:gdLst>
              <a:ahLst/>
              <a:cxnLst>
                <a:cxn ang="0">
                  <a:pos x="connsiteX0" y="connsiteY0"/>
                </a:cxn>
                <a:cxn ang="0">
                  <a:pos x="connsiteX1" y="connsiteY1"/>
                </a:cxn>
              </a:cxnLst>
              <a:rect l="l" t="t" r="r" b="b"/>
              <a:pathLst>
                <a:path w="67246" h="7524">
                  <a:moveTo>
                    <a:pt x="67246" y="7525"/>
                  </a:moveTo>
                  <a:cubicBezTo>
                    <a:pt x="44639" y="7213"/>
                    <a:pt x="22117" y="4693"/>
                    <a:pt x="0" y="0"/>
                  </a:cubicBezTo>
                </a:path>
              </a:pathLst>
            </a:custGeom>
            <a:noFill/>
            <a:ln w="19050" cap="flat">
              <a:solidFill>
                <a:srgbClr val="3366FF"/>
              </a:solidFill>
              <a:prstDash val="solid"/>
              <a:round/>
            </a:ln>
          </p:spPr>
          <p:txBody>
            <a:bodyPr rtlCol="0" anchor="ctr"/>
            <a:lstStyle/>
            <a:p>
              <a:endParaRPr lang="en-US" dirty="0"/>
            </a:p>
          </p:txBody>
        </p:sp>
        <p:sp>
          <p:nvSpPr>
            <p:cNvPr id="122" name="Freeform: Shape 121">
              <a:extLst>
                <a:ext uri="{FF2B5EF4-FFF2-40B4-BE49-F238E27FC236}">
                  <a16:creationId xmlns:a16="http://schemas.microsoft.com/office/drawing/2014/main" id="{EF1E904C-7F17-4BDE-B055-2AEEDCB16B90}"/>
                </a:ext>
              </a:extLst>
            </p:cNvPr>
            <p:cNvSpPr/>
            <p:nvPr/>
          </p:nvSpPr>
          <p:spPr>
            <a:xfrm>
              <a:off x="3529473" y="10935747"/>
              <a:ext cx="77819" cy="7620"/>
            </a:xfrm>
            <a:custGeom>
              <a:avLst/>
              <a:gdLst>
                <a:gd name="connsiteX0" fmla="*/ 0 w 77819"/>
                <a:gd name="connsiteY0" fmla="*/ 7620 h 7620"/>
                <a:gd name="connsiteX1" fmla="*/ 5239 w 77819"/>
                <a:gd name="connsiteY1" fmla="*/ 7620 h 7620"/>
                <a:gd name="connsiteX2" fmla="*/ 77819 w 77819"/>
                <a:gd name="connsiteY2" fmla="*/ 0 h 7620"/>
              </a:gdLst>
              <a:ahLst/>
              <a:cxnLst>
                <a:cxn ang="0">
                  <a:pos x="connsiteX0" y="connsiteY0"/>
                </a:cxn>
                <a:cxn ang="0">
                  <a:pos x="connsiteX1" y="connsiteY1"/>
                </a:cxn>
                <a:cxn ang="0">
                  <a:pos x="connsiteX2" y="connsiteY2"/>
                </a:cxn>
              </a:cxnLst>
              <a:rect l="l" t="t" r="r" b="b"/>
              <a:pathLst>
                <a:path w="77819" h="7620">
                  <a:moveTo>
                    <a:pt x="0" y="7620"/>
                  </a:moveTo>
                  <a:lnTo>
                    <a:pt x="5239" y="7620"/>
                  </a:lnTo>
                  <a:cubicBezTo>
                    <a:pt x="29632" y="7616"/>
                    <a:pt x="53957" y="5062"/>
                    <a:pt x="77819" y="0"/>
                  </a:cubicBezTo>
                </a:path>
              </a:pathLst>
            </a:custGeom>
            <a:noFill/>
            <a:ln w="19050" cap="flat">
              <a:solidFill>
                <a:srgbClr val="3366FF"/>
              </a:solidFill>
              <a:prstDash val="solid"/>
              <a:round/>
            </a:ln>
          </p:spPr>
          <p:txBody>
            <a:bodyPr rtlCol="0" anchor="ctr"/>
            <a:lstStyle/>
            <a:p>
              <a:endParaRPr lang="en-US" dirty="0"/>
            </a:p>
          </p:txBody>
        </p:sp>
        <p:sp>
          <p:nvSpPr>
            <p:cNvPr id="123" name="Freeform: Shape 122">
              <a:extLst>
                <a:ext uri="{FF2B5EF4-FFF2-40B4-BE49-F238E27FC236}">
                  <a16:creationId xmlns:a16="http://schemas.microsoft.com/office/drawing/2014/main" id="{375F19E6-93D9-4FE9-8DBF-CBC3BD247B44}"/>
                </a:ext>
              </a:extLst>
            </p:cNvPr>
            <p:cNvSpPr/>
            <p:nvPr/>
          </p:nvSpPr>
          <p:spPr>
            <a:xfrm>
              <a:off x="3875421" y="10522839"/>
              <a:ext cx="7620" cy="145160"/>
            </a:xfrm>
            <a:custGeom>
              <a:avLst/>
              <a:gdLst>
                <a:gd name="connsiteX0" fmla="*/ 0 w 7620"/>
                <a:gd name="connsiteY0" fmla="*/ 145161 h 145160"/>
                <a:gd name="connsiteX1" fmla="*/ 0 w 7620"/>
                <a:gd name="connsiteY1" fmla="*/ 0 h 145160"/>
              </a:gdLst>
              <a:ahLst/>
              <a:cxnLst>
                <a:cxn ang="0">
                  <a:pos x="connsiteX0" y="connsiteY0"/>
                </a:cxn>
                <a:cxn ang="0">
                  <a:pos x="connsiteX1" y="connsiteY1"/>
                </a:cxn>
              </a:cxnLst>
              <a:rect l="l" t="t" r="r" b="b"/>
              <a:pathLst>
                <a:path w="7620" h="145160">
                  <a:moveTo>
                    <a:pt x="0" y="145161"/>
                  </a:moveTo>
                  <a:cubicBezTo>
                    <a:pt x="10160" y="97307"/>
                    <a:pt x="10160" y="47854"/>
                    <a:pt x="0" y="0"/>
                  </a:cubicBezTo>
                </a:path>
              </a:pathLst>
            </a:custGeom>
            <a:noFill/>
            <a:ln w="19050" cap="flat">
              <a:solidFill>
                <a:srgbClr val="3366FF"/>
              </a:solidFill>
              <a:prstDash val="solid"/>
              <a:round/>
            </a:ln>
          </p:spPr>
          <p:txBody>
            <a:bodyPr rtlCol="0" anchor="ctr"/>
            <a:lstStyle/>
            <a:p>
              <a:endParaRPr lang="en-US" dirty="0"/>
            </a:p>
          </p:txBody>
        </p:sp>
        <p:sp>
          <p:nvSpPr>
            <p:cNvPr id="124" name="Freeform: Shape 123">
              <a:extLst>
                <a:ext uri="{FF2B5EF4-FFF2-40B4-BE49-F238E27FC236}">
                  <a16:creationId xmlns:a16="http://schemas.microsoft.com/office/drawing/2014/main" id="{23B86D08-A74F-4C08-8FF7-FF1EE41250B1}"/>
                </a:ext>
              </a:extLst>
            </p:cNvPr>
            <p:cNvSpPr/>
            <p:nvPr/>
          </p:nvSpPr>
          <p:spPr>
            <a:xfrm>
              <a:off x="3607292" y="10668000"/>
              <a:ext cx="268128" cy="268033"/>
            </a:xfrm>
            <a:custGeom>
              <a:avLst/>
              <a:gdLst>
                <a:gd name="connsiteX0" fmla="*/ 268129 w 268128"/>
                <a:gd name="connsiteY0" fmla="*/ 0 h 268033"/>
                <a:gd name="connsiteX1" fmla="*/ 0 w 268128"/>
                <a:gd name="connsiteY1" fmla="*/ 268034 h 268033"/>
              </a:gdLst>
              <a:ahLst/>
              <a:cxnLst>
                <a:cxn ang="0">
                  <a:pos x="connsiteX0" y="connsiteY0"/>
                </a:cxn>
                <a:cxn ang="0">
                  <a:pos x="connsiteX1" y="connsiteY1"/>
                </a:cxn>
              </a:cxnLst>
              <a:rect l="l" t="t" r="r" b="b"/>
              <a:pathLst>
                <a:path w="268128" h="268033">
                  <a:moveTo>
                    <a:pt x="268129" y="0"/>
                  </a:moveTo>
                  <a:cubicBezTo>
                    <a:pt x="239392" y="134382"/>
                    <a:pt x="134392" y="239345"/>
                    <a:pt x="0" y="268034"/>
                  </a:cubicBezTo>
                </a:path>
              </a:pathLst>
            </a:custGeom>
            <a:noFill/>
            <a:ln w="19050" cap="flat">
              <a:solidFill>
                <a:srgbClr val="3366FF"/>
              </a:solidFill>
              <a:prstDash val="solid"/>
              <a:round/>
            </a:ln>
          </p:spPr>
          <p:txBody>
            <a:bodyPr rtlCol="0" anchor="ctr"/>
            <a:lstStyle/>
            <a:p>
              <a:endParaRPr lang="en-US" dirty="0"/>
            </a:p>
          </p:txBody>
        </p:sp>
        <p:sp>
          <p:nvSpPr>
            <p:cNvPr id="125" name="Freeform: Shape 124">
              <a:extLst>
                <a:ext uri="{FF2B5EF4-FFF2-40B4-BE49-F238E27FC236}">
                  <a16:creationId xmlns:a16="http://schemas.microsoft.com/office/drawing/2014/main" id="{DFA51E7A-36CA-45B8-A276-D2B749000CA1}"/>
                </a:ext>
              </a:extLst>
            </p:cNvPr>
            <p:cNvSpPr/>
            <p:nvPr/>
          </p:nvSpPr>
          <p:spPr>
            <a:xfrm>
              <a:off x="3607292" y="10254614"/>
              <a:ext cx="268128" cy="268033"/>
            </a:xfrm>
            <a:custGeom>
              <a:avLst/>
              <a:gdLst>
                <a:gd name="connsiteX0" fmla="*/ 0 w 268128"/>
                <a:gd name="connsiteY0" fmla="*/ 0 h 268033"/>
                <a:gd name="connsiteX1" fmla="*/ 268129 w 268128"/>
                <a:gd name="connsiteY1" fmla="*/ 268034 h 268033"/>
              </a:gdLst>
              <a:ahLst/>
              <a:cxnLst>
                <a:cxn ang="0">
                  <a:pos x="connsiteX0" y="connsiteY0"/>
                </a:cxn>
                <a:cxn ang="0">
                  <a:pos x="connsiteX1" y="connsiteY1"/>
                </a:cxn>
              </a:cxnLst>
              <a:rect l="l" t="t" r="r" b="b"/>
              <a:pathLst>
                <a:path w="268128" h="268033">
                  <a:moveTo>
                    <a:pt x="0" y="0"/>
                  </a:moveTo>
                  <a:cubicBezTo>
                    <a:pt x="134392" y="28689"/>
                    <a:pt x="239392" y="133651"/>
                    <a:pt x="268129" y="268034"/>
                  </a:cubicBezTo>
                </a:path>
              </a:pathLst>
            </a:custGeom>
            <a:noFill/>
            <a:ln w="19050" cap="flat">
              <a:solidFill>
                <a:srgbClr val="3366FF"/>
              </a:solidFill>
              <a:prstDash val="solid"/>
              <a:round/>
            </a:ln>
          </p:spPr>
          <p:txBody>
            <a:bodyPr rtlCol="0" anchor="ctr"/>
            <a:lstStyle/>
            <a:p>
              <a:endParaRPr lang="en-US" dirty="0"/>
            </a:p>
          </p:txBody>
        </p:sp>
        <p:sp>
          <p:nvSpPr>
            <p:cNvPr id="126" name="Freeform: Shape 125">
              <a:extLst>
                <a:ext uri="{FF2B5EF4-FFF2-40B4-BE49-F238E27FC236}">
                  <a16:creationId xmlns:a16="http://schemas.microsoft.com/office/drawing/2014/main" id="{39533C7E-8430-45BD-8244-6B98C6594240}"/>
                </a:ext>
              </a:extLst>
            </p:cNvPr>
            <p:cNvSpPr/>
            <p:nvPr/>
          </p:nvSpPr>
          <p:spPr>
            <a:xfrm>
              <a:off x="3194098" y="10254614"/>
              <a:ext cx="268128" cy="268033"/>
            </a:xfrm>
            <a:custGeom>
              <a:avLst/>
              <a:gdLst>
                <a:gd name="connsiteX0" fmla="*/ 0 w 268128"/>
                <a:gd name="connsiteY0" fmla="*/ 268034 h 268033"/>
                <a:gd name="connsiteX1" fmla="*/ 268129 w 268128"/>
                <a:gd name="connsiteY1" fmla="*/ 0 h 268033"/>
              </a:gdLst>
              <a:ahLst/>
              <a:cxnLst>
                <a:cxn ang="0">
                  <a:pos x="connsiteX0" y="connsiteY0"/>
                </a:cxn>
                <a:cxn ang="0">
                  <a:pos x="connsiteX1" y="connsiteY1"/>
                </a:cxn>
              </a:cxnLst>
              <a:rect l="l" t="t" r="r" b="b"/>
              <a:pathLst>
                <a:path w="268128" h="268033">
                  <a:moveTo>
                    <a:pt x="0" y="268034"/>
                  </a:moveTo>
                  <a:cubicBezTo>
                    <a:pt x="28736" y="133651"/>
                    <a:pt x="133736" y="28689"/>
                    <a:pt x="268129" y="0"/>
                  </a:cubicBezTo>
                </a:path>
              </a:pathLst>
            </a:custGeom>
            <a:noFill/>
            <a:ln w="19050" cap="flat">
              <a:solidFill>
                <a:srgbClr val="3366FF"/>
              </a:solidFill>
              <a:prstDash val="solid"/>
              <a:round/>
            </a:ln>
          </p:spPr>
          <p:txBody>
            <a:bodyPr rtlCol="0" anchor="ctr"/>
            <a:lstStyle/>
            <a:p>
              <a:endParaRPr lang="en-US" dirty="0"/>
            </a:p>
          </p:txBody>
        </p:sp>
        <p:sp>
          <p:nvSpPr>
            <p:cNvPr id="127" name="Freeform: Shape 126">
              <a:extLst>
                <a:ext uri="{FF2B5EF4-FFF2-40B4-BE49-F238E27FC236}">
                  <a16:creationId xmlns:a16="http://schemas.microsoft.com/office/drawing/2014/main" id="{B50EA6F7-889D-4FC3-AC91-8947CF90F579}"/>
                </a:ext>
              </a:extLst>
            </p:cNvPr>
            <p:cNvSpPr/>
            <p:nvPr/>
          </p:nvSpPr>
          <p:spPr>
            <a:xfrm>
              <a:off x="3186478" y="10522648"/>
              <a:ext cx="7620" cy="145160"/>
            </a:xfrm>
            <a:custGeom>
              <a:avLst/>
              <a:gdLst>
                <a:gd name="connsiteX0" fmla="*/ 7620 w 7620"/>
                <a:gd name="connsiteY0" fmla="*/ 0 h 145160"/>
                <a:gd name="connsiteX1" fmla="*/ 7620 w 7620"/>
                <a:gd name="connsiteY1" fmla="*/ 145161 h 145160"/>
              </a:gdLst>
              <a:ahLst/>
              <a:cxnLst>
                <a:cxn ang="0">
                  <a:pos x="connsiteX0" y="connsiteY0"/>
                </a:cxn>
                <a:cxn ang="0">
                  <a:pos x="connsiteX1" y="connsiteY1"/>
                </a:cxn>
              </a:cxnLst>
              <a:rect l="l" t="t" r="r" b="b"/>
              <a:pathLst>
                <a:path w="7620" h="145160">
                  <a:moveTo>
                    <a:pt x="7620" y="0"/>
                  </a:moveTo>
                  <a:cubicBezTo>
                    <a:pt x="-2540" y="47854"/>
                    <a:pt x="-2540" y="97307"/>
                    <a:pt x="7620" y="145161"/>
                  </a:cubicBezTo>
                </a:path>
              </a:pathLst>
            </a:custGeom>
            <a:noFill/>
            <a:ln w="19050" cap="flat">
              <a:solidFill>
                <a:srgbClr val="3366FF"/>
              </a:solidFill>
              <a:prstDash val="solid"/>
              <a:round/>
            </a:ln>
          </p:spPr>
          <p:txBody>
            <a:bodyPr rtlCol="0" anchor="ctr"/>
            <a:lstStyle/>
            <a:p>
              <a:endParaRPr lang="en-US" dirty="0"/>
            </a:p>
          </p:txBody>
        </p:sp>
        <p:sp>
          <p:nvSpPr>
            <p:cNvPr id="128" name="Freeform: Shape 127">
              <a:extLst>
                <a:ext uri="{FF2B5EF4-FFF2-40B4-BE49-F238E27FC236}">
                  <a16:creationId xmlns:a16="http://schemas.microsoft.com/office/drawing/2014/main" id="{455DF877-CAD0-4E29-BCE1-CD02960ABEA6}"/>
                </a:ext>
              </a:extLst>
            </p:cNvPr>
            <p:cNvSpPr/>
            <p:nvPr/>
          </p:nvSpPr>
          <p:spPr>
            <a:xfrm>
              <a:off x="3482896" y="10558081"/>
              <a:ext cx="92964" cy="92964"/>
            </a:xfrm>
            <a:custGeom>
              <a:avLst/>
              <a:gdLst>
                <a:gd name="connsiteX0" fmla="*/ 92964 w 92964"/>
                <a:gd name="connsiteY0" fmla="*/ 46577 h 92964"/>
                <a:gd name="connsiteX1" fmla="*/ 46577 w 92964"/>
                <a:gd name="connsiteY1" fmla="*/ 0 h 92964"/>
                <a:gd name="connsiteX2" fmla="*/ 0 w 92964"/>
                <a:gd name="connsiteY2" fmla="*/ 46387 h 92964"/>
                <a:gd name="connsiteX3" fmla="*/ 46387 w 92964"/>
                <a:gd name="connsiteY3" fmla="*/ 92964 h 92964"/>
                <a:gd name="connsiteX4" fmla="*/ 46577 w 92964"/>
                <a:gd name="connsiteY4" fmla="*/ 92964 h 92964"/>
                <a:gd name="connsiteX5" fmla="*/ 92964 w 92964"/>
                <a:gd name="connsiteY5" fmla="*/ 46577 h 9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964" h="92964">
                  <a:moveTo>
                    <a:pt x="92964" y="46577"/>
                  </a:moveTo>
                  <a:cubicBezTo>
                    <a:pt x="93017" y="20906"/>
                    <a:pt x="72248" y="53"/>
                    <a:pt x="46577" y="0"/>
                  </a:cubicBezTo>
                  <a:cubicBezTo>
                    <a:pt x="20906" y="-53"/>
                    <a:pt x="53" y="20716"/>
                    <a:pt x="0" y="46387"/>
                  </a:cubicBezTo>
                  <a:cubicBezTo>
                    <a:pt x="-53" y="72058"/>
                    <a:pt x="20716" y="92911"/>
                    <a:pt x="46387" y="92964"/>
                  </a:cubicBezTo>
                  <a:cubicBezTo>
                    <a:pt x="46450" y="92964"/>
                    <a:pt x="46514" y="92964"/>
                    <a:pt x="46577" y="92964"/>
                  </a:cubicBezTo>
                  <a:cubicBezTo>
                    <a:pt x="72196" y="92964"/>
                    <a:pt x="92964" y="72196"/>
                    <a:pt x="92964" y="46577"/>
                  </a:cubicBezTo>
                </a:path>
              </a:pathLst>
            </a:custGeom>
            <a:noFill/>
            <a:ln w="19050" cap="flat">
              <a:solidFill>
                <a:srgbClr val="3366FF"/>
              </a:solidFill>
              <a:prstDash val="solid"/>
              <a:round/>
            </a:ln>
          </p:spPr>
          <p:txBody>
            <a:bodyPr rtlCol="0" anchor="ctr"/>
            <a:lstStyle/>
            <a:p>
              <a:endParaRPr lang="en-US" dirty="0"/>
            </a:p>
          </p:txBody>
        </p:sp>
        <p:sp>
          <p:nvSpPr>
            <p:cNvPr id="129" name="Freeform: Shape 128">
              <a:extLst>
                <a:ext uri="{FF2B5EF4-FFF2-40B4-BE49-F238E27FC236}">
                  <a16:creationId xmlns:a16="http://schemas.microsoft.com/office/drawing/2014/main" id="{F6942F54-E88A-47BC-A576-A54DC3EB6F87}"/>
                </a:ext>
              </a:extLst>
            </p:cNvPr>
            <p:cNvSpPr/>
            <p:nvPr/>
          </p:nvSpPr>
          <p:spPr>
            <a:xfrm>
              <a:off x="3792649" y="10604658"/>
              <a:ext cx="88392" cy="9525"/>
            </a:xfrm>
            <a:custGeom>
              <a:avLst/>
              <a:gdLst>
                <a:gd name="connsiteX0" fmla="*/ 88392 w 88392"/>
                <a:gd name="connsiteY0" fmla="*/ 0 h 9525"/>
                <a:gd name="connsiteX1" fmla="*/ 0 w 88392"/>
                <a:gd name="connsiteY1" fmla="*/ 0 h 9525"/>
              </a:gdLst>
              <a:ahLst/>
              <a:cxnLst>
                <a:cxn ang="0">
                  <a:pos x="connsiteX0" y="connsiteY0"/>
                </a:cxn>
                <a:cxn ang="0">
                  <a:pos x="connsiteX1" y="connsiteY1"/>
                </a:cxn>
              </a:cxnLst>
              <a:rect l="l" t="t" r="r" b="b"/>
              <a:pathLst>
                <a:path w="88392" h="9525">
                  <a:moveTo>
                    <a:pt x="88392" y="0"/>
                  </a:moveTo>
                  <a:lnTo>
                    <a:pt x="0" y="0"/>
                  </a:lnTo>
                </a:path>
              </a:pathLst>
            </a:custGeom>
            <a:ln w="19050" cap="flat">
              <a:solidFill>
                <a:srgbClr val="3366FF"/>
              </a:solidFill>
              <a:prstDash val="solid"/>
              <a:round/>
            </a:ln>
          </p:spPr>
          <p:txBody>
            <a:bodyPr rtlCol="0" anchor="ctr"/>
            <a:lstStyle/>
            <a:p>
              <a:endParaRPr lang="en-US" dirty="0"/>
            </a:p>
          </p:txBody>
        </p:sp>
        <p:sp>
          <p:nvSpPr>
            <p:cNvPr id="130" name="Freeform: Shape 129">
              <a:extLst>
                <a:ext uri="{FF2B5EF4-FFF2-40B4-BE49-F238E27FC236}">
                  <a16:creationId xmlns:a16="http://schemas.microsoft.com/office/drawing/2014/main" id="{97E020E3-316B-44F2-AC5C-AB17CF7DB551}"/>
                </a:ext>
              </a:extLst>
            </p:cNvPr>
            <p:cNvSpPr/>
            <p:nvPr/>
          </p:nvSpPr>
          <p:spPr>
            <a:xfrm>
              <a:off x="3529473" y="10943367"/>
              <a:ext cx="9525" cy="95"/>
            </a:xfrm>
            <a:custGeom>
              <a:avLst/>
              <a:gdLst>
                <a:gd name="connsiteX0" fmla="*/ 0 w 9525"/>
                <a:gd name="connsiteY0" fmla="*/ 0 h 95"/>
                <a:gd name="connsiteX1" fmla="*/ 0 w 9525"/>
                <a:gd name="connsiteY1" fmla="*/ 95 h 95"/>
              </a:gdLst>
              <a:ahLst/>
              <a:cxnLst>
                <a:cxn ang="0">
                  <a:pos x="connsiteX0" y="connsiteY0"/>
                </a:cxn>
                <a:cxn ang="0">
                  <a:pos x="connsiteX1" y="connsiteY1"/>
                </a:cxn>
              </a:cxnLst>
              <a:rect l="l" t="t" r="r" b="b"/>
              <a:pathLst>
                <a:path w="9525" h="95">
                  <a:moveTo>
                    <a:pt x="0" y="0"/>
                  </a:moveTo>
                  <a:lnTo>
                    <a:pt x="0" y="95"/>
                  </a:lnTo>
                </a:path>
              </a:pathLst>
            </a:custGeom>
            <a:ln w="19050" cap="flat">
              <a:solidFill>
                <a:srgbClr val="3366FF"/>
              </a:solidFill>
              <a:prstDash val="solid"/>
              <a:round/>
            </a:ln>
          </p:spPr>
          <p:txBody>
            <a:bodyPr rtlCol="0" anchor="ctr"/>
            <a:lstStyle/>
            <a:p>
              <a:endParaRPr lang="en-US" dirty="0"/>
            </a:p>
          </p:txBody>
        </p:sp>
        <p:sp>
          <p:nvSpPr>
            <p:cNvPr id="131" name="Freeform: Shape 130">
              <a:extLst>
                <a:ext uri="{FF2B5EF4-FFF2-40B4-BE49-F238E27FC236}">
                  <a16:creationId xmlns:a16="http://schemas.microsoft.com/office/drawing/2014/main" id="{817EFCCE-021A-429E-A1DA-870393CFDF73}"/>
                </a:ext>
              </a:extLst>
            </p:cNvPr>
            <p:cNvSpPr/>
            <p:nvPr/>
          </p:nvSpPr>
          <p:spPr>
            <a:xfrm>
              <a:off x="3529473" y="10855071"/>
              <a:ext cx="9525" cy="88296"/>
            </a:xfrm>
            <a:custGeom>
              <a:avLst/>
              <a:gdLst>
                <a:gd name="connsiteX0" fmla="*/ 0 w 9525"/>
                <a:gd name="connsiteY0" fmla="*/ 88297 h 88296"/>
                <a:gd name="connsiteX1" fmla="*/ 0 w 9525"/>
                <a:gd name="connsiteY1" fmla="*/ 0 h 88296"/>
              </a:gdLst>
              <a:ahLst/>
              <a:cxnLst>
                <a:cxn ang="0">
                  <a:pos x="connsiteX0" y="connsiteY0"/>
                </a:cxn>
                <a:cxn ang="0">
                  <a:pos x="connsiteX1" y="connsiteY1"/>
                </a:cxn>
              </a:cxnLst>
              <a:rect l="l" t="t" r="r" b="b"/>
              <a:pathLst>
                <a:path w="9525" h="88296">
                  <a:moveTo>
                    <a:pt x="0" y="88297"/>
                  </a:moveTo>
                  <a:lnTo>
                    <a:pt x="0" y="0"/>
                  </a:lnTo>
                </a:path>
              </a:pathLst>
            </a:custGeom>
            <a:ln w="19050" cap="flat">
              <a:solidFill>
                <a:srgbClr val="3366FF"/>
              </a:solidFill>
              <a:prstDash val="solid"/>
              <a:round/>
            </a:ln>
          </p:spPr>
          <p:txBody>
            <a:bodyPr rtlCol="0" anchor="ctr"/>
            <a:lstStyle/>
            <a:p>
              <a:endParaRPr lang="en-US" dirty="0"/>
            </a:p>
          </p:txBody>
        </p:sp>
        <p:sp>
          <p:nvSpPr>
            <p:cNvPr id="132" name="Freeform: Shape 131">
              <a:extLst>
                <a:ext uri="{FF2B5EF4-FFF2-40B4-BE49-F238E27FC236}">
                  <a16:creationId xmlns:a16="http://schemas.microsoft.com/office/drawing/2014/main" id="{3617CE1F-D105-4165-9780-D2A1A67D06DA}"/>
                </a:ext>
              </a:extLst>
            </p:cNvPr>
            <p:cNvSpPr/>
            <p:nvPr/>
          </p:nvSpPr>
          <p:spPr>
            <a:xfrm>
              <a:off x="3534617" y="10253949"/>
              <a:ext cx="9526" cy="88486"/>
            </a:xfrm>
            <a:custGeom>
              <a:avLst/>
              <a:gdLst>
                <a:gd name="connsiteX0" fmla="*/ 0 w 9525"/>
                <a:gd name="connsiteY0" fmla="*/ 88487 h 88487"/>
                <a:gd name="connsiteX1" fmla="*/ 0 w 9525"/>
                <a:gd name="connsiteY1" fmla="*/ 0 h 88487"/>
              </a:gdLst>
              <a:ahLst/>
              <a:cxnLst>
                <a:cxn ang="0">
                  <a:pos x="connsiteX0" y="connsiteY0"/>
                </a:cxn>
                <a:cxn ang="0">
                  <a:pos x="connsiteX1" y="connsiteY1"/>
                </a:cxn>
              </a:cxnLst>
              <a:rect l="l" t="t" r="r" b="b"/>
              <a:pathLst>
                <a:path w="9525" h="88487">
                  <a:moveTo>
                    <a:pt x="0" y="88487"/>
                  </a:moveTo>
                  <a:lnTo>
                    <a:pt x="0" y="0"/>
                  </a:lnTo>
                </a:path>
              </a:pathLst>
            </a:custGeom>
            <a:ln w="19050" cap="flat">
              <a:solidFill>
                <a:srgbClr val="3366FF"/>
              </a:solidFill>
              <a:prstDash val="solid"/>
              <a:round/>
            </a:ln>
          </p:spPr>
          <p:txBody>
            <a:bodyPr rtlCol="0" anchor="ctr"/>
            <a:lstStyle/>
            <a:p>
              <a:endParaRPr lang="en-US" dirty="0"/>
            </a:p>
          </p:txBody>
        </p:sp>
        <p:sp>
          <p:nvSpPr>
            <p:cNvPr id="133" name="Freeform: Shape 132">
              <a:extLst>
                <a:ext uri="{FF2B5EF4-FFF2-40B4-BE49-F238E27FC236}">
                  <a16:creationId xmlns:a16="http://schemas.microsoft.com/office/drawing/2014/main" id="{91437337-8AE1-4A53-B745-FC8483D68FA6}"/>
                </a:ext>
              </a:extLst>
            </p:cNvPr>
            <p:cNvSpPr/>
            <p:nvPr/>
          </p:nvSpPr>
          <p:spPr>
            <a:xfrm>
              <a:off x="3351165" y="10416254"/>
              <a:ext cx="106394" cy="106394"/>
            </a:xfrm>
            <a:custGeom>
              <a:avLst/>
              <a:gdLst>
                <a:gd name="connsiteX0" fmla="*/ 0 w 106394"/>
                <a:gd name="connsiteY0" fmla="*/ 0 h 106394"/>
                <a:gd name="connsiteX1" fmla="*/ 106394 w 106394"/>
                <a:gd name="connsiteY1" fmla="*/ 106394 h 106394"/>
              </a:gdLst>
              <a:ahLst/>
              <a:cxnLst>
                <a:cxn ang="0">
                  <a:pos x="connsiteX0" y="connsiteY0"/>
                </a:cxn>
                <a:cxn ang="0">
                  <a:pos x="connsiteX1" y="connsiteY1"/>
                </a:cxn>
              </a:cxnLst>
              <a:rect l="l" t="t" r="r" b="b"/>
              <a:pathLst>
                <a:path w="106394" h="106394">
                  <a:moveTo>
                    <a:pt x="0" y="0"/>
                  </a:moveTo>
                  <a:lnTo>
                    <a:pt x="106394" y="106394"/>
                  </a:lnTo>
                </a:path>
              </a:pathLst>
            </a:custGeom>
            <a:ln w="19050" cap="flat">
              <a:solidFill>
                <a:srgbClr val="3366FF"/>
              </a:solidFill>
              <a:prstDash val="solid"/>
              <a:round/>
            </a:ln>
          </p:spPr>
          <p:txBody>
            <a:bodyPr rtlCol="0" anchor="ctr"/>
            <a:lstStyle/>
            <a:p>
              <a:endParaRPr lang="en-US" dirty="0"/>
            </a:p>
          </p:txBody>
        </p:sp>
        <p:sp>
          <p:nvSpPr>
            <p:cNvPr id="134" name="Freeform: Shape 133">
              <a:extLst>
                <a:ext uri="{FF2B5EF4-FFF2-40B4-BE49-F238E27FC236}">
                  <a16:creationId xmlns:a16="http://schemas.microsoft.com/office/drawing/2014/main" id="{036FF95A-7B3E-44F6-BA7F-E0E37500FE27}"/>
                </a:ext>
              </a:extLst>
            </p:cNvPr>
            <p:cNvSpPr/>
            <p:nvPr/>
          </p:nvSpPr>
          <p:spPr>
            <a:xfrm>
              <a:off x="3457559" y="10522648"/>
              <a:ext cx="4667" cy="4667"/>
            </a:xfrm>
            <a:custGeom>
              <a:avLst/>
              <a:gdLst>
                <a:gd name="connsiteX0" fmla="*/ 0 w 4667"/>
                <a:gd name="connsiteY0" fmla="*/ 0 h 4667"/>
                <a:gd name="connsiteX1" fmla="*/ 4667 w 4667"/>
                <a:gd name="connsiteY1" fmla="*/ 4667 h 4667"/>
              </a:gdLst>
              <a:ahLst/>
              <a:cxnLst>
                <a:cxn ang="0">
                  <a:pos x="connsiteX0" y="connsiteY0"/>
                </a:cxn>
                <a:cxn ang="0">
                  <a:pos x="connsiteX1" y="connsiteY1"/>
                </a:cxn>
              </a:cxnLst>
              <a:rect l="l" t="t" r="r" b="b"/>
              <a:pathLst>
                <a:path w="4667" h="4667">
                  <a:moveTo>
                    <a:pt x="0" y="0"/>
                  </a:moveTo>
                  <a:lnTo>
                    <a:pt x="4667" y="4667"/>
                  </a:lnTo>
                </a:path>
              </a:pathLst>
            </a:custGeom>
            <a:ln w="19050" cap="flat">
              <a:solidFill>
                <a:srgbClr val="527FFF"/>
              </a:solidFill>
              <a:prstDash val="solid"/>
              <a:round/>
            </a:ln>
          </p:spPr>
          <p:txBody>
            <a:bodyPr rtlCol="0" anchor="ctr"/>
            <a:lstStyle/>
            <a:p>
              <a:endParaRPr lang="en-US" dirty="0"/>
            </a:p>
          </p:txBody>
        </p:sp>
        <p:sp>
          <p:nvSpPr>
            <p:cNvPr id="135" name="Freeform: Shape 134">
              <a:extLst>
                <a:ext uri="{FF2B5EF4-FFF2-40B4-BE49-F238E27FC236}">
                  <a16:creationId xmlns:a16="http://schemas.microsoft.com/office/drawing/2014/main" id="{B640E27E-7AF5-4ABB-B484-2E82F4C59BBB}"/>
                </a:ext>
              </a:extLst>
            </p:cNvPr>
            <p:cNvSpPr/>
            <p:nvPr/>
          </p:nvSpPr>
          <p:spPr>
            <a:xfrm>
              <a:off x="3462227" y="10527315"/>
              <a:ext cx="39814" cy="39909"/>
            </a:xfrm>
            <a:custGeom>
              <a:avLst/>
              <a:gdLst>
                <a:gd name="connsiteX0" fmla="*/ 39815 w 39814"/>
                <a:gd name="connsiteY0" fmla="*/ 39910 h 39909"/>
                <a:gd name="connsiteX1" fmla="*/ 0 w 39814"/>
                <a:gd name="connsiteY1" fmla="*/ 0 h 39909"/>
              </a:gdLst>
              <a:ahLst/>
              <a:cxnLst>
                <a:cxn ang="0">
                  <a:pos x="connsiteX0" y="connsiteY0"/>
                </a:cxn>
                <a:cxn ang="0">
                  <a:pos x="connsiteX1" y="connsiteY1"/>
                </a:cxn>
              </a:cxnLst>
              <a:rect l="l" t="t" r="r" b="b"/>
              <a:pathLst>
                <a:path w="39814" h="39909">
                  <a:moveTo>
                    <a:pt x="39815" y="39910"/>
                  </a:moveTo>
                  <a:lnTo>
                    <a:pt x="0" y="0"/>
                  </a:lnTo>
                </a:path>
              </a:pathLst>
            </a:custGeom>
            <a:ln w="19050" cap="flat">
              <a:solidFill>
                <a:srgbClr val="3366FF"/>
              </a:solidFill>
              <a:prstDash val="solid"/>
              <a:round/>
            </a:ln>
          </p:spPr>
          <p:txBody>
            <a:bodyPr rtlCol="0" anchor="ctr"/>
            <a:lstStyle/>
            <a:p>
              <a:endParaRPr lang="en-US" dirty="0"/>
            </a:p>
          </p:txBody>
        </p:sp>
        <p:sp>
          <p:nvSpPr>
            <p:cNvPr id="136" name="Freeform: Shape 135">
              <a:extLst>
                <a:ext uri="{FF2B5EF4-FFF2-40B4-BE49-F238E27FC236}">
                  <a16:creationId xmlns:a16="http://schemas.microsoft.com/office/drawing/2014/main" id="{5811AB71-3A03-4828-9ADA-434B1952FA35}"/>
                </a:ext>
              </a:extLst>
            </p:cNvPr>
            <p:cNvSpPr/>
            <p:nvPr/>
          </p:nvSpPr>
          <p:spPr>
            <a:xfrm>
              <a:off x="3607292" y="10604658"/>
              <a:ext cx="120205" cy="9525"/>
            </a:xfrm>
            <a:custGeom>
              <a:avLst/>
              <a:gdLst>
                <a:gd name="connsiteX0" fmla="*/ 0 w 120205"/>
                <a:gd name="connsiteY0" fmla="*/ 0 h 9525"/>
                <a:gd name="connsiteX1" fmla="*/ 120206 w 120205"/>
                <a:gd name="connsiteY1" fmla="*/ 0 h 9525"/>
              </a:gdLst>
              <a:ahLst/>
              <a:cxnLst>
                <a:cxn ang="0">
                  <a:pos x="connsiteX0" y="connsiteY0"/>
                </a:cxn>
                <a:cxn ang="0">
                  <a:pos x="connsiteX1" y="connsiteY1"/>
                </a:cxn>
              </a:cxnLst>
              <a:rect l="l" t="t" r="r" b="b"/>
              <a:pathLst>
                <a:path w="120205" h="9525">
                  <a:moveTo>
                    <a:pt x="0" y="0"/>
                  </a:moveTo>
                  <a:lnTo>
                    <a:pt x="120206" y="0"/>
                  </a:lnTo>
                </a:path>
              </a:pathLst>
            </a:custGeom>
            <a:ln w="19050" cap="flat">
              <a:solidFill>
                <a:srgbClr val="3366FF"/>
              </a:solidFill>
              <a:prstDash val="solid"/>
              <a:round/>
            </a:ln>
          </p:spPr>
          <p:txBody>
            <a:bodyPr rtlCol="0" anchor="ctr"/>
            <a:lstStyle/>
            <a:p>
              <a:endParaRPr lang="en-US" dirty="0"/>
            </a:p>
          </p:txBody>
        </p:sp>
        <p:sp>
          <p:nvSpPr>
            <p:cNvPr id="137" name="Freeform: Shape 136">
              <a:extLst>
                <a:ext uri="{FF2B5EF4-FFF2-40B4-BE49-F238E27FC236}">
                  <a16:creationId xmlns:a16="http://schemas.microsoft.com/office/drawing/2014/main" id="{FBA8CF73-13E1-4B8F-8C53-EBC21448B587}"/>
                </a:ext>
              </a:extLst>
            </p:cNvPr>
            <p:cNvSpPr/>
            <p:nvPr/>
          </p:nvSpPr>
          <p:spPr>
            <a:xfrm>
              <a:off x="3575860" y="10604658"/>
              <a:ext cx="31432" cy="9525"/>
            </a:xfrm>
            <a:custGeom>
              <a:avLst/>
              <a:gdLst>
                <a:gd name="connsiteX0" fmla="*/ 0 w 31432"/>
                <a:gd name="connsiteY0" fmla="*/ 0 h 9525"/>
                <a:gd name="connsiteX1" fmla="*/ 31433 w 31432"/>
                <a:gd name="connsiteY1" fmla="*/ 0 h 9525"/>
              </a:gdLst>
              <a:ahLst/>
              <a:cxnLst>
                <a:cxn ang="0">
                  <a:pos x="connsiteX0" y="connsiteY0"/>
                </a:cxn>
                <a:cxn ang="0">
                  <a:pos x="connsiteX1" y="connsiteY1"/>
                </a:cxn>
              </a:cxnLst>
              <a:rect l="l" t="t" r="r" b="b"/>
              <a:pathLst>
                <a:path w="31432" h="9525">
                  <a:moveTo>
                    <a:pt x="0" y="0"/>
                  </a:moveTo>
                  <a:lnTo>
                    <a:pt x="31433" y="0"/>
                  </a:lnTo>
                </a:path>
              </a:pathLst>
            </a:custGeom>
            <a:ln w="19050" cap="flat">
              <a:solidFill>
                <a:srgbClr val="3366FF"/>
              </a:solidFill>
              <a:prstDash val="solid"/>
              <a:round/>
            </a:ln>
          </p:spPr>
          <p:txBody>
            <a:bodyPr rtlCol="0" anchor="ctr"/>
            <a:lstStyle/>
            <a:p>
              <a:endParaRPr lang="en-US" dirty="0"/>
            </a:p>
          </p:txBody>
        </p:sp>
        <p:sp>
          <p:nvSpPr>
            <p:cNvPr id="138" name="Freeform: Shape 137">
              <a:extLst>
                <a:ext uri="{FF2B5EF4-FFF2-40B4-BE49-F238E27FC236}">
                  <a16:creationId xmlns:a16="http://schemas.microsoft.com/office/drawing/2014/main" id="{5E514AD9-DB05-49EB-9B18-4242DBE0CB01}"/>
                </a:ext>
              </a:extLst>
            </p:cNvPr>
            <p:cNvSpPr/>
            <p:nvPr/>
          </p:nvSpPr>
          <p:spPr>
            <a:xfrm>
              <a:off x="3457559" y="10522648"/>
              <a:ext cx="4667" cy="9525"/>
            </a:xfrm>
            <a:custGeom>
              <a:avLst/>
              <a:gdLst>
                <a:gd name="connsiteX0" fmla="*/ 0 w 4667"/>
                <a:gd name="connsiteY0" fmla="*/ 0 h 9525"/>
                <a:gd name="connsiteX1" fmla="*/ 4667 w 4667"/>
                <a:gd name="connsiteY1" fmla="*/ 0 h 9525"/>
              </a:gdLst>
              <a:ahLst/>
              <a:cxnLst>
                <a:cxn ang="0">
                  <a:pos x="connsiteX0" y="connsiteY0"/>
                </a:cxn>
                <a:cxn ang="0">
                  <a:pos x="connsiteX1" y="connsiteY1"/>
                </a:cxn>
              </a:cxnLst>
              <a:rect l="l" t="t" r="r" b="b"/>
              <a:pathLst>
                <a:path w="4667" h="9525">
                  <a:moveTo>
                    <a:pt x="0" y="0"/>
                  </a:moveTo>
                  <a:lnTo>
                    <a:pt x="4667" y="0"/>
                  </a:lnTo>
                </a:path>
              </a:pathLst>
            </a:custGeom>
            <a:ln w="19050" cap="flat">
              <a:solidFill>
                <a:srgbClr val="527FFF"/>
              </a:solidFill>
              <a:prstDash val="solid"/>
              <a:round/>
            </a:ln>
          </p:spPr>
          <p:txBody>
            <a:bodyPr rtlCol="0" anchor="ctr"/>
            <a:lstStyle/>
            <a:p>
              <a:endParaRPr lang="en-US" dirty="0"/>
            </a:p>
          </p:txBody>
        </p:sp>
        <p:sp>
          <p:nvSpPr>
            <p:cNvPr id="139" name="Freeform: Shape 138">
              <a:extLst>
                <a:ext uri="{FF2B5EF4-FFF2-40B4-BE49-F238E27FC236}">
                  <a16:creationId xmlns:a16="http://schemas.microsoft.com/office/drawing/2014/main" id="{1DD16E52-A57E-47FA-8BB9-F6EA04F849FC}"/>
                </a:ext>
              </a:extLst>
            </p:cNvPr>
            <p:cNvSpPr/>
            <p:nvPr/>
          </p:nvSpPr>
          <p:spPr>
            <a:xfrm>
              <a:off x="3462227" y="10522648"/>
              <a:ext cx="9525" cy="4667"/>
            </a:xfrm>
            <a:custGeom>
              <a:avLst/>
              <a:gdLst>
                <a:gd name="connsiteX0" fmla="*/ 0 w 9525"/>
                <a:gd name="connsiteY0" fmla="*/ 4667 h 4667"/>
                <a:gd name="connsiteX1" fmla="*/ 0 w 9525"/>
                <a:gd name="connsiteY1" fmla="*/ 0 h 4667"/>
              </a:gdLst>
              <a:ahLst/>
              <a:cxnLst>
                <a:cxn ang="0">
                  <a:pos x="connsiteX0" y="connsiteY0"/>
                </a:cxn>
                <a:cxn ang="0">
                  <a:pos x="connsiteX1" y="connsiteY1"/>
                </a:cxn>
              </a:cxnLst>
              <a:rect l="l" t="t" r="r" b="b"/>
              <a:pathLst>
                <a:path w="9525" h="4667">
                  <a:moveTo>
                    <a:pt x="0" y="4667"/>
                  </a:moveTo>
                  <a:lnTo>
                    <a:pt x="0" y="0"/>
                  </a:lnTo>
                </a:path>
              </a:pathLst>
            </a:custGeom>
            <a:ln w="19050" cap="flat">
              <a:solidFill>
                <a:srgbClr val="527FFF"/>
              </a:solidFill>
              <a:prstDash val="solid"/>
              <a:round/>
            </a:ln>
          </p:spPr>
          <p:txBody>
            <a:bodyPr rtlCol="0" anchor="ctr"/>
            <a:lstStyle/>
            <a:p>
              <a:endParaRPr lang="en-US" dirty="0"/>
            </a:p>
          </p:txBody>
        </p:sp>
      </p:grpSp>
      <p:grpSp>
        <p:nvGrpSpPr>
          <p:cNvPr id="148" name="Graphic 4935">
            <a:extLst>
              <a:ext uri="{FF2B5EF4-FFF2-40B4-BE49-F238E27FC236}">
                <a16:creationId xmlns:a16="http://schemas.microsoft.com/office/drawing/2014/main" id="{628BEE8D-EE61-4DED-BA20-6837219ADFB2}"/>
              </a:ext>
            </a:extLst>
          </p:cNvPr>
          <p:cNvGrpSpPr>
            <a:grpSpLocks noChangeAspect="1"/>
          </p:cNvGrpSpPr>
          <p:nvPr/>
        </p:nvGrpSpPr>
        <p:grpSpPr>
          <a:xfrm>
            <a:off x="5198028" y="1648194"/>
            <a:ext cx="923544" cy="923544"/>
            <a:chOff x="15994240" y="2476500"/>
            <a:chExt cx="1905000" cy="1905000"/>
          </a:xfrm>
        </p:grpSpPr>
        <p:sp>
          <p:nvSpPr>
            <p:cNvPr id="149" name="Freeform: Shape 148">
              <a:extLst>
                <a:ext uri="{FF2B5EF4-FFF2-40B4-BE49-F238E27FC236}">
                  <a16:creationId xmlns:a16="http://schemas.microsoft.com/office/drawing/2014/main" id="{A7C458BD-389B-4576-A32F-E90E852A7476}"/>
                </a:ext>
              </a:extLst>
            </p:cNvPr>
            <p:cNvSpPr/>
            <p:nvPr/>
          </p:nvSpPr>
          <p:spPr>
            <a:xfrm>
              <a:off x="16966933" y="2888646"/>
              <a:ext cx="9525" cy="243649"/>
            </a:xfrm>
            <a:custGeom>
              <a:avLst/>
              <a:gdLst>
                <a:gd name="connsiteX0" fmla="*/ 0 w 9525"/>
                <a:gd name="connsiteY0" fmla="*/ 0 h 243649"/>
                <a:gd name="connsiteX1" fmla="*/ 0 w 9525"/>
                <a:gd name="connsiteY1" fmla="*/ 243649 h 243649"/>
              </a:gdLst>
              <a:ahLst/>
              <a:cxnLst>
                <a:cxn ang="0">
                  <a:pos x="connsiteX0" y="connsiteY0"/>
                </a:cxn>
                <a:cxn ang="0">
                  <a:pos x="connsiteX1" y="connsiteY1"/>
                </a:cxn>
              </a:cxnLst>
              <a:rect l="l" t="t" r="r" b="b"/>
              <a:pathLst>
                <a:path w="9525" h="243649">
                  <a:moveTo>
                    <a:pt x="0" y="0"/>
                  </a:moveTo>
                  <a:lnTo>
                    <a:pt x="0" y="243649"/>
                  </a:lnTo>
                </a:path>
              </a:pathLst>
            </a:custGeom>
            <a:ln w="19050" cap="flat">
              <a:solidFill>
                <a:srgbClr val="3366FF"/>
              </a:solidFill>
              <a:prstDash val="solid"/>
              <a:round/>
            </a:ln>
          </p:spPr>
          <p:txBody>
            <a:bodyPr rtlCol="0" anchor="ctr"/>
            <a:lstStyle/>
            <a:p>
              <a:endParaRPr lang="en-US" dirty="0"/>
            </a:p>
          </p:txBody>
        </p:sp>
        <p:sp>
          <p:nvSpPr>
            <p:cNvPr id="150" name="Freeform: Shape 149">
              <a:extLst>
                <a:ext uri="{FF2B5EF4-FFF2-40B4-BE49-F238E27FC236}">
                  <a16:creationId xmlns:a16="http://schemas.microsoft.com/office/drawing/2014/main" id="{3EA3FF47-E3E0-40A5-AD5F-8C95F7F8B4A3}"/>
                </a:ext>
              </a:extLst>
            </p:cNvPr>
            <p:cNvSpPr/>
            <p:nvPr/>
          </p:nvSpPr>
          <p:spPr>
            <a:xfrm>
              <a:off x="16966933" y="3216021"/>
              <a:ext cx="9525" cy="80772"/>
            </a:xfrm>
            <a:custGeom>
              <a:avLst/>
              <a:gdLst>
                <a:gd name="connsiteX0" fmla="*/ 0 w 9525"/>
                <a:gd name="connsiteY0" fmla="*/ 0 h 80772"/>
                <a:gd name="connsiteX1" fmla="*/ 0 w 9525"/>
                <a:gd name="connsiteY1" fmla="*/ 80772 h 80772"/>
              </a:gdLst>
              <a:ahLst/>
              <a:cxnLst>
                <a:cxn ang="0">
                  <a:pos x="connsiteX0" y="connsiteY0"/>
                </a:cxn>
                <a:cxn ang="0">
                  <a:pos x="connsiteX1" y="connsiteY1"/>
                </a:cxn>
              </a:cxnLst>
              <a:rect l="l" t="t" r="r" b="b"/>
              <a:pathLst>
                <a:path w="9525" h="80772">
                  <a:moveTo>
                    <a:pt x="0" y="0"/>
                  </a:moveTo>
                  <a:lnTo>
                    <a:pt x="0" y="80772"/>
                  </a:lnTo>
                </a:path>
              </a:pathLst>
            </a:custGeom>
            <a:ln w="19050" cap="flat">
              <a:solidFill>
                <a:srgbClr val="3366FF"/>
              </a:solidFill>
              <a:prstDash val="solid"/>
              <a:round/>
            </a:ln>
          </p:spPr>
          <p:txBody>
            <a:bodyPr rtlCol="0" anchor="ctr"/>
            <a:lstStyle/>
            <a:p>
              <a:endParaRPr lang="en-US" dirty="0"/>
            </a:p>
          </p:txBody>
        </p:sp>
        <p:sp>
          <p:nvSpPr>
            <p:cNvPr id="151" name="Freeform: Shape 150">
              <a:extLst>
                <a:ext uri="{FF2B5EF4-FFF2-40B4-BE49-F238E27FC236}">
                  <a16:creationId xmlns:a16="http://schemas.microsoft.com/office/drawing/2014/main" id="{796C5131-DA44-471B-8A57-2527C52DA41E}"/>
                </a:ext>
              </a:extLst>
            </p:cNvPr>
            <p:cNvSpPr/>
            <p:nvPr/>
          </p:nvSpPr>
          <p:spPr>
            <a:xfrm>
              <a:off x="16394671" y="3460908"/>
              <a:ext cx="243649" cy="9525"/>
            </a:xfrm>
            <a:custGeom>
              <a:avLst/>
              <a:gdLst>
                <a:gd name="connsiteX0" fmla="*/ 0 w 243649"/>
                <a:gd name="connsiteY0" fmla="*/ 0 h 9525"/>
                <a:gd name="connsiteX1" fmla="*/ 243650 w 243649"/>
                <a:gd name="connsiteY1" fmla="*/ 0 h 9525"/>
              </a:gdLst>
              <a:ahLst/>
              <a:cxnLst>
                <a:cxn ang="0">
                  <a:pos x="connsiteX0" y="connsiteY0"/>
                </a:cxn>
                <a:cxn ang="0">
                  <a:pos x="connsiteX1" y="connsiteY1"/>
                </a:cxn>
              </a:cxnLst>
              <a:rect l="l" t="t" r="r" b="b"/>
              <a:pathLst>
                <a:path w="243649" h="9525">
                  <a:moveTo>
                    <a:pt x="0" y="0"/>
                  </a:moveTo>
                  <a:lnTo>
                    <a:pt x="243650" y="0"/>
                  </a:lnTo>
                </a:path>
              </a:pathLst>
            </a:custGeom>
            <a:ln w="19050" cap="flat">
              <a:solidFill>
                <a:srgbClr val="3366FF"/>
              </a:solidFill>
              <a:prstDash val="solid"/>
              <a:round/>
            </a:ln>
          </p:spPr>
          <p:txBody>
            <a:bodyPr rtlCol="0" anchor="ctr"/>
            <a:lstStyle/>
            <a:p>
              <a:endParaRPr lang="en-US" dirty="0"/>
            </a:p>
          </p:txBody>
        </p:sp>
        <p:sp>
          <p:nvSpPr>
            <p:cNvPr id="152" name="Freeform: Shape 151">
              <a:extLst>
                <a:ext uri="{FF2B5EF4-FFF2-40B4-BE49-F238E27FC236}">
                  <a16:creationId xmlns:a16="http://schemas.microsoft.com/office/drawing/2014/main" id="{ECD24143-872C-460E-936E-FAAD5F551B49}"/>
                </a:ext>
              </a:extLst>
            </p:cNvPr>
            <p:cNvSpPr/>
            <p:nvPr/>
          </p:nvSpPr>
          <p:spPr>
            <a:xfrm>
              <a:off x="16722045" y="3460908"/>
              <a:ext cx="80772" cy="9525"/>
            </a:xfrm>
            <a:custGeom>
              <a:avLst/>
              <a:gdLst>
                <a:gd name="connsiteX0" fmla="*/ 0 w 80772"/>
                <a:gd name="connsiteY0" fmla="*/ 0 h 9525"/>
                <a:gd name="connsiteX1" fmla="*/ 80772 w 80772"/>
                <a:gd name="connsiteY1" fmla="*/ 0 h 9525"/>
              </a:gdLst>
              <a:ahLst/>
              <a:cxnLst>
                <a:cxn ang="0">
                  <a:pos x="connsiteX0" y="connsiteY0"/>
                </a:cxn>
                <a:cxn ang="0">
                  <a:pos x="connsiteX1" y="connsiteY1"/>
                </a:cxn>
              </a:cxnLst>
              <a:rect l="l" t="t" r="r" b="b"/>
              <a:pathLst>
                <a:path w="80772" h="9525">
                  <a:moveTo>
                    <a:pt x="0" y="0"/>
                  </a:moveTo>
                  <a:lnTo>
                    <a:pt x="80772" y="0"/>
                  </a:lnTo>
                </a:path>
              </a:pathLst>
            </a:custGeom>
            <a:ln w="19050" cap="flat">
              <a:solidFill>
                <a:srgbClr val="3366FF"/>
              </a:solidFill>
              <a:prstDash val="solid"/>
              <a:round/>
            </a:ln>
          </p:spPr>
          <p:txBody>
            <a:bodyPr rtlCol="0" anchor="ctr"/>
            <a:lstStyle/>
            <a:p>
              <a:endParaRPr lang="en-US" dirty="0"/>
            </a:p>
          </p:txBody>
        </p:sp>
        <p:sp>
          <p:nvSpPr>
            <p:cNvPr id="153" name="Freeform: Shape 152">
              <a:extLst>
                <a:ext uri="{FF2B5EF4-FFF2-40B4-BE49-F238E27FC236}">
                  <a16:creationId xmlns:a16="http://schemas.microsoft.com/office/drawing/2014/main" id="{E5E1EAA4-F084-451F-BB52-1FFA4220890D}"/>
                </a:ext>
              </a:extLst>
            </p:cNvPr>
            <p:cNvSpPr/>
            <p:nvPr/>
          </p:nvSpPr>
          <p:spPr>
            <a:xfrm>
              <a:off x="16562311" y="3056191"/>
              <a:ext cx="172211" cy="172307"/>
            </a:xfrm>
            <a:custGeom>
              <a:avLst/>
              <a:gdLst>
                <a:gd name="connsiteX0" fmla="*/ 0 w 172211"/>
                <a:gd name="connsiteY0" fmla="*/ 0 h 172307"/>
                <a:gd name="connsiteX1" fmla="*/ 172212 w 172211"/>
                <a:gd name="connsiteY1" fmla="*/ 172307 h 172307"/>
              </a:gdLst>
              <a:ahLst/>
              <a:cxnLst>
                <a:cxn ang="0">
                  <a:pos x="connsiteX0" y="connsiteY0"/>
                </a:cxn>
                <a:cxn ang="0">
                  <a:pos x="connsiteX1" y="connsiteY1"/>
                </a:cxn>
              </a:cxnLst>
              <a:rect l="l" t="t" r="r" b="b"/>
              <a:pathLst>
                <a:path w="172211" h="172307">
                  <a:moveTo>
                    <a:pt x="0" y="0"/>
                  </a:moveTo>
                  <a:lnTo>
                    <a:pt x="172212" y="172307"/>
                  </a:lnTo>
                </a:path>
              </a:pathLst>
            </a:custGeom>
            <a:ln w="19050" cap="flat">
              <a:solidFill>
                <a:srgbClr val="3366FF"/>
              </a:solidFill>
              <a:prstDash val="solid"/>
              <a:round/>
            </a:ln>
          </p:spPr>
          <p:txBody>
            <a:bodyPr rtlCol="0" anchor="ctr"/>
            <a:lstStyle/>
            <a:p>
              <a:endParaRPr lang="en-US" dirty="0"/>
            </a:p>
          </p:txBody>
        </p:sp>
        <p:sp>
          <p:nvSpPr>
            <p:cNvPr id="154" name="Freeform: Shape 153">
              <a:extLst>
                <a:ext uri="{FF2B5EF4-FFF2-40B4-BE49-F238E27FC236}">
                  <a16:creationId xmlns:a16="http://schemas.microsoft.com/office/drawing/2014/main" id="{5F58A667-1467-49F8-9253-053BA8C492F3}"/>
                </a:ext>
              </a:extLst>
            </p:cNvPr>
            <p:cNvSpPr/>
            <p:nvPr/>
          </p:nvSpPr>
          <p:spPr>
            <a:xfrm>
              <a:off x="16793768" y="3287744"/>
              <a:ext cx="57150" cy="57150"/>
            </a:xfrm>
            <a:custGeom>
              <a:avLst/>
              <a:gdLst>
                <a:gd name="connsiteX0" fmla="*/ 57150 w 57150"/>
                <a:gd name="connsiteY0" fmla="*/ 57150 h 57150"/>
                <a:gd name="connsiteX1" fmla="*/ 0 w 57150"/>
                <a:gd name="connsiteY1" fmla="*/ 0 h 57150"/>
              </a:gdLst>
              <a:ahLst/>
              <a:cxnLst>
                <a:cxn ang="0">
                  <a:pos x="connsiteX0" y="connsiteY0"/>
                </a:cxn>
                <a:cxn ang="0">
                  <a:pos x="connsiteX1" y="connsiteY1"/>
                </a:cxn>
              </a:cxnLst>
              <a:rect l="l" t="t" r="r" b="b"/>
              <a:pathLst>
                <a:path w="57150" h="57150">
                  <a:moveTo>
                    <a:pt x="57150" y="57150"/>
                  </a:moveTo>
                  <a:lnTo>
                    <a:pt x="0" y="0"/>
                  </a:lnTo>
                </a:path>
              </a:pathLst>
            </a:custGeom>
            <a:ln w="19050" cap="flat">
              <a:solidFill>
                <a:srgbClr val="3366FF"/>
              </a:solidFill>
              <a:prstDash val="solid"/>
              <a:round/>
            </a:ln>
          </p:spPr>
          <p:txBody>
            <a:bodyPr rtlCol="0" anchor="ctr"/>
            <a:lstStyle/>
            <a:p>
              <a:endParaRPr lang="en-US" dirty="0"/>
            </a:p>
          </p:txBody>
        </p:sp>
        <p:sp>
          <p:nvSpPr>
            <p:cNvPr id="155" name="Freeform: Shape 154">
              <a:extLst>
                <a:ext uri="{FF2B5EF4-FFF2-40B4-BE49-F238E27FC236}">
                  <a16:creationId xmlns:a16="http://schemas.microsoft.com/office/drawing/2014/main" id="{47C73957-8698-4645-A4F1-FD0ED81D35FD}"/>
                </a:ext>
              </a:extLst>
            </p:cNvPr>
            <p:cNvSpPr/>
            <p:nvPr/>
          </p:nvSpPr>
          <p:spPr>
            <a:xfrm>
              <a:off x="17082947" y="3287744"/>
              <a:ext cx="57054" cy="57150"/>
            </a:xfrm>
            <a:custGeom>
              <a:avLst/>
              <a:gdLst>
                <a:gd name="connsiteX0" fmla="*/ 0 w 57054"/>
                <a:gd name="connsiteY0" fmla="*/ 57150 h 57150"/>
                <a:gd name="connsiteX1" fmla="*/ 57055 w 57054"/>
                <a:gd name="connsiteY1" fmla="*/ 0 h 57150"/>
              </a:gdLst>
              <a:ahLst/>
              <a:cxnLst>
                <a:cxn ang="0">
                  <a:pos x="connsiteX0" y="connsiteY0"/>
                </a:cxn>
                <a:cxn ang="0">
                  <a:pos x="connsiteX1" y="connsiteY1"/>
                </a:cxn>
              </a:cxnLst>
              <a:rect l="l" t="t" r="r" b="b"/>
              <a:pathLst>
                <a:path w="57054" h="57150">
                  <a:moveTo>
                    <a:pt x="0" y="57150"/>
                  </a:moveTo>
                  <a:lnTo>
                    <a:pt x="57055" y="0"/>
                  </a:lnTo>
                </a:path>
              </a:pathLst>
            </a:custGeom>
            <a:ln w="19050" cap="flat">
              <a:solidFill>
                <a:srgbClr val="3366FF"/>
              </a:solidFill>
              <a:prstDash val="solid"/>
              <a:round/>
            </a:ln>
          </p:spPr>
          <p:txBody>
            <a:bodyPr rtlCol="0" anchor="ctr"/>
            <a:lstStyle/>
            <a:p>
              <a:endParaRPr lang="en-US" dirty="0"/>
            </a:p>
          </p:txBody>
        </p:sp>
        <p:sp>
          <p:nvSpPr>
            <p:cNvPr id="156" name="Freeform: Shape 155">
              <a:extLst>
                <a:ext uri="{FF2B5EF4-FFF2-40B4-BE49-F238E27FC236}">
                  <a16:creationId xmlns:a16="http://schemas.microsoft.com/office/drawing/2014/main" id="{9374EB67-C0B4-40E0-8F9D-9E2EC0E5F779}"/>
                </a:ext>
              </a:extLst>
            </p:cNvPr>
            <p:cNvSpPr/>
            <p:nvPr/>
          </p:nvSpPr>
          <p:spPr>
            <a:xfrm>
              <a:off x="17199247" y="3056191"/>
              <a:ext cx="172307" cy="172307"/>
            </a:xfrm>
            <a:custGeom>
              <a:avLst/>
              <a:gdLst>
                <a:gd name="connsiteX0" fmla="*/ 0 w 172307"/>
                <a:gd name="connsiteY0" fmla="*/ 172307 h 172307"/>
                <a:gd name="connsiteX1" fmla="*/ 172307 w 172307"/>
                <a:gd name="connsiteY1" fmla="*/ 0 h 172307"/>
              </a:gdLst>
              <a:ahLst/>
              <a:cxnLst>
                <a:cxn ang="0">
                  <a:pos x="connsiteX0" y="connsiteY0"/>
                </a:cxn>
                <a:cxn ang="0">
                  <a:pos x="connsiteX1" y="connsiteY1"/>
                </a:cxn>
              </a:cxnLst>
              <a:rect l="l" t="t" r="r" b="b"/>
              <a:pathLst>
                <a:path w="172307" h="172307">
                  <a:moveTo>
                    <a:pt x="0" y="172307"/>
                  </a:moveTo>
                  <a:lnTo>
                    <a:pt x="172307" y="0"/>
                  </a:lnTo>
                </a:path>
              </a:pathLst>
            </a:custGeom>
            <a:ln w="19050" cap="flat">
              <a:solidFill>
                <a:srgbClr val="3366FF"/>
              </a:solidFill>
              <a:prstDash val="solid"/>
              <a:round/>
            </a:ln>
          </p:spPr>
          <p:txBody>
            <a:bodyPr rtlCol="0" anchor="ctr"/>
            <a:lstStyle/>
            <a:p>
              <a:endParaRPr lang="en-US" dirty="0"/>
            </a:p>
          </p:txBody>
        </p:sp>
        <p:sp>
          <p:nvSpPr>
            <p:cNvPr id="157" name="Freeform: Shape 156">
              <a:extLst>
                <a:ext uri="{FF2B5EF4-FFF2-40B4-BE49-F238E27FC236}">
                  <a16:creationId xmlns:a16="http://schemas.microsoft.com/office/drawing/2014/main" id="{7CB177E1-926C-4AB6-A357-FE6C8C636340}"/>
                </a:ext>
              </a:extLst>
            </p:cNvPr>
            <p:cNvSpPr/>
            <p:nvPr/>
          </p:nvSpPr>
          <p:spPr>
            <a:xfrm>
              <a:off x="16793768" y="3576828"/>
              <a:ext cx="57150" cy="57150"/>
            </a:xfrm>
            <a:custGeom>
              <a:avLst/>
              <a:gdLst>
                <a:gd name="connsiteX0" fmla="*/ 0 w 57150"/>
                <a:gd name="connsiteY0" fmla="*/ 57150 h 57150"/>
                <a:gd name="connsiteX1" fmla="*/ 57150 w 57150"/>
                <a:gd name="connsiteY1" fmla="*/ 0 h 57150"/>
              </a:gdLst>
              <a:ahLst/>
              <a:cxnLst>
                <a:cxn ang="0">
                  <a:pos x="connsiteX0" y="connsiteY0"/>
                </a:cxn>
                <a:cxn ang="0">
                  <a:pos x="connsiteX1" y="connsiteY1"/>
                </a:cxn>
              </a:cxnLst>
              <a:rect l="l" t="t" r="r" b="b"/>
              <a:pathLst>
                <a:path w="57150" h="57150">
                  <a:moveTo>
                    <a:pt x="0" y="57150"/>
                  </a:moveTo>
                  <a:lnTo>
                    <a:pt x="57150" y="0"/>
                  </a:lnTo>
                </a:path>
              </a:pathLst>
            </a:custGeom>
            <a:ln w="19050" cap="flat">
              <a:solidFill>
                <a:srgbClr val="3366FF"/>
              </a:solidFill>
              <a:prstDash val="solid"/>
              <a:round/>
            </a:ln>
          </p:spPr>
          <p:txBody>
            <a:bodyPr rtlCol="0" anchor="ctr"/>
            <a:lstStyle/>
            <a:p>
              <a:endParaRPr lang="en-US" dirty="0"/>
            </a:p>
          </p:txBody>
        </p:sp>
        <p:sp>
          <p:nvSpPr>
            <p:cNvPr id="158" name="Freeform: Shape 157">
              <a:extLst>
                <a:ext uri="{FF2B5EF4-FFF2-40B4-BE49-F238E27FC236}">
                  <a16:creationId xmlns:a16="http://schemas.microsoft.com/office/drawing/2014/main" id="{47CFCA36-22D7-468D-B1AC-89D59B1589EB}"/>
                </a:ext>
              </a:extLst>
            </p:cNvPr>
            <p:cNvSpPr/>
            <p:nvPr/>
          </p:nvSpPr>
          <p:spPr>
            <a:xfrm>
              <a:off x="16562311" y="3693223"/>
              <a:ext cx="172211" cy="172307"/>
            </a:xfrm>
            <a:custGeom>
              <a:avLst/>
              <a:gdLst>
                <a:gd name="connsiteX0" fmla="*/ 172212 w 172211"/>
                <a:gd name="connsiteY0" fmla="*/ 0 h 172307"/>
                <a:gd name="connsiteX1" fmla="*/ 0 w 172211"/>
                <a:gd name="connsiteY1" fmla="*/ 172307 h 172307"/>
              </a:gdLst>
              <a:ahLst/>
              <a:cxnLst>
                <a:cxn ang="0">
                  <a:pos x="connsiteX0" y="connsiteY0"/>
                </a:cxn>
                <a:cxn ang="0">
                  <a:pos x="connsiteX1" y="connsiteY1"/>
                </a:cxn>
              </a:cxnLst>
              <a:rect l="l" t="t" r="r" b="b"/>
              <a:pathLst>
                <a:path w="172211" h="172307">
                  <a:moveTo>
                    <a:pt x="172212" y="0"/>
                  </a:moveTo>
                  <a:lnTo>
                    <a:pt x="0" y="172307"/>
                  </a:lnTo>
                </a:path>
              </a:pathLst>
            </a:custGeom>
            <a:ln w="19050" cap="flat">
              <a:solidFill>
                <a:srgbClr val="3366FF"/>
              </a:solidFill>
              <a:prstDash val="solid"/>
              <a:round/>
            </a:ln>
          </p:spPr>
          <p:txBody>
            <a:bodyPr rtlCol="0" anchor="ctr"/>
            <a:lstStyle/>
            <a:p>
              <a:endParaRPr lang="en-US" dirty="0"/>
            </a:p>
          </p:txBody>
        </p:sp>
        <p:sp>
          <p:nvSpPr>
            <p:cNvPr id="159" name="Freeform: Shape 158">
              <a:extLst>
                <a:ext uri="{FF2B5EF4-FFF2-40B4-BE49-F238E27FC236}">
                  <a16:creationId xmlns:a16="http://schemas.microsoft.com/office/drawing/2014/main" id="{0C84027D-928D-4DFD-AD06-5CCC26348B1E}"/>
                </a:ext>
              </a:extLst>
            </p:cNvPr>
            <p:cNvSpPr/>
            <p:nvPr/>
          </p:nvSpPr>
          <p:spPr>
            <a:xfrm>
              <a:off x="16905496" y="3383851"/>
              <a:ext cx="531304" cy="591407"/>
            </a:xfrm>
            <a:custGeom>
              <a:avLst/>
              <a:gdLst>
                <a:gd name="connsiteX0" fmla="*/ 325660 w 531304"/>
                <a:gd name="connsiteY0" fmla="*/ 275844 h 591407"/>
                <a:gd name="connsiteX1" fmla="*/ 531305 w 531304"/>
                <a:gd name="connsiteY1" fmla="*/ 228981 h 591407"/>
                <a:gd name="connsiteX2" fmla="*/ 0 w 531304"/>
                <a:gd name="connsiteY2" fmla="*/ 0 h 591407"/>
                <a:gd name="connsiteX3" fmla="*/ 128111 w 531304"/>
                <a:gd name="connsiteY3" fmla="*/ 563975 h 591407"/>
                <a:gd name="connsiteX4" fmla="*/ 211360 w 531304"/>
                <a:gd name="connsiteY4" fmla="*/ 370523 h 591407"/>
                <a:gd name="connsiteX5" fmla="*/ 211550 w 531304"/>
                <a:gd name="connsiteY5" fmla="*/ 370523 h 591407"/>
                <a:gd name="connsiteX6" fmla="*/ 322040 w 531304"/>
                <a:gd name="connsiteY6" fmla="*/ 503587 h 591407"/>
                <a:gd name="connsiteX7" fmla="*/ 395002 w 531304"/>
                <a:gd name="connsiteY7" fmla="*/ 591407 h 591407"/>
                <a:gd name="connsiteX8" fmla="*/ 439007 w 531304"/>
                <a:gd name="connsiteY8" fmla="*/ 554736 h 591407"/>
                <a:gd name="connsiteX9" fmla="*/ 509207 w 531304"/>
                <a:gd name="connsiteY9" fmla="*/ 496348 h 591407"/>
                <a:gd name="connsiteX10" fmla="*/ 439007 w 531304"/>
                <a:gd name="connsiteY10" fmla="*/ 411956 h 591407"/>
                <a:gd name="connsiteX11" fmla="*/ 325755 w 531304"/>
                <a:gd name="connsiteY11" fmla="*/ 275653 h 591407"/>
                <a:gd name="connsiteX12" fmla="*/ 325660 w 531304"/>
                <a:gd name="connsiteY12" fmla="*/ 275844 h 591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1304" h="591407">
                  <a:moveTo>
                    <a:pt x="325660" y="275844"/>
                  </a:moveTo>
                  <a:lnTo>
                    <a:pt x="531305" y="228981"/>
                  </a:lnTo>
                  <a:lnTo>
                    <a:pt x="0" y="0"/>
                  </a:lnTo>
                  <a:lnTo>
                    <a:pt x="128111" y="563975"/>
                  </a:lnTo>
                  <a:lnTo>
                    <a:pt x="211360" y="370523"/>
                  </a:lnTo>
                  <a:lnTo>
                    <a:pt x="211550" y="370523"/>
                  </a:lnTo>
                  <a:lnTo>
                    <a:pt x="322040" y="503587"/>
                  </a:lnTo>
                  <a:lnTo>
                    <a:pt x="395002" y="591407"/>
                  </a:lnTo>
                  <a:lnTo>
                    <a:pt x="439007" y="554736"/>
                  </a:lnTo>
                  <a:lnTo>
                    <a:pt x="509207" y="496348"/>
                  </a:lnTo>
                  <a:lnTo>
                    <a:pt x="439007" y="411956"/>
                  </a:lnTo>
                  <a:lnTo>
                    <a:pt x="325755" y="275653"/>
                  </a:lnTo>
                  <a:lnTo>
                    <a:pt x="325660" y="275844"/>
                  </a:lnTo>
                  <a:close/>
                </a:path>
              </a:pathLst>
            </a:custGeom>
            <a:noFill/>
            <a:ln w="19050" cap="flat">
              <a:solidFill>
                <a:srgbClr val="FFFFFF"/>
              </a:solidFill>
              <a:prstDash val="solid"/>
              <a:round/>
            </a:ln>
          </p:spPr>
          <p:txBody>
            <a:bodyPr rtlCol="0" anchor="ctr"/>
            <a:lstStyle/>
            <a:p>
              <a:endParaRPr lang="en-US" dirty="0"/>
            </a:p>
          </p:txBody>
        </p:sp>
      </p:grpSp>
      <p:grpSp>
        <p:nvGrpSpPr>
          <p:cNvPr id="8" name="Group 7">
            <a:extLst>
              <a:ext uri="{FF2B5EF4-FFF2-40B4-BE49-F238E27FC236}">
                <a16:creationId xmlns:a16="http://schemas.microsoft.com/office/drawing/2014/main" id="{2F129802-233F-4156-9FD5-119FAF7E2246}"/>
              </a:ext>
            </a:extLst>
          </p:cNvPr>
          <p:cNvGrpSpPr/>
          <p:nvPr/>
        </p:nvGrpSpPr>
        <p:grpSpPr>
          <a:xfrm>
            <a:off x="7266760" y="1770892"/>
            <a:ext cx="1176083" cy="934514"/>
            <a:chOff x="7266759" y="1770892"/>
            <a:chExt cx="1176083" cy="934514"/>
          </a:xfrm>
        </p:grpSpPr>
        <p:grpSp>
          <p:nvGrpSpPr>
            <p:cNvPr id="160" name="Graphic 5107">
              <a:extLst>
                <a:ext uri="{FF2B5EF4-FFF2-40B4-BE49-F238E27FC236}">
                  <a16:creationId xmlns:a16="http://schemas.microsoft.com/office/drawing/2014/main" id="{85DD5E20-23FF-48D2-9042-6E949F4B446F}"/>
                </a:ext>
              </a:extLst>
            </p:cNvPr>
            <p:cNvGrpSpPr/>
            <p:nvPr/>
          </p:nvGrpSpPr>
          <p:grpSpPr>
            <a:xfrm>
              <a:off x="7266759" y="1937183"/>
              <a:ext cx="768223" cy="768223"/>
              <a:chOff x="7180536" y="6858000"/>
              <a:chExt cx="1905000" cy="1905000"/>
            </a:xfrm>
          </p:grpSpPr>
          <p:sp>
            <p:nvSpPr>
              <p:cNvPr id="161" name="Freeform: Shape 160">
                <a:extLst>
                  <a:ext uri="{FF2B5EF4-FFF2-40B4-BE49-F238E27FC236}">
                    <a16:creationId xmlns:a16="http://schemas.microsoft.com/office/drawing/2014/main" id="{C368D461-A88E-4D87-993F-9166FA49C529}"/>
                  </a:ext>
                </a:extLst>
              </p:cNvPr>
              <p:cNvSpPr/>
              <p:nvPr/>
            </p:nvSpPr>
            <p:spPr>
              <a:xfrm>
                <a:off x="8430787" y="8051387"/>
                <a:ext cx="82867" cy="82867"/>
              </a:xfrm>
              <a:custGeom>
                <a:avLst/>
                <a:gdLst>
                  <a:gd name="connsiteX0" fmla="*/ 82868 w 82867"/>
                  <a:gd name="connsiteY0" fmla="*/ 41434 h 82867"/>
                  <a:gd name="connsiteX1" fmla="*/ 41434 w 82867"/>
                  <a:gd name="connsiteY1" fmla="*/ 82868 h 82867"/>
                  <a:gd name="connsiteX2" fmla="*/ 0 w 82867"/>
                  <a:gd name="connsiteY2" fmla="*/ 41434 h 82867"/>
                  <a:gd name="connsiteX3" fmla="*/ 41434 w 82867"/>
                  <a:gd name="connsiteY3" fmla="*/ 0 h 82867"/>
                  <a:gd name="connsiteX4" fmla="*/ 82868 w 82867"/>
                  <a:gd name="connsiteY4" fmla="*/ 41434 h 828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867" h="82867">
                    <a:moveTo>
                      <a:pt x="82868" y="41434"/>
                    </a:moveTo>
                    <a:cubicBezTo>
                      <a:pt x="82868" y="64317"/>
                      <a:pt x="64317" y="82868"/>
                      <a:pt x="41434" y="82868"/>
                    </a:cubicBezTo>
                    <a:cubicBezTo>
                      <a:pt x="18551" y="82868"/>
                      <a:pt x="0" y="64317"/>
                      <a:pt x="0" y="41434"/>
                    </a:cubicBezTo>
                    <a:cubicBezTo>
                      <a:pt x="0" y="18551"/>
                      <a:pt x="18550" y="0"/>
                      <a:pt x="41434" y="0"/>
                    </a:cubicBezTo>
                    <a:cubicBezTo>
                      <a:pt x="64317" y="0"/>
                      <a:pt x="82868" y="18551"/>
                      <a:pt x="82868" y="41434"/>
                    </a:cubicBezTo>
                    <a:close/>
                  </a:path>
                </a:pathLst>
              </a:custGeom>
              <a:noFill/>
              <a:ln w="12700" cap="flat">
                <a:solidFill>
                  <a:srgbClr val="F1F2F2"/>
                </a:solidFill>
                <a:prstDash val="solid"/>
                <a:round/>
              </a:ln>
            </p:spPr>
            <p:txBody>
              <a:bodyPr rtlCol="0" anchor="ctr"/>
              <a:lstStyle/>
              <a:p>
                <a:endParaRPr lang="en-US" dirty="0"/>
              </a:p>
            </p:txBody>
          </p:sp>
          <p:sp>
            <p:nvSpPr>
              <p:cNvPr id="162" name="Freeform: Shape 161">
                <a:extLst>
                  <a:ext uri="{FF2B5EF4-FFF2-40B4-BE49-F238E27FC236}">
                    <a16:creationId xmlns:a16="http://schemas.microsoft.com/office/drawing/2014/main" id="{507B32E4-A900-49C7-99C5-216E7C7D67C5}"/>
                  </a:ext>
                </a:extLst>
              </p:cNvPr>
              <p:cNvSpPr/>
              <p:nvPr/>
            </p:nvSpPr>
            <p:spPr>
              <a:xfrm>
                <a:off x="8352968" y="8187880"/>
                <a:ext cx="303466" cy="9525"/>
              </a:xfrm>
              <a:custGeom>
                <a:avLst/>
                <a:gdLst>
                  <a:gd name="connsiteX0" fmla="*/ 303466 w 303466"/>
                  <a:gd name="connsiteY0" fmla="*/ 0 h 9525"/>
                  <a:gd name="connsiteX1" fmla="*/ 0 w 303466"/>
                  <a:gd name="connsiteY1" fmla="*/ 0 h 9525"/>
                </a:gdLst>
                <a:ahLst/>
                <a:cxnLst>
                  <a:cxn ang="0">
                    <a:pos x="connsiteX0" y="connsiteY0"/>
                  </a:cxn>
                  <a:cxn ang="0">
                    <a:pos x="connsiteX1" y="connsiteY1"/>
                  </a:cxn>
                </a:cxnLst>
                <a:rect l="l" t="t" r="r" b="b"/>
                <a:pathLst>
                  <a:path w="303466" h="9525">
                    <a:moveTo>
                      <a:pt x="303466" y="0"/>
                    </a:moveTo>
                    <a:lnTo>
                      <a:pt x="0" y="0"/>
                    </a:lnTo>
                  </a:path>
                </a:pathLst>
              </a:custGeom>
              <a:ln w="12700" cap="flat">
                <a:solidFill>
                  <a:srgbClr val="F1F2F2"/>
                </a:solidFill>
                <a:prstDash val="solid"/>
                <a:round/>
              </a:ln>
            </p:spPr>
            <p:txBody>
              <a:bodyPr rtlCol="0" anchor="ctr"/>
              <a:lstStyle/>
              <a:p>
                <a:endParaRPr lang="en-US" dirty="0"/>
              </a:p>
            </p:txBody>
          </p:sp>
          <p:sp>
            <p:nvSpPr>
              <p:cNvPr id="163" name="Freeform: Shape 162">
                <a:extLst>
                  <a:ext uri="{FF2B5EF4-FFF2-40B4-BE49-F238E27FC236}">
                    <a16:creationId xmlns:a16="http://schemas.microsoft.com/office/drawing/2014/main" id="{5A79D47F-4A0F-473E-B66C-95654CF0F490}"/>
                  </a:ext>
                </a:extLst>
              </p:cNvPr>
              <p:cNvSpPr/>
              <p:nvPr/>
            </p:nvSpPr>
            <p:spPr>
              <a:xfrm>
                <a:off x="8091983" y="7209472"/>
                <a:ext cx="753713" cy="978407"/>
              </a:xfrm>
              <a:custGeom>
                <a:avLst/>
                <a:gdLst>
                  <a:gd name="connsiteX0" fmla="*/ 0 w 753713"/>
                  <a:gd name="connsiteY0" fmla="*/ 230696 h 978407"/>
                  <a:gd name="connsiteX1" fmla="*/ 0 w 753713"/>
                  <a:gd name="connsiteY1" fmla="*/ 24384 h 978407"/>
                  <a:gd name="connsiteX2" fmla="*/ 24479 w 753713"/>
                  <a:gd name="connsiteY2" fmla="*/ 0 h 978407"/>
                  <a:gd name="connsiteX3" fmla="*/ 729329 w 753713"/>
                  <a:gd name="connsiteY3" fmla="*/ 0 h 978407"/>
                  <a:gd name="connsiteX4" fmla="*/ 753713 w 753713"/>
                  <a:gd name="connsiteY4" fmla="*/ 24384 h 978407"/>
                  <a:gd name="connsiteX5" fmla="*/ 753713 w 753713"/>
                  <a:gd name="connsiteY5" fmla="*/ 953929 h 978407"/>
                  <a:gd name="connsiteX6" fmla="*/ 729425 w 753713"/>
                  <a:gd name="connsiteY6" fmla="*/ 978408 h 978407"/>
                  <a:gd name="connsiteX7" fmla="*/ 729329 w 753713"/>
                  <a:gd name="connsiteY7" fmla="*/ 978408 h 978407"/>
                  <a:gd name="connsiteX8" fmla="*/ 649414 w 753713"/>
                  <a:gd name="connsiteY8" fmla="*/ 978408 h 97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3713" h="978407">
                    <a:moveTo>
                      <a:pt x="0" y="230696"/>
                    </a:moveTo>
                    <a:lnTo>
                      <a:pt x="0" y="24384"/>
                    </a:lnTo>
                    <a:cubicBezTo>
                      <a:pt x="52" y="10902"/>
                      <a:pt x="10997" y="0"/>
                      <a:pt x="24479" y="0"/>
                    </a:cubicBezTo>
                    <a:lnTo>
                      <a:pt x="729329" y="0"/>
                    </a:lnTo>
                    <a:cubicBezTo>
                      <a:pt x="742796" y="0"/>
                      <a:pt x="753713" y="10917"/>
                      <a:pt x="753713" y="24384"/>
                    </a:cubicBezTo>
                    <a:lnTo>
                      <a:pt x="753713" y="953929"/>
                    </a:lnTo>
                    <a:cubicBezTo>
                      <a:pt x="753766" y="967396"/>
                      <a:pt x="742892" y="978355"/>
                      <a:pt x="729425" y="978408"/>
                    </a:cubicBezTo>
                    <a:cubicBezTo>
                      <a:pt x="729393" y="978408"/>
                      <a:pt x="729361" y="978408"/>
                      <a:pt x="729329" y="978408"/>
                    </a:cubicBezTo>
                    <a:lnTo>
                      <a:pt x="649414" y="978408"/>
                    </a:lnTo>
                  </a:path>
                </a:pathLst>
              </a:custGeom>
              <a:noFill/>
              <a:ln w="12700" cap="flat">
                <a:solidFill>
                  <a:srgbClr val="F1F2F2"/>
                </a:solidFill>
                <a:prstDash val="solid"/>
                <a:round/>
              </a:ln>
            </p:spPr>
            <p:txBody>
              <a:bodyPr rtlCol="0" anchor="ctr"/>
              <a:lstStyle/>
              <a:p>
                <a:endParaRPr lang="en-US" dirty="0"/>
              </a:p>
            </p:txBody>
          </p:sp>
          <p:sp>
            <p:nvSpPr>
              <p:cNvPr id="164" name="Freeform: Shape 163">
                <a:extLst>
                  <a:ext uri="{FF2B5EF4-FFF2-40B4-BE49-F238E27FC236}">
                    <a16:creationId xmlns:a16="http://schemas.microsoft.com/office/drawing/2014/main" id="{3B274747-817F-4B52-BB78-625C6AA86563}"/>
                  </a:ext>
                </a:extLst>
              </p:cNvPr>
              <p:cNvSpPr/>
              <p:nvPr/>
            </p:nvSpPr>
            <p:spPr>
              <a:xfrm>
                <a:off x="8091983" y="7490269"/>
                <a:ext cx="9525" cy="66865"/>
              </a:xfrm>
              <a:custGeom>
                <a:avLst/>
                <a:gdLst>
                  <a:gd name="connsiteX0" fmla="*/ 0 w 9525"/>
                  <a:gd name="connsiteY0" fmla="*/ 66866 h 66865"/>
                  <a:gd name="connsiteX1" fmla="*/ 0 w 9525"/>
                  <a:gd name="connsiteY1" fmla="*/ 0 h 66865"/>
                </a:gdLst>
                <a:ahLst/>
                <a:cxnLst>
                  <a:cxn ang="0">
                    <a:pos x="connsiteX0" y="connsiteY0"/>
                  </a:cxn>
                  <a:cxn ang="0">
                    <a:pos x="connsiteX1" y="connsiteY1"/>
                  </a:cxn>
                </a:cxnLst>
                <a:rect l="l" t="t" r="r" b="b"/>
                <a:pathLst>
                  <a:path w="9525" h="66865">
                    <a:moveTo>
                      <a:pt x="0" y="66866"/>
                    </a:moveTo>
                    <a:lnTo>
                      <a:pt x="0" y="0"/>
                    </a:lnTo>
                  </a:path>
                </a:pathLst>
              </a:custGeom>
              <a:ln w="12700" cap="flat">
                <a:solidFill>
                  <a:srgbClr val="F1F2F2"/>
                </a:solidFill>
                <a:prstDash val="solid"/>
                <a:round/>
              </a:ln>
            </p:spPr>
            <p:txBody>
              <a:bodyPr rtlCol="0" anchor="ctr"/>
              <a:lstStyle/>
              <a:p>
                <a:endParaRPr lang="en-US" dirty="0"/>
              </a:p>
            </p:txBody>
          </p:sp>
          <p:sp>
            <p:nvSpPr>
              <p:cNvPr id="165" name="Freeform: Shape 164">
                <a:extLst>
                  <a:ext uri="{FF2B5EF4-FFF2-40B4-BE49-F238E27FC236}">
                    <a16:creationId xmlns:a16="http://schemas.microsoft.com/office/drawing/2014/main" id="{C01A5EED-3303-46E8-BE91-4615485F3149}"/>
                  </a:ext>
                </a:extLst>
              </p:cNvPr>
              <p:cNvSpPr/>
              <p:nvPr/>
            </p:nvSpPr>
            <p:spPr>
              <a:xfrm>
                <a:off x="8091983" y="7607808"/>
                <a:ext cx="9525" cy="103536"/>
              </a:xfrm>
              <a:custGeom>
                <a:avLst/>
                <a:gdLst>
                  <a:gd name="connsiteX0" fmla="*/ 0 w 9525"/>
                  <a:gd name="connsiteY0" fmla="*/ 103537 h 103536"/>
                  <a:gd name="connsiteX1" fmla="*/ 0 w 9525"/>
                  <a:gd name="connsiteY1" fmla="*/ 0 h 103536"/>
                </a:gdLst>
                <a:ahLst/>
                <a:cxnLst>
                  <a:cxn ang="0">
                    <a:pos x="connsiteX0" y="connsiteY0"/>
                  </a:cxn>
                  <a:cxn ang="0">
                    <a:pos x="connsiteX1" y="connsiteY1"/>
                  </a:cxn>
                </a:cxnLst>
                <a:rect l="l" t="t" r="r" b="b"/>
                <a:pathLst>
                  <a:path w="9525" h="103536">
                    <a:moveTo>
                      <a:pt x="0" y="103537"/>
                    </a:moveTo>
                    <a:lnTo>
                      <a:pt x="0" y="0"/>
                    </a:lnTo>
                  </a:path>
                </a:pathLst>
              </a:custGeom>
              <a:ln w="12700" cap="flat">
                <a:solidFill>
                  <a:srgbClr val="F1F2F2"/>
                </a:solidFill>
                <a:prstDash val="solid"/>
                <a:round/>
              </a:ln>
            </p:spPr>
            <p:txBody>
              <a:bodyPr rtlCol="0" anchor="ctr"/>
              <a:lstStyle/>
              <a:p>
                <a:endParaRPr lang="en-US" dirty="0"/>
              </a:p>
            </p:txBody>
          </p:sp>
          <p:sp>
            <p:nvSpPr>
              <p:cNvPr id="166" name="Freeform: Shape 165">
                <a:extLst>
                  <a:ext uri="{FF2B5EF4-FFF2-40B4-BE49-F238E27FC236}">
                    <a16:creationId xmlns:a16="http://schemas.microsoft.com/office/drawing/2014/main" id="{84D60E4F-4A2F-481F-9020-6A5EFF02FC53}"/>
                  </a:ext>
                </a:extLst>
              </p:cNvPr>
              <p:cNvSpPr/>
              <p:nvPr/>
            </p:nvSpPr>
            <p:spPr>
              <a:xfrm>
                <a:off x="8164468" y="7279766"/>
                <a:ext cx="609600" cy="713041"/>
              </a:xfrm>
              <a:custGeom>
                <a:avLst/>
                <a:gdLst>
                  <a:gd name="connsiteX0" fmla="*/ 0 w 609600"/>
                  <a:gd name="connsiteY0" fmla="*/ 469106 h 713041"/>
                  <a:gd name="connsiteX1" fmla="*/ 0 w 609600"/>
                  <a:gd name="connsiteY1" fmla="*/ 24384 h 713041"/>
                  <a:gd name="connsiteX2" fmla="*/ 24384 w 609600"/>
                  <a:gd name="connsiteY2" fmla="*/ 0 h 713041"/>
                  <a:gd name="connsiteX3" fmla="*/ 585121 w 609600"/>
                  <a:gd name="connsiteY3" fmla="*/ 0 h 713041"/>
                  <a:gd name="connsiteX4" fmla="*/ 609600 w 609600"/>
                  <a:gd name="connsiteY4" fmla="*/ 24384 h 713041"/>
                  <a:gd name="connsiteX5" fmla="*/ 609600 w 609600"/>
                  <a:gd name="connsiteY5" fmla="*/ 688658 h 713041"/>
                  <a:gd name="connsiteX6" fmla="*/ 585121 w 609600"/>
                  <a:gd name="connsiteY6" fmla="*/ 713042 h 713041"/>
                  <a:gd name="connsiteX7" fmla="*/ 182404 w 609600"/>
                  <a:gd name="connsiteY7" fmla="*/ 713042 h 713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 h="713041">
                    <a:moveTo>
                      <a:pt x="0" y="469106"/>
                    </a:moveTo>
                    <a:lnTo>
                      <a:pt x="0" y="24384"/>
                    </a:lnTo>
                    <a:cubicBezTo>
                      <a:pt x="0" y="10917"/>
                      <a:pt x="10917" y="0"/>
                      <a:pt x="24384" y="0"/>
                    </a:cubicBezTo>
                    <a:lnTo>
                      <a:pt x="585121" y="0"/>
                    </a:lnTo>
                    <a:cubicBezTo>
                      <a:pt x="598603" y="0"/>
                      <a:pt x="609548" y="10902"/>
                      <a:pt x="609600" y="24384"/>
                    </a:cubicBezTo>
                    <a:lnTo>
                      <a:pt x="609600" y="688658"/>
                    </a:lnTo>
                    <a:cubicBezTo>
                      <a:pt x="609548" y="702140"/>
                      <a:pt x="598603" y="713042"/>
                      <a:pt x="585121" y="713042"/>
                    </a:cubicBezTo>
                    <a:lnTo>
                      <a:pt x="182404" y="713042"/>
                    </a:lnTo>
                  </a:path>
                </a:pathLst>
              </a:custGeom>
              <a:noFill/>
              <a:ln w="12700" cap="flat">
                <a:solidFill>
                  <a:srgbClr val="527FFF"/>
                </a:solidFill>
                <a:prstDash val="solid"/>
                <a:round/>
              </a:ln>
            </p:spPr>
            <p:txBody>
              <a:bodyPr rtlCol="0" anchor="ctr"/>
              <a:lstStyle/>
              <a:p>
                <a:endParaRPr lang="en-US" dirty="0"/>
              </a:p>
            </p:txBody>
          </p:sp>
          <p:sp>
            <p:nvSpPr>
              <p:cNvPr id="167" name="Freeform: Shape 166">
                <a:extLst>
                  <a:ext uri="{FF2B5EF4-FFF2-40B4-BE49-F238E27FC236}">
                    <a16:creationId xmlns:a16="http://schemas.microsoft.com/office/drawing/2014/main" id="{EB5D6B19-58E6-43E4-A3F8-5596F37C3D4B}"/>
                  </a:ext>
                </a:extLst>
              </p:cNvPr>
              <p:cNvSpPr/>
              <p:nvPr/>
            </p:nvSpPr>
            <p:spPr>
              <a:xfrm>
                <a:off x="8419262" y="7543323"/>
                <a:ext cx="124396" cy="168020"/>
              </a:xfrm>
              <a:custGeom>
                <a:avLst/>
                <a:gdLst>
                  <a:gd name="connsiteX0" fmla="*/ 0 w 124396"/>
                  <a:gd name="connsiteY0" fmla="*/ 0 h 168020"/>
                  <a:gd name="connsiteX1" fmla="*/ 124396 w 124396"/>
                  <a:gd name="connsiteY1" fmla="*/ 84011 h 168020"/>
                  <a:gd name="connsiteX2" fmla="*/ 0 w 124396"/>
                  <a:gd name="connsiteY2" fmla="*/ 168021 h 168020"/>
                  <a:gd name="connsiteX3" fmla="*/ 0 w 124396"/>
                  <a:gd name="connsiteY3" fmla="*/ 0 h 168020"/>
                </a:gdLst>
                <a:ahLst/>
                <a:cxnLst>
                  <a:cxn ang="0">
                    <a:pos x="connsiteX0" y="connsiteY0"/>
                  </a:cxn>
                  <a:cxn ang="0">
                    <a:pos x="connsiteX1" y="connsiteY1"/>
                  </a:cxn>
                  <a:cxn ang="0">
                    <a:pos x="connsiteX2" y="connsiteY2"/>
                  </a:cxn>
                  <a:cxn ang="0">
                    <a:pos x="connsiteX3" y="connsiteY3"/>
                  </a:cxn>
                </a:cxnLst>
                <a:rect l="l" t="t" r="r" b="b"/>
                <a:pathLst>
                  <a:path w="124396" h="168020">
                    <a:moveTo>
                      <a:pt x="0" y="0"/>
                    </a:moveTo>
                    <a:lnTo>
                      <a:pt x="124396" y="84011"/>
                    </a:lnTo>
                    <a:lnTo>
                      <a:pt x="0" y="168021"/>
                    </a:lnTo>
                    <a:lnTo>
                      <a:pt x="0" y="0"/>
                    </a:lnTo>
                    <a:close/>
                  </a:path>
                </a:pathLst>
              </a:custGeom>
              <a:noFill/>
              <a:ln w="12700" cap="flat">
                <a:solidFill>
                  <a:srgbClr val="F1F2F2"/>
                </a:solidFill>
                <a:prstDash val="solid"/>
                <a:round/>
              </a:ln>
            </p:spPr>
            <p:txBody>
              <a:bodyPr rtlCol="0" anchor="ctr"/>
              <a:lstStyle/>
              <a:p>
                <a:endParaRPr lang="en-US" dirty="0"/>
              </a:p>
            </p:txBody>
          </p:sp>
          <p:sp>
            <p:nvSpPr>
              <p:cNvPr id="168" name="Freeform: Shape 167">
                <a:extLst>
                  <a:ext uri="{FF2B5EF4-FFF2-40B4-BE49-F238E27FC236}">
                    <a16:creationId xmlns:a16="http://schemas.microsoft.com/office/drawing/2014/main" id="{45757676-A609-4698-AB4F-9F93CE25E202}"/>
                  </a:ext>
                </a:extLst>
              </p:cNvPr>
              <p:cNvSpPr/>
              <p:nvPr/>
            </p:nvSpPr>
            <p:spPr>
              <a:xfrm>
                <a:off x="8282007" y="7440072"/>
                <a:ext cx="374522" cy="374522"/>
              </a:xfrm>
              <a:custGeom>
                <a:avLst/>
                <a:gdLst>
                  <a:gd name="connsiteX0" fmla="*/ 374523 w 374522"/>
                  <a:gd name="connsiteY0" fmla="*/ 187261 h 374522"/>
                  <a:gd name="connsiteX1" fmla="*/ 187262 w 374522"/>
                  <a:gd name="connsiteY1" fmla="*/ 374523 h 374522"/>
                  <a:gd name="connsiteX2" fmla="*/ 0 w 374522"/>
                  <a:gd name="connsiteY2" fmla="*/ 187261 h 374522"/>
                  <a:gd name="connsiteX3" fmla="*/ 187262 w 374522"/>
                  <a:gd name="connsiteY3" fmla="*/ 0 h 374522"/>
                  <a:gd name="connsiteX4" fmla="*/ 374523 w 374522"/>
                  <a:gd name="connsiteY4" fmla="*/ 187261 h 374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522" h="374522">
                    <a:moveTo>
                      <a:pt x="374523" y="187261"/>
                    </a:moveTo>
                    <a:cubicBezTo>
                      <a:pt x="374523" y="290683"/>
                      <a:pt x="290683" y="374523"/>
                      <a:pt x="187262" y="374523"/>
                    </a:cubicBezTo>
                    <a:cubicBezTo>
                      <a:pt x="83840" y="374523"/>
                      <a:pt x="0" y="290683"/>
                      <a:pt x="0" y="187261"/>
                    </a:cubicBezTo>
                    <a:cubicBezTo>
                      <a:pt x="0" y="83840"/>
                      <a:pt x="83840" y="0"/>
                      <a:pt x="187262" y="0"/>
                    </a:cubicBezTo>
                    <a:cubicBezTo>
                      <a:pt x="290683" y="0"/>
                      <a:pt x="374523" y="83840"/>
                      <a:pt x="374523" y="187261"/>
                    </a:cubicBezTo>
                    <a:close/>
                  </a:path>
                </a:pathLst>
              </a:custGeom>
              <a:noFill/>
              <a:ln w="12700" cap="flat">
                <a:solidFill>
                  <a:srgbClr val="F1F2F2"/>
                </a:solidFill>
                <a:prstDash val="solid"/>
                <a:round/>
              </a:ln>
            </p:spPr>
            <p:txBody>
              <a:bodyPr rtlCol="0" anchor="ctr"/>
              <a:lstStyle/>
              <a:p>
                <a:endParaRPr lang="en-US" dirty="0"/>
              </a:p>
            </p:txBody>
          </p:sp>
          <p:sp>
            <p:nvSpPr>
              <p:cNvPr id="169" name="Freeform: Shape 168">
                <a:extLst>
                  <a:ext uri="{FF2B5EF4-FFF2-40B4-BE49-F238E27FC236}">
                    <a16:creationId xmlns:a16="http://schemas.microsoft.com/office/drawing/2014/main" id="{BD557346-182F-4493-8667-6E7013A937A4}"/>
                  </a:ext>
                </a:extLst>
              </p:cNvPr>
              <p:cNvSpPr/>
              <p:nvPr/>
            </p:nvSpPr>
            <p:spPr>
              <a:xfrm>
                <a:off x="7624400" y="7466647"/>
                <a:ext cx="299370" cy="143827"/>
              </a:xfrm>
              <a:custGeom>
                <a:avLst/>
                <a:gdLst>
                  <a:gd name="connsiteX0" fmla="*/ 262604 w 299370"/>
                  <a:gd name="connsiteY0" fmla="*/ 143827 h 143827"/>
                  <a:gd name="connsiteX1" fmla="*/ 0 w 299370"/>
                  <a:gd name="connsiteY1" fmla="*/ 71533 h 143827"/>
                  <a:gd name="connsiteX2" fmla="*/ 36862 w 299370"/>
                  <a:gd name="connsiteY2" fmla="*/ 0 h 143827"/>
                  <a:gd name="connsiteX3" fmla="*/ 299371 w 299370"/>
                  <a:gd name="connsiteY3" fmla="*/ 72390 h 143827"/>
                  <a:gd name="connsiteX4" fmla="*/ 262604 w 299370"/>
                  <a:gd name="connsiteY4" fmla="*/ 143827 h 14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70" h="143827">
                    <a:moveTo>
                      <a:pt x="262604" y="143827"/>
                    </a:moveTo>
                    <a:lnTo>
                      <a:pt x="0" y="71533"/>
                    </a:lnTo>
                    <a:lnTo>
                      <a:pt x="36862" y="0"/>
                    </a:lnTo>
                    <a:lnTo>
                      <a:pt x="299371" y="72390"/>
                    </a:lnTo>
                    <a:lnTo>
                      <a:pt x="262604" y="143827"/>
                    </a:lnTo>
                    <a:close/>
                  </a:path>
                </a:pathLst>
              </a:custGeom>
              <a:noFill/>
              <a:ln w="12700" cap="flat">
                <a:solidFill>
                  <a:srgbClr val="527FFF"/>
                </a:solidFill>
                <a:prstDash val="solid"/>
                <a:round/>
              </a:ln>
            </p:spPr>
            <p:txBody>
              <a:bodyPr rtlCol="0" anchor="ctr"/>
              <a:lstStyle/>
              <a:p>
                <a:endParaRPr lang="en-US" dirty="0"/>
              </a:p>
            </p:txBody>
          </p:sp>
          <p:sp>
            <p:nvSpPr>
              <p:cNvPr id="170" name="Freeform: Shape 169">
                <a:extLst>
                  <a:ext uri="{FF2B5EF4-FFF2-40B4-BE49-F238E27FC236}">
                    <a16:creationId xmlns:a16="http://schemas.microsoft.com/office/drawing/2014/main" id="{6703C7DB-5052-41EA-90C6-BAC6AE0FB73C}"/>
                  </a:ext>
                </a:extLst>
              </p:cNvPr>
              <p:cNvSpPr/>
              <p:nvPr/>
            </p:nvSpPr>
            <p:spPr>
              <a:xfrm>
                <a:off x="7515625" y="7610475"/>
                <a:ext cx="71437" cy="138398"/>
              </a:xfrm>
              <a:custGeom>
                <a:avLst/>
                <a:gdLst>
                  <a:gd name="connsiteX0" fmla="*/ 71438 w 71437"/>
                  <a:gd name="connsiteY0" fmla="*/ 0 h 138398"/>
                  <a:gd name="connsiteX1" fmla="*/ 0 w 71437"/>
                  <a:gd name="connsiteY1" fmla="*/ 138398 h 138398"/>
                </a:gdLst>
                <a:ahLst/>
                <a:cxnLst>
                  <a:cxn ang="0">
                    <a:pos x="connsiteX0" y="connsiteY0"/>
                  </a:cxn>
                  <a:cxn ang="0">
                    <a:pos x="connsiteX1" y="connsiteY1"/>
                  </a:cxn>
                </a:cxnLst>
                <a:rect l="l" t="t" r="r" b="b"/>
                <a:pathLst>
                  <a:path w="71437" h="138398">
                    <a:moveTo>
                      <a:pt x="71438" y="0"/>
                    </a:moveTo>
                    <a:lnTo>
                      <a:pt x="0" y="138398"/>
                    </a:lnTo>
                  </a:path>
                </a:pathLst>
              </a:custGeom>
              <a:ln w="12700" cap="flat">
                <a:solidFill>
                  <a:srgbClr val="527FFF"/>
                </a:solidFill>
                <a:prstDash val="solid"/>
                <a:round/>
              </a:ln>
            </p:spPr>
            <p:txBody>
              <a:bodyPr rtlCol="0" anchor="ctr"/>
              <a:lstStyle/>
              <a:p>
                <a:endParaRPr lang="en-US" dirty="0"/>
              </a:p>
            </p:txBody>
          </p:sp>
          <p:sp>
            <p:nvSpPr>
              <p:cNvPr id="171" name="Freeform: Shape 170">
                <a:extLst>
                  <a:ext uri="{FF2B5EF4-FFF2-40B4-BE49-F238E27FC236}">
                    <a16:creationId xmlns:a16="http://schemas.microsoft.com/office/drawing/2014/main" id="{3A003193-40C6-4720-8430-FF17C992F338}"/>
                  </a:ext>
                </a:extLst>
              </p:cNvPr>
              <p:cNvSpPr/>
              <p:nvPr/>
            </p:nvSpPr>
            <p:spPr>
              <a:xfrm>
                <a:off x="7600112" y="7538180"/>
                <a:ext cx="24288" cy="46958"/>
              </a:xfrm>
              <a:custGeom>
                <a:avLst/>
                <a:gdLst>
                  <a:gd name="connsiteX0" fmla="*/ 24289 w 24288"/>
                  <a:gd name="connsiteY0" fmla="*/ 0 h 46958"/>
                  <a:gd name="connsiteX1" fmla="*/ 0 w 24288"/>
                  <a:gd name="connsiteY1" fmla="*/ 46958 h 46958"/>
                </a:gdLst>
                <a:ahLst/>
                <a:cxnLst>
                  <a:cxn ang="0">
                    <a:pos x="connsiteX0" y="connsiteY0"/>
                  </a:cxn>
                  <a:cxn ang="0">
                    <a:pos x="connsiteX1" y="connsiteY1"/>
                  </a:cxn>
                </a:cxnLst>
                <a:rect l="l" t="t" r="r" b="b"/>
                <a:pathLst>
                  <a:path w="24288" h="46958">
                    <a:moveTo>
                      <a:pt x="24289" y="0"/>
                    </a:moveTo>
                    <a:lnTo>
                      <a:pt x="0" y="46958"/>
                    </a:lnTo>
                  </a:path>
                </a:pathLst>
              </a:custGeom>
              <a:ln w="12700" cap="flat">
                <a:solidFill>
                  <a:srgbClr val="527FFF"/>
                </a:solidFill>
                <a:prstDash val="solid"/>
                <a:round/>
              </a:ln>
            </p:spPr>
            <p:txBody>
              <a:bodyPr rtlCol="0" anchor="ctr"/>
              <a:lstStyle/>
              <a:p>
                <a:endParaRPr lang="en-US" dirty="0"/>
              </a:p>
            </p:txBody>
          </p:sp>
          <p:sp>
            <p:nvSpPr>
              <p:cNvPr id="172" name="Freeform: Shape 171">
                <a:extLst>
                  <a:ext uri="{FF2B5EF4-FFF2-40B4-BE49-F238E27FC236}">
                    <a16:creationId xmlns:a16="http://schemas.microsoft.com/office/drawing/2014/main" id="{27D0B036-0381-486F-97A8-25C06B8F42F8}"/>
                  </a:ext>
                </a:extLst>
              </p:cNvPr>
              <p:cNvSpPr/>
              <p:nvPr/>
            </p:nvSpPr>
            <p:spPr>
              <a:xfrm rot="-3762600">
                <a:off x="7426203" y="7674184"/>
                <a:ext cx="87820" cy="102488"/>
              </a:xfrm>
              <a:custGeom>
                <a:avLst/>
                <a:gdLst>
                  <a:gd name="connsiteX0" fmla="*/ 87820 w 87820"/>
                  <a:gd name="connsiteY0" fmla="*/ 51244 h 102488"/>
                  <a:gd name="connsiteX1" fmla="*/ 43910 w 87820"/>
                  <a:gd name="connsiteY1" fmla="*/ 102489 h 102488"/>
                  <a:gd name="connsiteX2" fmla="*/ 0 w 87820"/>
                  <a:gd name="connsiteY2" fmla="*/ 51244 h 102488"/>
                  <a:gd name="connsiteX3" fmla="*/ 43910 w 87820"/>
                  <a:gd name="connsiteY3" fmla="*/ 0 h 102488"/>
                  <a:gd name="connsiteX4" fmla="*/ 87820 w 87820"/>
                  <a:gd name="connsiteY4" fmla="*/ 51244 h 10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20" h="102488">
                    <a:moveTo>
                      <a:pt x="87820" y="51244"/>
                    </a:moveTo>
                    <a:cubicBezTo>
                      <a:pt x="87820" y="79546"/>
                      <a:pt x="68161" y="102489"/>
                      <a:pt x="43910" y="102489"/>
                    </a:cubicBezTo>
                    <a:cubicBezTo>
                      <a:pt x="19659" y="102489"/>
                      <a:pt x="0" y="79546"/>
                      <a:pt x="0" y="51244"/>
                    </a:cubicBezTo>
                    <a:cubicBezTo>
                      <a:pt x="0" y="22943"/>
                      <a:pt x="19659" y="0"/>
                      <a:pt x="43910" y="0"/>
                    </a:cubicBezTo>
                    <a:cubicBezTo>
                      <a:pt x="68161" y="0"/>
                      <a:pt x="87820" y="22943"/>
                      <a:pt x="87820" y="51244"/>
                    </a:cubicBezTo>
                    <a:close/>
                  </a:path>
                </a:pathLst>
              </a:custGeom>
              <a:noFill/>
              <a:ln w="12700" cap="flat">
                <a:solidFill>
                  <a:srgbClr val="527FFF"/>
                </a:solidFill>
                <a:prstDash val="solid"/>
                <a:round/>
              </a:ln>
            </p:spPr>
            <p:txBody>
              <a:bodyPr rtlCol="0" anchor="ctr"/>
              <a:lstStyle/>
              <a:p>
                <a:endParaRPr lang="en-US" dirty="0"/>
              </a:p>
            </p:txBody>
          </p:sp>
          <p:sp>
            <p:nvSpPr>
              <p:cNvPr id="173" name="Freeform: Shape 172">
                <a:extLst>
                  <a:ext uri="{FF2B5EF4-FFF2-40B4-BE49-F238E27FC236}">
                    <a16:creationId xmlns:a16="http://schemas.microsoft.com/office/drawing/2014/main" id="{1B9D1983-D102-472D-971E-3525AD7B784F}"/>
                  </a:ext>
                </a:extLst>
              </p:cNvPr>
              <p:cNvSpPr/>
              <p:nvPr/>
            </p:nvSpPr>
            <p:spPr>
              <a:xfrm>
                <a:off x="7778229" y="7607808"/>
                <a:ext cx="110109" cy="213455"/>
              </a:xfrm>
              <a:custGeom>
                <a:avLst/>
                <a:gdLst>
                  <a:gd name="connsiteX0" fmla="*/ 110109 w 110109"/>
                  <a:gd name="connsiteY0" fmla="*/ 0 h 213455"/>
                  <a:gd name="connsiteX1" fmla="*/ 0 w 110109"/>
                  <a:gd name="connsiteY1" fmla="*/ 213455 h 213455"/>
                </a:gdLst>
                <a:ahLst/>
                <a:cxnLst>
                  <a:cxn ang="0">
                    <a:pos x="connsiteX0" y="connsiteY0"/>
                  </a:cxn>
                  <a:cxn ang="0">
                    <a:pos x="connsiteX1" y="connsiteY1"/>
                  </a:cxn>
                </a:cxnLst>
                <a:rect l="l" t="t" r="r" b="b"/>
                <a:pathLst>
                  <a:path w="110109" h="213455">
                    <a:moveTo>
                      <a:pt x="110109" y="0"/>
                    </a:moveTo>
                    <a:lnTo>
                      <a:pt x="0" y="213455"/>
                    </a:lnTo>
                  </a:path>
                </a:pathLst>
              </a:custGeom>
              <a:ln w="12700" cap="flat">
                <a:solidFill>
                  <a:srgbClr val="527FFF"/>
                </a:solidFill>
                <a:prstDash val="solid"/>
                <a:round/>
              </a:ln>
            </p:spPr>
            <p:txBody>
              <a:bodyPr rtlCol="0" anchor="ctr"/>
              <a:lstStyle/>
              <a:p>
                <a:endParaRPr lang="en-US" dirty="0"/>
              </a:p>
            </p:txBody>
          </p:sp>
          <p:sp>
            <p:nvSpPr>
              <p:cNvPr id="174" name="Freeform: Shape 173">
                <a:extLst>
                  <a:ext uri="{FF2B5EF4-FFF2-40B4-BE49-F238E27FC236}">
                    <a16:creationId xmlns:a16="http://schemas.microsoft.com/office/drawing/2014/main" id="{5DA231BB-D6C3-47D5-8504-34A1AD5EC0D6}"/>
                  </a:ext>
                </a:extLst>
              </p:cNvPr>
              <p:cNvSpPr/>
              <p:nvPr/>
            </p:nvSpPr>
            <p:spPr>
              <a:xfrm rot="-3762600">
                <a:off x="7688725" y="7746550"/>
                <a:ext cx="87820" cy="102488"/>
              </a:xfrm>
              <a:custGeom>
                <a:avLst/>
                <a:gdLst>
                  <a:gd name="connsiteX0" fmla="*/ 87821 w 87820"/>
                  <a:gd name="connsiteY0" fmla="*/ 51245 h 102488"/>
                  <a:gd name="connsiteX1" fmla="*/ 43910 w 87820"/>
                  <a:gd name="connsiteY1" fmla="*/ 102489 h 102488"/>
                  <a:gd name="connsiteX2" fmla="*/ 0 w 87820"/>
                  <a:gd name="connsiteY2" fmla="*/ 51245 h 102488"/>
                  <a:gd name="connsiteX3" fmla="*/ 43910 w 87820"/>
                  <a:gd name="connsiteY3" fmla="*/ 0 h 102488"/>
                  <a:gd name="connsiteX4" fmla="*/ 87821 w 87820"/>
                  <a:gd name="connsiteY4" fmla="*/ 51245 h 102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820" h="102488">
                    <a:moveTo>
                      <a:pt x="87821" y="51245"/>
                    </a:moveTo>
                    <a:cubicBezTo>
                      <a:pt x="87821" y="79546"/>
                      <a:pt x="68161" y="102489"/>
                      <a:pt x="43910" y="102489"/>
                    </a:cubicBezTo>
                    <a:cubicBezTo>
                      <a:pt x="19659" y="102489"/>
                      <a:pt x="0" y="79546"/>
                      <a:pt x="0" y="51245"/>
                    </a:cubicBezTo>
                    <a:cubicBezTo>
                      <a:pt x="0" y="22943"/>
                      <a:pt x="19659" y="0"/>
                      <a:pt x="43910" y="0"/>
                    </a:cubicBezTo>
                    <a:cubicBezTo>
                      <a:pt x="68161" y="0"/>
                      <a:pt x="87821" y="22943"/>
                      <a:pt x="87821" y="51245"/>
                    </a:cubicBezTo>
                    <a:close/>
                  </a:path>
                </a:pathLst>
              </a:custGeom>
              <a:noFill/>
              <a:ln w="12700" cap="flat">
                <a:solidFill>
                  <a:srgbClr val="527FFF"/>
                </a:solidFill>
                <a:prstDash val="solid"/>
                <a:round/>
              </a:ln>
            </p:spPr>
            <p:txBody>
              <a:bodyPr rtlCol="0" anchor="ctr"/>
              <a:lstStyle/>
              <a:p>
                <a:endParaRPr lang="en-US" dirty="0"/>
              </a:p>
            </p:txBody>
          </p:sp>
          <p:sp>
            <p:nvSpPr>
              <p:cNvPr id="175" name="Freeform: Shape 174">
                <a:extLst>
                  <a:ext uri="{FF2B5EF4-FFF2-40B4-BE49-F238E27FC236}">
                    <a16:creationId xmlns:a16="http://schemas.microsoft.com/office/drawing/2014/main" id="{3DFC47F8-E8A1-4EF6-8C81-87F8141286AE}"/>
                  </a:ext>
                </a:extLst>
              </p:cNvPr>
              <p:cNvSpPr/>
              <p:nvPr/>
            </p:nvSpPr>
            <p:spPr>
              <a:xfrm>
                <a:off x="7931772" y="8099012"/>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12700" cap="flat">
                <a:solidFill>
                  <a:srgbClr val="F1F2F2"/>
                </a:solidFill>
                <a:prstDash val="solid"/>
                <a:round/>
              </a:ln>
            </p:spPr>
            <p:txBody>
              <a:bodyPr rtlCol="0" anchor="ctr"/>
              <a:lstStyle/>
              <a:p>
                <a:endParaRPr lang="en-US" dirty="0"/>
              </a:p>
            </p:txBody>
          </p:sp>
          <p:sp>
            <p:nvSpPr>
              <p:cNvPr id="176" name="Freeform: Shape 175">
                <a:extLst>
                  <a:ext uri="{FF2B5EF4-FFF2-40B4-BE49-F238E27FC236}">
                    <a16:creationId xmlns:a16="http://schemas.microsoft.com/office/drawing/2014/main" id="{D0C43C2D-78E5-4F46-8784-AA5D28DBC9BE}"/>
                  </a:ext>
                </a:extLst>
              </p:cNvPr>
              <p:cNvSpPr/>
              <p:nvPr/>
            </p:nvSpPr>
            <p:spPr>
              <a:xfrm>
                <a:off x="7931772" y="8099012"/>
                <a:ext cx="9525" cy="9525"/>
              </a:xfrm>
              <a:custGeom>
                <a:avLst/>
                <a:gdLst>
                  <a:gd name="connsiteX0" fmla="*/ 0 w 9525"/>
                  <a:gd name="connsiteY0" fmla="*/ 0 h 9525"/>
                  <a:gd name="connsiteX1" fmla="*/ 0 w 9525"/>
                  <a:gd name="connsiteY1" fmla="*/ 0 h 9525"/>
                  <a:gd name="connsiteX2" fmla="*/ 0 w 9525"/>
                  <a:gd name="connsiteY2" fmla="*/ 0 h 9525"/>
                  <a:gd name="connsiteX3" fmla="*/ 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0" y="0"/>
                    </a:moveTo>
                    <a:lnTo>
                      <a:pt x="0" y="0"/>
                    </a:lnTo>
                    <a:lnTo>
                      <a:pt x="0" y="0"/>
                    </a:lnTo>
                    <a:lnTo>
                      <a:pt x="0" y="0"/>
                    </a:lnTo>
                    <a:close/>
                  </a:path>
                </a:pathLst>
              </a:custGeom>
              <a:noFill/>
              <a:ln w="12700" cap="flat">
                <a:solidFill>
                  <a:srgbClr val="F1F2F2"/>
                </a:solidFill>
                <a:prstDash val="solid"/>
                <a:round/>
              </a:ln>
            </p:spPr>
            <p:txBody>
              <a:bodyPr rtlCol="0" anchor="ctr"/>
              <a:lstStyle/>
              <a:p>
                <a:endParaRPr lang="en-US" dirty="0"/>
              </a:p>
            </p:txBody>
          </p:sp>
          <p:sp>
            <p:nvSpPr>
              <p:cNvPr id="177" name="Freeform: Shape 176">
                <a:extLst>
                  <a:ext uri="{FF2B5EF4-FFF2-40B4-BE49-F238E27FC236}">
                    <a16:creationId xmlns:a16="http://schemas.microsoft.com/office/drawing/2014/main" id="{CB971949-4D9B-4085-88EE-C1720459EF37}"/>
                  </a:ext>
                </a:extLst>
              </p:cNvPr>
              <p:cNvSpPr/>
              <p:nvPr/>
            </p:nvSpPr>
            <p:spPr>
              <a:xfrm>
                <a:off x="7637736" y="7774223"/>
                <a:ext cx="636692" cy="637334"/>
              </a:xfrm>
              <a:custGeom>
                <a:avLst/>
                <a:gdLst>
                  <a:gd name="connsiteX0" fmla="*/ 29908 w 636692"/>
                  <a:gd name="connsiteY0" fmla="*/ 454710 h 637334"/>
                  <a:gd name="connsiteX1" fmla="*/ 454068 w 636692"/>
                  <a:gd name="connsiteY1" fmla="*/ 606746 h 637334"/>
                  <a:gd name="connsiteX2" fmla="*/ 606104 w 636692"/>
                  <a:gd name="connsiteY2" fmla="*/ 182587 h 637334"/>
                  <a:gd name="connsiteX3" fmla="*/ 240887 w 636692"/>
                  <a:gd name="connsiteY3" fmla="*/ 9511 h 637334"/>
                  <a:gd name="connsiteX4" fmla="*/ 0 w 636692"/>
                  <a:gd name="connsiteY4" fmla="*/ 336028 h 637334"/>
                  <a:gd name="connsiteX5" fmla="*/ 9525 w 636692"/>
                  <a:gd name="connsiteY5" fmla="*/ 395845 h 637334"/>
                  <a:gd name="connsiteX6" fmla="*/ 19050 w 636692"/>
                  <a:gd name="connsiteY6" fmla="*/ 426992 h 637334"/>
                  <a:gd name="connsiteX7" fmla="*/ 62770 w 636692"/>
                  <a:gd name="connsiteY7" fmla="*/ 128859 h 637334"/>
                  <a:gd name="connsiteX8" fmla="*/ 1429 w 636692"/>
                  <a:gd name="connsiteY8" fmla="*/ 288594 h 63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692" h="637334">
                    <a:moveTo>
                      <a:pt x="29908" y="454710"/>
                    </a:moveTo>
                    <a:cubicBezTo>
                      <a:pt x="105053" y="613822"/>
                      <a:pt x="294956" y="681891"/>
                      <a:pt x="454068" y="606746"/>
                    </a:cubicBezTo>
                    <a:cubicBezTo>
                      <a:pt x="613180" y="531601"/>
                      <a:pt x="681249" y="341699"/>
                      <a:pt x="606104" y="182587"/>
                    </a:cubicBezTo>
                    <a:cubicBezTo>
                      <a:pt x="541213" y="45186"/>
                      <a:pt x="388323" y="-27269"/>
                      <a:pt x="240887" y="9511"/>
                    </a:cubicBezTo>
                    <a:moveTo>
                      <a:pt x="0" y="336028"/>
                    </a:moveTo>
                    <a:cubicBezTo>
                      <a:pt x="1272" y="356224"/>
                      <a:pt x="4462" y="376253"/>
                      <a:pt x="9525" y="395845"/>
                    </a:cubicBezTo>
                    <a:cubicBezTo>
                      <a:pt x="12192" y="406513"/>
                      <a:pt x="15367" y="416895"/>
                      <a:pt x="19050" y="426992"/>
                    </a:cubicBezTo>
                    <a:moveTo>
                      <a:pt x="62770" y="128859"/>
                    </a:moveTo>
                    <a:cubicBezTo>
                      <a:pt x="28153" y="175522"/>
                      <a:pt x="6943" y="230755"/>
                      <a:pt x="1429" y="288594"/>
                    </a:cubicBezTo>
                  </a:path>
                </a:pathLst>
              </a:custGeom>
              <a:noFill/>
              <a:ln w="12700" cap="flat">
                <a:solidFill>
                  <a:srgbClr val="F1F2F2"/>
                </a:solidFill>
                <a:prstDash val="solid"/>
                <a:round/>
              </a:ln>
            </p:spPr>
            <p:txBody>
              <a:bodyPr rtlCol="0" anchor="ctr"/>
              <a:lstStyle/>
              <a:p>
                <a:endParaRPr lang="en-US" dirty="0"/>
              </a:p>
            </p:txBody>
          </p:sp>
          <p:sp>
            <p:nvSpPr>
              <p:cNvPr id="178" name="Freeform: Shape 177">
                <a:extLst>
                  <a:ext uri="{FF2B5EF4-FFF2-40B4-BE49-F238E27FC236}">
                    <a16:creationId xmlns:a16="http://schemas.microsoft.com/office/drawing/2014/main" id="{40BB672E-F810-4119-95EE-97EA1008A51E}"/>
                  </a:ext>
                </a:extLst>
              </p:cNvPr>
              <p:cNvSpPr/>
              <p:nvPr/>
            </p:nvSpPr>
            <p:spPr>
              <a:xfrm>
                <a:off x="7867282" y="8003747"/>
                <a:ext cx="177398" cy="177377"/>
              </a:xfrm>
              <a:custGeom>
                <a:avLst/>
                <a:gdLst>
                  <a:gd name="connsiteX0" fmla="*/ 2768 w 177398"/>
                  <a:gd name="connsiteY0" fmla="*/ 110600 h 177377"/>
                  <a:gd name="connsiteX1" fmla="*/ 66798 w 177398"/>
                  <a:gd name="connsiteY1" fmla="*/ 2768 h 177377"/>
                  <a:gd name="connsiteX2" fmla="*/ 174630 w 177398"/>
                  <a:gd name="connsiteY2" fmla="*/ 66798 h 177377"/>
                  <a:gd name="connsiteX3" fmla="*/ 110686 w 177398"/>
                  <a:gd name="connsiteY3" fmla="*/ 174608 h 177377"/>
                  <a:gd name="connsiteX4" fmla="*/ 2768 w 177398"/>
                  <a:gd name="connsiteY4" fmla="*/ 110600 h 177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398" h="177377">
                    <a:moveTo>
                      <a:pt x="2768" y="110600"/>
                    </a:moveTo>
                    <a:cubicBezTo>
                      <a:pt x="-9327" y="63141"/>
                      <a:pt x="19340" y="14864"/>
                      <a:pt x="66798" y="2768"/>
                    </a:cubicBezTo>
                    <a:cubicBezTo>
                      <a:pt x="114257" y="-9327"/>
                      <a:pt x="162534" y="19340"/>
                      <a:pt x="174630" y="66798"/>
                    </a:cubicBezTo>
                    <a:cubicBezTo>
                      <a:pt x="186717" y="114223"/>
                      <a:pt x="158099" y="162473"/>
                      <a:pt x="110686" y="174608"/>
                    </a:cubicBezTo>
                    <a:cubicBezTo>
                      <a:pt x="63215" y="186703"/>
                      <a:pt x="14918" y="158058"/>
                      <a:pt x="2768" y="110600"/>
                    </a:cubicBezTo>
                    <a:close/>
                  </a:path>
                </a:pathLst>
              </a:custGeom>
              <a:noFill/>
              <a:ln w="12700" cap="flat">
                <a:solidFill>
                  <a:srgbClr val="F1F2F2"/>
                </a:solidFill>
                <a:prstDash val="solid"/>
                <a:round/>
              </a:ln>
            </p:spPr>
            <p:txBody>
              <a:bodyPr rtlCol="0" anchor="ctr"/>
              <a:lstStyle/>
              <a:p>
                <a:endParaRPr lang="en-US" dirty="0"/>
              </a:p>
            </p:txBody>
          </p:sp>
          <p:sp>
            <p:nvSpPr>
              <p:cNvPr id="179" name="Freeform: Shape 178">
                <a:extLst>
                  <a:ext uri="{FF2B5EF4-FFF2-40B4-BE49-F238E27FC236}">
                    <a16:creationId xmlns:a16="http://schemas.microsoft.com/office/drawing/2014/main" id="{AE15C1E9-8C3B-4CE7-942C-F3DD2931A2C2}"/>
                  </a:ext>
                </a:extLst>
              </p:cNvPr>
              <p:cNvSpPr/>
              <p:nvPr/>
            </p:nvSpPr>
            <p:spPr>
              <a:xfrm>
                <a:off x="7806813" y="7943074"/>
                <a:ext cx="298543" cy="298584"/>
              </a:xfrm>
              <a:custGeom>
                <a:avLst/>
                <a:gdLst>
                  <a:gd name="connsiteX0" fmla="*/ 284408 w 298543"/>
                  <a:gd name="connsiteY0" fmla="*/ 212707 h 298584"/>
                  <a:gd name="connsiteX1" fmla="*/ 85878 w 298543"/>
                  <a:gd name="connsiteY1" fmla="*/ 284408 h 298584"/>
                  <a:gd name="connsiteX2" fmla="*/ 14177 w 298543"/>
                  <a:gd name="connsiteY2" fmla="*/ 85878 h 298584"/>
                  <a:gd name="connsiteX3" fmla="*/ 212707 w 298543"/>
                  <a:gd name="connsiteY3" fmla="*/ 14177 h 298584"/>
                  <a:gd name="connsiteX4" fmla="*/ 268120 w 298543"/>
                  <a:gd name="connsiteY4" fmla="*/ 58973 h 298584"/>
                  <a:gd name="connsiteX5" fmla="*/ 293837 w 298543"/>
                  <a:gd name="connsiteY5" fmla="*/ 112408 h 298584"/>
                  <a:gd name="connsiteX6" fmla="*/ 295076 w 298543"/>
                  <a:gd name="connsiteY6" fmla="*/ 181179 h 2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8543" h="298584">
                    <a:moveTo>
                      <a:pt x="284408" y="212707"/>
                    </a:moveTo>
                    <a:cubicBezTo>
                      <a:pt x="249385" y="287329"/>
                      <a:pt x="160500" y="319430"/>
                      <a:pt x="85878" y="284408"/>
                    </a:cubicBezTo>
                    <a:cubicBezTo>
                      <a:pt x="11256" y="249385"/>
                      <a:pt x="-20846" y="160500"/>
                      <a:pt x="14177" y="85878"/>
                    </a:cubicBezTo>
                    <a:cubicBezTo>
                      <a:pt x="49199" y="11256"/>
                      <a:pt x="138084" y="-20846"/>
                      <a:pt x="212707" y="14177"/>
                    </a:cubicBezTo>
                    <a:cubicBezTo>
                      <a:pt x="234523" y="24416"/>
                      <a:pt x="253536" y="39786"/>
                      <a:pt x="268120" y="58973"/>
                    </a:cubicBezTo>
                    <a:moveTo>
                      <a:pt x="293837" y="112408"/>
                    </a:moveTo>
                    <a:cubicBezTo>
                      <a:pt x="299662" y="134914"/>
                      <a:pt x="300087" y="158478"/>
                      <a:pt x="295076" y="181179"/>
                    </a:cubicBezTo>
                  </a:path>
                </a:pathLst>
              </a:custGeom>
              <a:noFill/>
              <a:ln w="12700" cap="flat">
                <a:solidFill>
                  <a:srgbClr val="F1F2F2"/>
                </a:solidFill>
                <a:prstDash val="solid"/>
                <a:round/>
              </a:ln>
            </p:spPr>
            <p:txBody>
              <a:bodyPr rtlCol="0" anchor="ctr"/>
              <a:lstStyle/>
              <a:p>
                <a:endParaRPr lang="en-US" dirty="0"/>
              </a:p>
            </p:txBody>
          </p:sp>
        </p:grpSp>
        <p:sp>
          <p:nvSpPr>
            <p:cNvPr id="5" name="Rectangle 4">
              <a:extLst>
                <a:ext uri="{FF2B5EF4-FFF2-40B4-BE49-F238E27FC236}">
                  <a16:creationId xmlns:a16="http://schemas.microsoft.com/office/drawing/2014/main" id="{5AD3F858-D3AB-48D8-B09E-B5839DE54DAC}"/>
                </a:ext>
              </a:extLst>
            </p:cNvPr>
            <p:cNvSpPr/>
            <p:nvPr/>
          </p:nvSpPr>
          <p:spPr>
            <a:xfrm>
              <a:off x="7871811" y="2055338"/>
              <a:ext cx="100620" cy="394557"/>
            </a:xfrm>
            <a:prstGeom prst="rect">
              <a:avLst/>
            </a:prstGeom>
            <a:solidFill>
              <a:srgbClr val="2C374A"/>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dirty="0" err="1">
                <a:solidFill>
                  <a:schemeClr val="tx1"/>
                </a:solidFill>
              </a:endParaRPr>
            </a:p>
          </p:txBody>
        </p:sp>
        <p:grpSp>
          <p:nvGrpSpPr>
            <p:cNvPr id="180" name="Graphic 266">
              <a:extLst>
                <a:ext uri="{FF2B5EF4-FFF2-40B4-BE49-F238E27FC236}">
                  <a16:creationId xmlns:a16="http://schemas.microsoft.com/office/drawing/2014/main" id="{C77F4291-A537-4C1E-975F-9072E3A3E9B8}"/>
                </a:ext>
              </a:extLst>
            </p:cNvPr>
            <p:cNvGrpSpPr/>
            <p:nvPr/>
          </p:nvGrpSpPr>
          <p:grpSpPr>
            <a:xfrm>
              <a:off x="7710946" y="1770892"/>
              <a:ext cx="731896" cy="731896"/>
              <a:chOff x="3809814" y="6177234"/>
              <a:chExt cx="643689" cy="643689"/>
            </a:xfrm>
          </p:grpSpPr>
          <p:sp>
            <p:nvSpPr>
              <p:cNvPr id="181" name="Freeform: Shape 180">
                <a:extLst>
                  <a:ext uri="{FF2B5EF4-FFF2-40B4-BE49-F238E27FC236}">
                    <a16:creationId xmlns:a16="http://schemas.microsoft.com/office/drawing/2014/main" id="{176749F8-7259-4347-9DB9-B77CA608E61A}"/>
                  </a:ext>
                </a:extLst>
              </p:cNvPr>
              <p:cNvSpPr/>
              <p:nvPr/>
            </p:nvSpPr>
            <p:spPr>
              <a:xfrm>
                <a:off x="3978461" y="6266707"/>
                <a:ext cx="238165" cy="463456"/>
              </a:xfrm>
              <a:custGeom>
                <a:avLst/>
                <a:gdLst>
                  <a:gd name="connsiteX0" fmla="*/ 234946 w 238164"/>
                  <a:gd name="connsiteY0" fmla="*/ 73381 h 463456"/>
                  <a:gd name="connsiteX1" fmla="*/ 234946 w 238164"/>
                  <a:gd name="connsiteY1" fmla="*/ 44093 h 463456"/>
                  <a:gd name="connsiteX2" fmla="*/ 195681 w 238164"/>
                  <a:gd name="connsiteY2" fmla="*/ 4828 h 463456"/>
                  <a:gd name="connsiteX3" fmla="*/ 44093 w 238164"/>
                  <a:gd name="connsiteY3" fmla="*/ 4828 h 463456"/>
                  <a:gd name="connsiteX4" fmla="*/ 4828 w 238164"/>
                  <a:gd name="connsiteY4" fmla="*/ 44093 h 463456"/>
                  <a:gd name="connsiteX5" fmla="*/ 4828 w 238164"/>
                  <a:gd name="connsiteY5" fmla="*/ 73381 h 463456"/>
                  <a:gd name="connsiteX6" fmla="*/ 4828 w 238164"/>
                  <a:gd name="connsiteY6" fmla="*/ 405524 h 463456"/>
                  <a:gd name="connsiteX7" fmla="*/ 4828 w 238164"/>
                  <a:gd name="connsiteY7" fmla="*/ 429341 h 463456"/>
                  <a:gd name="connsiteX8" fmla="*/ 44093 w 238164"/>
                  <a:gd name="connsiteY8" fmla="*/ 459594 h 463456"/>
                  <a:gd name="connsiteX9" fmla="*/ 195681 w 238164"/>
                  <a:gd name="connsiteY9" fmla="*/ 459594 h 463456"/>
                  <a:gd name="connsiteX10" fmla="*/ 234946 w 238164"/>
                  <a:gd name="connsiteY10" fmla="*/ 429341 h 463456"/>
                  <a:gd name="connsiteX11" fmla="*/ 234946 w 238164"/>
                  <a:gd name="connsiteY11" fmla="*/ 405524 h 463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164" h="463456">
                    <a:moveTo>
                      <a:pt x="234946" y="73381"/>
                    </a:moveTo>
                    <a:lnTo>
                      <a:pt x="234946" y="44093"/>
                    </a:lnTo>
                    <a:cubicBezTo>
                      <a:pt x="234946" y="22529"/>
                      <a:pt x="217567" y="4828"/>
                      <a:pt x="195681" y="4828"/>
                    </a:cubicBezTo>
                    <a:lnTo>
                      <a:pt x="44093" y="4828"/>
                    </a:lnTo>
                    <a:cubicBezTo>
                      <a:pt x="22529" y="4828"/>
                      <a:pt x="4828" y="22207"/>
                      <a:pt x="4828" y="44093"/>
                    </a:cubicBezTo>
                    <a:lnTo>
                      <a:pt x="4828" y="73381"/>
                    </a:lnTo>
                    <a:lnTo>
                      <a:pt x="4828" y="405524"/>
                    </a:lnTo>
                    <a:lnTo>
                      <a:pt x="4828" y="429341"/>
                    </a:lnTo>
                    <a:cubicBezTo>
                      <a:pt x="4828" y="450904"/>
                      <a:pt x="22207" y="459594"/>
                      <a:pt x="44093" y="459594"/>
                    </a:cubicBezTo>
                    <a:lnTo>
                      <a:pt x="195681" y="459594"/>
                    </a:lnTo>
                    <a:cubicBezTo>
                      <a:pt x="217245" y="459594"/>
                      <a:pt x="234946" y="450904"/>
                      <a:pt x="234946" y="429341"/>
                    </a:cubicBezTo>
                    <a:lnTo>
                      <a:pt x="234946" y="405524"/>
                    </a:lnTo>
                  </a:path>
                </a:pathLst>
              </a:custGeom>
              <a:noFill/>
              <a:ln w="12700" cap="flat">
                <a:solidFill>
                  <a:srgbClr val="FFFFFF"/>
                </a:solidFill>
                <a:prstDash val="solid"/>
                <a:round/>
              </a:ln>
            </p:spPr>
            <p:txBody>
              <a:bodyPr rtlCol="0" anchor="ctr"/>
              <a:lstStyle/>
              <a:p>
                <a:endParaRPr lang="en-US" dirty="0"/>
              </a:p>
            </p:txBody>
          </p:sp>
          <p:sp>
            <p:nvSpPr>
              <p:cNvPr id="182" name="Freeform: Shape 181">
                <a:extLst>
                  <a:ext uri="{FF2B5EF4-FFF2-40B4-BE49-F238E27FC236}">
                    <a16:creationId xmlns:a16="http://schemas.microsoft.com/office/drawing/2014/main" id="{B40DD905-D59D-4176-B65E-4E4CEF269CC9}"/>
                  </a:ext>
                </a:extLst>
              </p:cNvPr>
              <p:cNvSpPr/>
              <p:nvPr/>
            </p:nvSpPr>
            <p:spPr>
              <a:xfrm>
                <a:off x="4077910" y="6301466"/>
                <a:ext cx="64369" cy="9655"/>
              </a:xfrm>
              <a:custGeom>
                <a:avLst/>
                <a:gdLst>
                  <a:gd name="connsiteX0" fmla="*/ 62116 w 64368"/>
                  <a:gd name="connsiteY0" fmla="*/ 4828 h 9655"/>
                  <a:gd name="connsiteX1" fmla="*/ 4828 w 64368"/>
                  <a:gd name="connsiteY1" fmla="*/ 4828 h 9655"/>
                </a:gdLst>
                <a:ahLst/>
                <a:cxnLst>
                  <a:cxn ang="0">
                    <a:pos x="connsiteX0" y="connsiteY0"/>
                  </a:cxn>
                  <a:cxn ang="0">
                    <a:pos x="connsiteX1" y="connsiteY1"/>
                  </a:cxn>
                </a:cxnLst>
                <a:rect l="l" t="t" r="r" b="b"/>
                <a:pathLst>
                  <a:path w="64368" h="9655">
                    <a:moveTo>
                      <a:pt x="62116" y="4828"/>
                    </a:moveTo>
                    <a:lnTo>
                      <a:pt x="4828" y="4828"/>
                    </a:lnTo>
                  </a:path>
                </a:pathLst>
              </a:custGeom>
              <a:ln w="12700" cap="flat">
                <a:solidFill>
                  <a:srgbClr val="FFFFFF"/>
                </a:solidFill>
                <a:prstDash val="solid"/>
                <a:round/>
              </a:ln>
            </p:spPr>
            <p:txBody>
              <a:bodyPr rtlCol="0" anchor="ctr"/>
              <a:lstStyle/>
              <a:p>
                <a:endParaRPr lang="en-US" dirty="0"/>
              </a:p>
            </p:txBody>
          </p:sp>
          <p:sp>
            <p:nvSpPr>
              <p:cNvPr id="183" name="Freeform: Shape 182">
                <a:extLst>
                  <a:ext uri="{FF2B5EF4-FFF2-40B4-BE49-F238E27FC236}">
                    <a16:creationId xmlns:a16="http://schemas.microsoft.com/office/drawing/2014/main" id="{968545A7-D0F5-4642-8490-F0D41500FB35}"/>
                  </a:ext>
                </a:extLst>
              </p:cNvPr>
              <p:cNvSpPr/>
              <p:nvPr/>
            </p:nvSpPr>
            <p:spPr>
              <a:xfrm>
                <a:off x="4048623" y="6294385"/>
                <a:ext cx="22529" cy="22529"/>
              </a:xfrm>
              <a:custGeom>
                <a:avLst/>
                <a:gdLst>
                  <a:gd name="connsiteX0" fmla="*/ 18989 w 22529"/>
                  <a:gd name="connsiteY0" fmla="*/ 11908 h 22529"/>
                  <a:gd name="connsiteX1" fmla="*/ 11908 w 22529"/>
                  <a:gd name="connsiteY1" fmla="*/ 18989 h 22529"/>
                  <a:gd name="connsiteX2" fmla="*/ 4828 w 22529"/>
                  <a:gd name="connsiteY2" fmla="*/ 11908 h 22529"/>
                  <a:gd name="connsiteX3" fmla="*/ 11908 w 22529"/>
                  <a:gd name="connsiteY3" fmla="*/ 4828 h 22529"/>
                  <a:gd name="connsiteX4" fmla="*/ 18989 w 22529"/>
                  <a:gd name="connsiteY4" fmla="*/ 11908 h 2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9" h="22529">
                    <a:moveTo>
                      <a:pt x="18989" y="11908"/>
                    </a:moveTo>
                    <a:cubicBezTo>
                      <a:pt x="18989" y="15819"/>
                      <a:pt x="15819" y="18989"/>
                      <a:pt x="11908" y="18989"/>
                    </a:cubicBezTo>
                    <a:cubicBezTo>
                      <a:pt x="7998" y="18989"/>
                      <a:pt x="4828" y="15819"/>
                      <a:pt x="4828" y="11908"/>
                    </a:cubicBezTo>
                    <a:cubicBezTo>
                      <a:pt x="4828" y="7998"/>
                      <a:pt x="7998" y="4828"/>
                      <a:pt x="11908" y="4828"/>
                    </a:cubicBezTo>
                    <a:cubicBezTo>
                      <a:pt x="15819" y="4828"/>
                      <a:pt x="18989" y="7998"/>
                      <a:pt x="18989" y="11908"/>
                    </a:cubicBezTo>
                    <a:close/>
                  </a:path>
                </a:pathLst>
              </a:custGeom>
              <a:noFill/>
              <a:ln w="12700" cap="flat">
                <a:solidFill>
                  <a:srgbClr val="FFFFFF"/>
                </a:solidFill>
                <a:prstDash val="solid"/>
                <a:round/>
              </a:ln>
            </p:spPr>
            <p:txBody>
              <a:bodyPr rtlCol="0" anchor="ctr"/>
              <a:lstStyle/>
              <a:p>
                <a:endParaRPr lang="en-US" dirty="0"/>
              </a:p>
            </p:txBody>
          </p:sp>
          <p:sp>
            <p:nvSpPr>
              <p:cNvPr id="184" name="Freeform: Shape 183">
                <a:extLst>
                  <a:ext uri="{FF2B5EF4-FFF2-40B4-BE49-F238E27FC236}">
                    <a16:creationId xmlns:a16="http://schemas.microsoft.com/office/drawing/2014/main" id="{2932F329-076D-40A3-8BFA-10112C56D80A}"/>
                  </a:ext>
                </a:extLst>
              </p:cNvPr>
              <p:cNvSpPr/>
              <p:nvPr/>
            </p:nvSpPr>
            <p:spPr>
              <a:xfrm>
                <a:off x="3978461" y="6334294"/>
                <a:ext cx="238165" cy="45058"/>
              </a:xfrm>
              <a:custGeom>
                <a:avLst/>
                <a:gdLst>
                  <a:gd name="connsiteX0" fmla="*/ 4828 w 238164"/>
                  <a:gd name="connsiteY0" fmla="*/ 4828 h 45058"/>
                  <a:gd name="connsiteX1" fmla="*/ 234946 w 238164"/>
                  <a:gd name="connsiteY1" fmla="*/ 4828 h 45058"/>
                  <a:gd name="connsiteX2" fmla="*/ 234946 w 238164"/>
                  <a:gd name="connsiteY2" fmla="*/ 40874 h 45058"/>
                </a:gdLst>
                <a:ahLst/>
                <a:cxnLst>
                  <a:cxn ang="0">
                    <a:pos x="connsiteX0" y="connsiteY0"/>
                  </a:cxn>
                  <a:cxn ang="0">
                    <a:pos x="connsiteX1" y="connsiteY1"/>
                  </a:cxn>
                  <a:cxn ang="0">
                    <a:pos x="connsiteX2" y="connsiteY2"/>
                  </a:cxn>
                </a:cxnLst>
                <a:rect l="l" t="t" r="r" b="b"/>
                <a:pathLst>
                  <a:path w="238164" h="45058">
                    <a:moveTo>
                      <a:pt x="4828" y="4828"/>
                    </a:moveTo>
                    <a:lnTo>
                      <a:pt x="234946" y="4828"/>
                    </a:lnTo>
                    <a:lnTo>
                      <a:pt x="234946" y="40874"/>
                    </a:lnTo>
                  </a:path>
                </a:pathLst>
              </a:custGeom>
              <a:noFill/>
              <a:ln w="12700" cap="flat">
                <a:solidFill>
                  <a:srgbClr val="FFFFFF"/>
                </a:solidFill>
                <a:prstDash val="solid"/>
                <a:round/>
              </a:ln>
            </p:spPr>
            <p:txBody>
              <a:bodyPr rtlCol="0" anchor="ctr"/>
              <a:lstStyle/>
              <a:p>
                <a:endParaRPr lang="en-US" dirty="0"/>
              </a:p>
            </p:txBody>
          </p:sp>
          <p:sp>
            <p:nvSpPr>
              <p:cNvPr id="185" name="Freeform: Shape 184">
                <a:extLst>
                  <a:ext uri="{FF2B5EF4-FFF2-40B4-BE49-F238E27FC236}">
                    <a16:creationId xmlns:a16="http://schemas.microsoft.com/office/drawing/2014/main" id="{80DD75CF-8E34-4AAE-A370-65B5BAF078DD}"/>
                  </a:ext>
                </a:extLst>
              </p:cNvPr>
              <p:cNvSpPr/>
              <p:nvPr/>
            </p:nvSpPr>
            <p:spPr>
              <a:xfrm>
                <a:off x="3978461" y="6628782"/>
                <a:ext cx="238165" cy="45058"/>
              </a:xfrm>
              <a:custGeom>
                <a:avLst/>
                <a:gdLst>
                  <a:gd name="connsiteX0" fmla="*/ 4828 w 238164"/>
                  <a:gd name="connsiteY0" fmla="*/ 42162 h 45058"/>
                  <a:gd name="connsiteX1" fmla="*/ 234946 w 238164"/>
                  <a:gd name="connsiteY1" fmla="*/ 42162 h 45058"/>
                  <a:gd name="connsiteX2" fmla="*/ 234946 w 238164"/>
                  <a:gd name="connsiteY2" fmla="*/ 4828 h 45058"/>
                </a:gdLst>
                <a:ahLst/>
                <a:cxnLst>
                  <a:cxn ang="0">
                    <a:pos x="connsiteX0" y="connsiteY0"/>
                  </a:cxn>
                  <a:cxn ang="0">
                    <a:pos x="connsiteX1" y="connsiteY1"/>
                  </a:cxn>
                  <a:cxn ang="0">
                    <a:pos x="connsiteX2" y="connsiteY2"/>
                  </a:cxn>
                </a:cxnLst>
                <a:rect l="l" t="t" r="r" b="b"/>
                <a:pathLst>
                  <a:path w="238164" h="45058">
                    <a:moveTo>
                      <a:pt x="4828" y="42162"/>
                    </a:moveTo>
                    <a:lnTo>
                      <a:pt x="234946" y="42162"/>
                    </a:lnTo>
                    <a:lnTo>
                      <a:pt x="234946" y="4828"/>
                    </a:lnTo>
                  </a:path>
                </a:pathLst>
              </a:custGeom>
              <a:noFill/>
              <a:ln w="12700" cap="flat">
                <a:solidFill>
                  <a:srgbClr val="FFFFFF"/>
                </a:solidFill>
                <a:prstDash val="solid"/>
                <a:round/>
              </a:ln>
            </p:spPr>
            <p:txBody>
              <a:bodyPr rtlCol="0" anchor="ctr"/>
              <a:lstStyle/>
              <a:p>
                <a:endParaRPr lang="en-US" dirty="0"/>
              </a:p>
            </p:txBody>
          </p:sp>
          <p:sp>
            <p:nvSpPr>
              <p:cNvPr id="186" name="Freeform: Shape 185">
                <a:extLst>
                  <a:ext uri="{FF2B5EF4-FFF2-40B4-BE49-F238E27FC236}">
                    <a16:creationId xmlns:a16="http://schemas.microsoft.com/office/drawing/2014/main" id="{CC0D1E1F-48BF-49D5-BF2B-130A52FB6CD2}"/>
                  </a:ext>
                </a:extLst>
              </p:cNvPr>
              <p:cNvSpPr/>
              <p:nvPr/>
            </p:nvSpPr>
            <p:spPr>
              <a:xfrm>
                <a:off x="4177682" y="6510343"/>
                <a:ext cx="106209" cy="109427"/>
              </a:xfrm>
              <a:custGeom>
                <a:avLst/>
                <a:gdLst>
                  <a:gd name="connsiteX0" fmla="*/ 95910 w 106208"/>
                  <a:gd name="connsiteY0" fmla="*/ 107496 h 109427"/>
                  <a:gd name="connsiteX1" fmla="*/ 11265 w 106208"/>
                  <a:gd name="connsiteY1" fmla="*/ 107496 h 109427"/>
                  <a:gd name="connsiteX2" fmla="*/ 4828 w 106208"/>
                  <a:gd name="connsiteY2" fmla="*/ 101059 h 109427"/>
                  <a:gd name="connsiteX3" fmla="*/ 4828 w 106208"/>
                  <a:gd name="connsiteY3" fmla="*/ 11265 h 109427"/>
                  <a:gd name="connsiteX4" fmla="*/ 11265 w 106208"/>
                  <a:gd name="connsiteY4" fmla="*/ 4828 h 109427"/>
                  <a:gd name="connsiteX5" fmla="*/ 95910 w 106208"/>
                  <a:gd name="connsiteY5" fmla="*/ 4828 h 109427"/>
                  <a:gd name="connsiteX6" fmla="*/ 102347 w 106208"/>
                  <a:gd name="connsiteY6" fmla="*/ 11265 h 109427"/>
                  <a:gd name="connsiteX7" fmla="*/ 102347 w 106208"/>
                  <a:gd name="connsiteY7" fmla="*/ 101059 h 109427"/>
                  <a:gd name="connsiteX8" fmla="*/ 95910 w 106208"/>
                  <a:gd name="connsiteY8" fmla="*/ 107496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8" h="109427">
                    <a:moveTo>
                      <a:pt x="95910" y="107496"/>
                    </a:moveTo>
                    <a:lnTo>
                      <a:pt x="11265" y="107496"/>
                    </a:lnTo>
                    <a:cubicBezTo>
                      <a:pt x="7724" y="107496"/>
                      <a:pt x="4828" y="104599"/>
                      <a:pt x="4828" y="101059"/>
                    </a:cubicBezTo>
                    <a:lnTo>
                      <a:pt x="4828" y="11265"/>
                    </a:lnTo>
                    <a:cubicBezTo>
                      <a:pt x="4828" y="7724"/>
                      <a:pt x="7724" y="4828"/>
                      <a:pt x="11265" y="4828"/>
                    </a:cubicBezTo>
                    <a:lnTo>
                      <a:pt x="95910" y="4828"/>
                    </a:lnTo>
                    <a:cubicBezTo>
                      <a:pt x="99450" y="4828"/>
                      <a:pt x="102347" y="7724"/>
                      <a:pt x="102347" y="11265"/>
                    </a:cubicBezTo>
                    <a:lnTo>
                      <a:pt x="102347" y="101059"/>
                    </a:lnTo>
                    <a:cubicBezTo>
                      <a:pt x="102347" y="104599"/>
                      <a:pt x="99450" y="107496"/>
                      <a:pt x="95910" y="107496"/>
                    </a:cubicBezTo>
                    <a:close/>
                  </a:path>
                </a:pathLst>
              </a:custGeom>
              <a:noFill/>
              <a:ln w="12700" cap="flat">
                <a:solidFill>
                  <a:srgbClr val="FFFFFF"/>
                </a:solidFill>
                <a:prstDash val="solid"/>
                <a:round/>
              </a:ln>
            </p:spPr>
            <p:txBody>
              <a:bodyPr rtlCol="0" anchor="ctr"/>
              <a:lstStyle/>
              <a:p>
                <a:endParaRPr lang="en-US" dirty="0"/>
              </a:p>
            </p:txBody>
          </p:sp>
          <p:sp>
            <p:nvSpPr>
              <p:cNvPr id="187" name="Freeform: Shape 186">
                <a:extLst>
                  <a:ext uri="{FF2B5EF4-FFF2-40B4-BE49-F238E27FC236}">
                    <a16:creationId xmlns:a16="http://schemas.microsoft.com/office/drawing/2014/main" id="{0656B0F4-AE50-4FAD-A798-9C7369B7C3A0}"/>
                  </a:ext>
                </a:extLst>
              </p:cNvPr>
              <p:cNvSpPr/>
              <p:nvPr/>
            </p:nvSpPr>
            <p:spPr>
              <a:xfrm>
                <a:off x="4193131" y="6539631"/>
                <a:ext cx="74024" cy="51495"/>
              </a:xfrm>
              <a:custGeom>
                <a:avLst/>
                <a:gdLst>
                  <a:gd name="connsiteX0" fmla="*/ 71128 w 74024"/>
                  <a:gd name="connsiteY0" fmla="*/ 48920 h 51495"/>
                  <a:gd name="connsiteX1" fmla="*/ 4828 w 74024"/>
                  <a:gd name="connsiteY1" fmla="*/ 48920 h 51495"/>
                  <a:gd name="connsiteX2" fmla="*/ 4828 w 74024"/>
                  <a:gd name="connsiteY2" fmla="*/ 5471 h 51495"/>
                  <a:gd name="connsiteX3" fmla="*/ 4828 w 74024"/>
                  <a:gd name="connsiteY3" fmla="*/ 4828 h 51495"/>
                  <a:gd name="connsiteX4" fmla="*/ 71128 w 74024"/>
                  <a:gd name="connsiteY4" fmla="*/ 4828 h 51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51495">
                    <a:moveTo>
                      <a:pt x="71128" y="48920"/>
                    </a:moveTo>
                    <a:lnTo>
                      <a:pt x="4828" y="48920"/>
                    </a:lnTo>
                    <a:lnTo>
                      <a:pt x="4828" y="5471"/>
                    </a:lnTo>
                    <a:lnTo>
                      <a:pt x="4828" y="4828"/>
                    </a:lnTo>
                    <a:lnTo>
                      <a:pt x="71128" y="4828"/>
                    </a:lnTo>
                    <a:close/>
                  </a:path>
                </a:pathLst>
              </a:custGeom>
              <a:noFill/>
              <a:ln w="12700" cap="flat">
                <a:solidFill>
                  <a:srgbClr val="527FFF"/>
                </a:solidFill>
                <a:prstDash val="solid"/>
                <a:round/>
              </a:ln>
            </p:spPr>
            <p:txBody>
              <a:bodyPr rtlCol="0" anchor="ctr"/>
              <a:lstStyle/>
              <a:p>
                <a:endParaRPr lang="en-US" dirty="0"/>
              </a:p>
            </p:txBody>
          </p:sp>
          <p:sp>
            <p:nvSpPr>
              <p:cNvPr id="188" name="Freeform: Shape 187">
                <a:extLst>
                  <a:ext uri="{FF2B5EF4-FFF2-40B4-BE49-F238E27FC236}">
                    <a16:creationId xmlns:a16="http://schemas.microsoft.com/office/drawing/2014/main" id="{8D10C59E-8CE8-45CD-8B75-314F24E9D3AA}"/>
                  </a:ext>
                </a:extLst>
              </p:cNvPr>
              <p:cNvSpPr/>
              <p:nvPr/>
            </p:nvSpPr>
            <p:spPr>
              <a:xfrm>
                <a:off x="4195062" y="6541562"/>
                <a:ext cx="70806" cy="25748"/>
              </a:xfrm>
              <a:custGeom>
                <a:avLst/>
                <a:gdLst>
                  <a:gd name="connsiteX0" fmla="*/ 4828 w 70805"/>
                  <a:gd name="connsiteY0" fmla="*/ 4828 h 25747"/>
                  <a:gd name="connsiteX1" fmla="*/ 37012 w 70805"/>
                  <a:gd name="connsiteY1" fmla="*/ 23173 h 25747"/>
                  <a:gd name="connsiteX2" fmla="*/ 66944 w 70805"/>
                  <a:gd name="connsiteY2" fmla="*/ 4828 h 25747"/>
                </a:gdLst>
                <a:ahLst/>
                <a:cxnLst>
                  <a:cxn ang="0">
                    <a:pos x="connsiteX0" y="connsiteY0"/>
                  </a:cxn>
                  <a:cxn ang="0">
                    <a:pos x="connsiteX1" y="connsiteY1"/>
                  </a:cxn>
                  <a:cxn ang="0">
                    <a:pos x="connsiteX2" y="connsiteY2"/>
                  </a:cxn>
                </a:cxnLst>
                <a:rect l="l" t="t" r="r" b="b"/>
                <a:pathLst>
                  <a:path w="70805" h="25747">
                    <a:moveTo>
                      <a:pt x="4828" y="4828"/>
                    </a:moveTo>
                    <a:lnTo>
                      <a:pt x="37012" y="23173"/>
                    </a:lnTo>
                    <a:lnTo>
                      <a:pt x="66944" y="4828"/>
                    </a:lnTo>
                  </a:path>
                </a:pathLst>
              </a:custGeom>
              <a:noFill/>
              <a:ln w="12700" cap="flat">
                <a:solidFill>
                  <a:srgbClr val="527FFF"/>
                </a:solidFill>
                <a:prstDash val="solid"/>
                <a:round/>
              </a:ln>
            </p:spPr>
            <p:txBody>
              <a:bodyPr rtlCol="0" anchor="ctr"/>
              <a:lstStyle/>
              <a:p>
                <a:endParaRPr lang="en-US" dirty="0"/>
              </a:p>
            </p:txBody>
          </p:sp>
          <p:sp>
            <p:nvSpPr>
              <p:cNvPr id="189" name="Freeform: Shape 188">
                <a:extLst>
                  <a:ext uri="{FF2B5EF4-FFF2-40B4-BE49-F238E27FC236}">
                    <a16:creationId xmlns:a16="http://schemas.microsoft.com/office/drawing/2014/main" id="{C199FDC9-4ADA-4D1F-BFAB-C73F1B65E1A7}"/>
                  </a:ext>
                </a:extLst>
              </p:cNvPr>
              <p:cNvSpPr/>
              <p:nvPr/>
            </p:nvSpPr>
            <p:spPr>
              <a:xfrm>
                <a:off x="4061175" y="6389008"/>
                <a:ext cx="106209" cy="109427"/>
              </a:xfrm>
              <a:custGeom>
                <a:avLst/>
                <a:gdLst>
                  <a:gd name="connsiteX0" fmla="*/ 95910 w 106208"/>
                  <a:gd name="connsiteY0" fmla="*/ 107496 h 109427"/>
                  <a:gd name="connsiteX1" fmla="*/ 11265 w 106208"/>
                  <a:gd name="connsiteY1" fmla="*/ 107496 h 109427"/>
                  <a:gd name="connsiteX2" fmla="*/ 4828 w 106208"/>
                  <a:gd name="connsiteY2" fmla="*/ 101059 h 109427"/>
                  <a:gd name="connsiteX3" fmla="*/ 4828 w 106208"/>
                  <a:gd name="connsiteY3" fmla="*/ 11265 h 109427"/>
                  <a:gd name="connsiteX4" fmla="*/ 11265 w 106208"/>
                  <a:gd name="connsiteY4" fmla="*/ 4828 h 109427"/>
                  <a:gd name="connsiteX5" fmla="*/ 95910 w 106208"/>
                  <a:gd name="connsiteY5" fmla="*/ 4828 h 109427"/>
                  <a:gd name="connsiteX6" fmla="*/ 102347 w 106208"/>
                  <a:gd name="connsiteY6" fmla="*/ 11265 h 109427"/>
                  <a:gd name="connsiteX7" fmla="*/ 102347 w 106208"/>
                  <a:gd name="connsiteY7" fmla="*/ 101059 h 109427"/>
                  <a:gd name="connsiteX8" fmla="*/ 95910 w 106208"/>
                  <a:gd name="connsiteY8" fmla="*/ 107496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8" h="109427">
                    <a:moveTo>
                      <a:pt x="95910" y="107496"/>
                    </a:moveTo>
                    <a:lnTo>
                      <a:pt x="11265" y="107496"/>
                    </a:lnTo>
                    <a:cubicBezTo>
                      <a:pt x="7724" y="107496"/>
                      <a:pt x="4828" y="104599"/>
                      <a:pt x="4828" y="101059"/>
                    </a:cubicBezTo>
                    <a:lnTo>
                      <a:pt x="4828" y="11265"/>
                    </a:lnTo>
                    <a:cubicBezTo>
                      <a:pt x="4828" y="7724"/>
                      <a:pt x="7724" y="4828"/>
                      <a:pt x="11265" y="4828"/>
                    </a:cubicBezTo>
                    <a:lnTo>
                      <a:pt x="95910" y="4828"/>
                    </a:lnTo>
                    <a:cubicBezTo>
                      <a:pt x="99450" y="4828"/>
                      <a:pt x="102347" y="7724"/>
                      <a:pt x="102347" y="11265"/>
                    </a:cubicBezTo>
                    <a:lnTo>
                      <a:pt x="102347" y="101059"/>
                    </a:lnTo>
                    <a:cubicBezTo>
                      <a:pt x="102347" y="104599"/>
                      <a:pt x="99450" y="107496"/>
                      <a:pt x="95910" y="107496"/>
                    </a:cubicBezTo>
                    <a:close/>
                  </a:path>
                </a:pathLst>
              </a:custGeom>
              <a:noFill/>
              <a:ln w="12700" cap="flat">
                <a:solidFill>
                  <a:srgbClr val="FFFFFF"/>
                </a:solidFill>
                <a:prstDash val="solid"/>
                <a:round/>
              </a:ln>
            </p:spPr>
            <p:txBody>
              <a:bodyPr rtlCol="0" anchor="ctr"/>
              <a:lstStyle/>
              <a:p>
                <a:endParaRPr lang="en-US" dirty="0"/>
              </a:p>
            </p:txBody>
          </p:sp>
          <p:sp>
            <p:nvSpPr>
              <p:cNvPr id="190" name="Freeform: Shape 189">
                <a:extLst>
                  <a:ext uri="{FF2B5EF4-FFF2-40B4-BE49-F238E27FC236}">
                    <a16:creationId xmlns:a16="http://schemas.microsoft.com/office/drawing/2014/main" id="{9453D97D-F3D4-4CFA-83D4-356FCD09324F}"/>
                  </a:ext>
                </a:extLst>
              </p:cNvPr>
              <p:cNvSpPr/>
              <p:nvPr/>
            </p:nvSpPr>
            <p:spPr>
              <a:xfrm>
                <a:off x="4076051" y="6445974"/>
                <a:ext cx="35403" cy="35403"/>
              </a:xfrm>
              <a:custGeom>
                <a:avLst/>
                <a:gdLst>
                  <a:gd name="connsiteX0" fmla="*/ 25032 w 35402"/>
                  <a:gd name="connsiteY0" fmla="*/ 4828 h 35402"/>
                  <a:gd name="connsiteX1" fmla="*/ 6687 w 35402"/>
                  <a:gd name="connsiteY1" fmla="*/ 21242 h 35402"/>
                  <a:gd name="connsiteX2" fmla="*/ 6365 w 35402"/>
                  <a:gd name="connsiteY2" fmla="*/ 28966 h 35402"/>
                  <a:gd name="connsiteX3" fmla="*/ 14089 w 35402"/>
                  <a:gd name="connsiteY3" fmla="*/ 29288 h 35402"/>
                  <a:gd name="connsiteX4" fmla="*/ 32434 w 35402"/>
                  <a:gd name="connsiteY4" fmla="*/ 12874 h 35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02" h="35402">
                    <a:moveTo>
                      <a:pt x="25032" y="4828"/>
                    </a:moveTo>
                    <a:lnTo>
                      <a:pt x="6687" y="21242"/>
                    </a:lnTo>
                    <a:cubicBezTo>
                      <a:pt x="4434" y="23173"/>
                      <a:pt x="4112" y="26713"/>
                      <a:pt x="6365" y="28966"/>
                    </a:cubicBezTo>
                    <a:cubicBezTo>
                      <a:pt x="8296" y="31219"/>
                      <a:pt x="11836" y="31541"/>
                      <a:pt x="14089" y="29288"/>
                    </a:cubicBezTo>
                    <a:lnTo>
                      <a:pt x="32434" y="12874"/>
                    </a:lnTo>
                  </a:path>
                </a:pathLst>
              </a:custGeom>
              <a:noFill/>
              <a:ln w="12700" cap="flat">
                <a:solidFill>
                  <a:srgbClr val="527FFF"/>
                </a:solidFill>
                <a:prstDash val="solid"/>
                <a:round/>
              </a:ln>
            </p:spPr>
            <p:txBody>
              <a:bodyPr rtlCol="0" anchor="ctr"/>
              <a:lstStyle/>
              <a:p>
                <a:endParaRPr lang="en-US" dirty="0"/>
              </a:p>
            </p:txBody>
          </p:sp>
          <p:sp>
            <p:nvSpPr>
              <p:cNvPr id="191" name="Freeform: Shape 190">
                <a:extLst>
                  <a:ext uri="{FF2B5EF4-FFF2-40B4-BE49-F238E27FC236}">
                    <a16:creationId xmlns:a16="http://schemas.microsoft.com/office/drawing/2014/main" id="{A16A0353-46DE-4DD0-B689-14BA2216CC8D}"/>
                  </a:ext>
                </a:extLst>
              </p:cNvPr>
              <p:cNvSpPr/>
              <p:nvPr/>
            </p:nvSpPr>
            <p:spPr>
              <a:xfrm>
                <a:off x="4177682" y="6389008"/>
                <a:ext cx="106209" cy="109427"/>
              </a:xfrm>
              <a:custGeom>
                <a:avLst/>
                <a:gdLst>
                  <a:gd name="connsiteX0" fmla="*/ 95910 w 106208"/>
                  <a:gd name="connsiteY0" fmla="*/ 107496 h 109427"/>
                  <a:gd name="connsiteX1" fmla="*/ 11265 w 106208"/>
                  <a:gd name="connsiteY1" fmla="*/ 107496 h 109427"/>
                  <a:gd name="connsiteX2" fmla="*/ 4828 w 106208"/>
                  <a:gd name="connsiteY2" fmla="*/ 101059 h 109427"/>
                  <a:gd name="connsiteX3" fmla="*/ 4828 w 106208"/>
                  <a:gd name="connsiteY3" fmla="*/ 11265 h 109427"/>
                  <a:gd name="connsiteX4" fmla="*/ 11265 w 106208"/>
                  <a:gd name="connsiteY4" fmla="*/ 4828 h 109427"/>
                  <a:gd name="connsiteX5" fmla="*/ 95910 w 106208"/>
                  <a:gd name="connsiteY5" fmla="*/ 4828 h 109427"/>
                  <a:gd name="connsiteX6" fmla="*/ 102347 w 106208"/>
                  <a:gd name="connsiteY6" fmla="*/ 11265 h 109427"/>
                  <a:gd name="connsiteX7" fmla="*/ 102347 w 106208"/>
                  <a:gd name="connsiteY7" fmla="*/ 101059 h 109427"/>
                  <a:gd name="connsiteX8" fmla="*/ 95910 w 106208"/>
                  <a:gd name="connsiteY8" fmla="*/ 107496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8" h="109427">
                    <a:moveTo>
                      <a:pt x="95910" y="107496"/>
                    </a:moveTo>
                    <a:lnTo>
                      <a:pt x="11265" y="107496"/>
                    </a:lnTo>
                    <a:cubicBezTo>
                      <a:pt x="7724" y="107496"/>
                      <a:pt x="4828" y="104599"/>
                      <a:pt x="4828" y="101059"/>
                    </a:cubicBezTo>
                    <a:lnTo>
                      <a:pt x="4828" y="11265"/>
                    </a:lnTo>
                    <a:cubicBezTo>
                      <a:pt x="4828" y="7724"/>
                      <a:pt x="7724" y="4828"/>
                      <a:pt x="11265" y="4828"/>
                    </a:cubicBezTo>
                    <a:lnTo>
                      <a:pt x="95910" y="4828"/>
                    </a:lnTo>
                    <a:cubicBezTo>
                      <a:pt x="99450" y="4828"/>
                      <a:pt x="102347" y="7724"/>
                      <a:pt x="102347" y="11265"/>
                    </a:cubicBezTo>
                    <a:lnTo>
                      <a:pt x="102347" y="101059"/>
                    </a:lnTo>
                    <a:cubicBezTo>
                      <a:pt x="102347" y="104599"/>
                      <a:pt x="99450" y="107496"/>
                      <a:pt x="95910" y="107496"/>
                    </a:cubicBezTo>
                    <a:close/>
                  </a:path>
                </a:pathLst>
              </a:custGeom>
              <a:noFill/>
              <a:ln w="12700" cap="flat">
                <a:solidFill>
                  <a:srgbClr val="FFFFFF"/>
                </a:solidFill>
                <a:prstDash val="solid"/>
                <a:round/>
              </a:ln>
            </p:spPr>
            <p:txBody>
              <a:bodyPr rtlCol="0" anchor="ctr"/>
              <a:lstStyle/>
              <a:p>
                <a:endParaRPr lang="en-US" dirty="0"/>
              </a:p>
            </p:txBody>
          </p:sp>
          <p:sp>
            <p:nvSpPr>
              <p:cNvPr id="192" name="Freeform: Shape 191">
                <a:extLst>
                  <a:ext uri="{FF2B5EF4-FFF2-40B4-BE49-F238E27FC236}">
                    <a16:creationId xmlns:a16="http://schemas.microsoft.com/office/drawing/2014/main" id="{1183073D-F76F-4688-A6E7-047A0F52053A}"/>
                  </a:ext>
                </a:extLst>
              </p:cNvPr>
              <p:cNvSpPr/>
              <p:nvPr/>
            </p:nvSpPr>
            <p:spPr>
              <a:xfrm>
                <a:off x="4199246" y="6408621"/>
                <a:ext cx="61150" cy="25748"/>
              </a:xfrm>
              <a:custGeom>
                <a:avLst/>
                <a:gdLst>
                  <a:gd name="connsiteX0" fmla="*/ 58254 w 61150"/>
                  <a:gd name="connsiteY0" fmla="*/ 13214 h 25747"/>
                  <a:gd name="connsiteX1" fmla="*/ 31541 w 61150"/>
                  <a:gd name="connsiteY1" fmla="*/ 21582 h 25747"/>
                  <a:gd name="connsiteX2" fmla="*/ 4828 w 61150"/>
                  <a:gd name="connsiteY2" fmla="*/ 13214 h 25747"/>
                  <a:gd name="connsiteX3" fmla="*/ 31541 w 61150"/>
                  <a:gd name="connsiteY3" fmla="*/ 4846 h 25747"/>
                  <a:gd name="connsiteX4" fmla="*/ 58254 w 61150"/>
                  <a:gd name="connsiteY4" fmla="*/ 13214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25747">
                    <a:moveTo>
                      <a:pt x="58254" y="13214"/>
                    </a:moveTo>
                    <a:cubicBezTo>
                      <a:pt x="58254" y="18042"/>
                      <a:pt x="46346" y="21582"/>
                      <a:pt x="31541" y="21582"/>
                    </a:cubicBezTo>
                    <a:cubicBezTo>
                      <a:pt x="16736" y="21582"/>
                      <a:pt x="4828" y="17720"/>
                      <a:pt x="4828" y="13214"/>
                    </a:cubicBezTo>
                    <a:cubicBezTo>
                      <a:pt x="4828" y="8709"/>
                      <a:pt x="16736" y="4846"/>
                      <a:pt x="31541" y="4846"/>
                    </a:cubicBezTo>
                    <a:cubicBezTo>
                      <a:pt x="46667" y="4525"/>
                      <a:pt x="58254" y="8387"/>
                      <a:pt x="58254" y="13214"/>
                    </a:cubicBezTo>
                    <a:close/>
                  </a:path>
                </a:pathLst>
              </a:custGeom>
              <a:noFill/>
              <a:ln w="12700" cap="flat">
                <a:solidFill>
                  <a:srgbClr val="527FFF"/>
                </a:solidFill>
                <a:prstDash val="solid"/>
                <a:round/>
              </a:ln>
            </p:spPr>
            <p:txBody>
              <a:bodyPr rtlCol="0" anchor="ctr"/>
              <a:lstStyle/>
              <a:p>
                <a:endParaRPr lang="en-US" dirty="0"/>
              </a:p>
            </p:txBody>
          </p:sp>
          <p:sp>
            <p:nvSpPr>
              <p:cNvPr id="193" name="Freeform: Shape 192">
                <a:extLst>
                  <a:ext uri="{FF2B5EF4-FFF2-40B4-BE49-F238E27FC236}">
                    <a16:creationId xmlns:a16="http://schemas.microsoft.com/office/drawing/2014/main" id="{9A44A8B2-B87D-4AA6-B915-F302C6CF9BD7}"/>
                  </a:ext>
                </a:extLst>
              </p:cNvPr>
              <p:cNvSpPr/>
              <p:nvPr/>
            </p:nvSpPr>
            <p:spPr>
              <a:xfrm>
                <a:off x="4199568" y="6417008"/>
                <a:ext cx="61150" cy="32184"/>
              </a:xfrm>
              <a:custGeom>
                <a:avLst/>
                <a:gdLst>
                  <a:gd name="connsiteX0" fmla="*/ 31541 w 61150"/>
                  <a:gd name="connsiteY0" fmla="*/ 13196 h 32184"/>
                  <a:gd name="connsiteX1" fmla="*/ 58254 w 61150"/>
                  <a:gd name="connsiteY1" fmla="*/ 4828 h 32184"/>
                  <a:gd name="connsiteX2" fmla="*/ 58254 w 61150"/>
                  <a:gd name="connsiteY2" fmla="*/ 20598 h 32184"/>
                  <a:gd name="connsiteX3" fmla="*/ 31541 w 61150"/>
                  <a:gd name="connsiteY3" fmla="*/ 28966 h 32184"/>
                  <a:gd name="connsiteX4" fmla="*/ 4828 w 61150"/>
                  <a:gd name="connsiteY4" fmla="*/ 20598 h 32184"/>
                  <a:gd name="connsiteX5" fmla="*/ 4828 w 61150"/>
                  <a:gd name="connsiteY5" fmla="*/ 4828 h 32184"/>
                  <a:gd name="connsiteX6" fmla="*/ 31541 w 61150"/>
                  <a:gd name="connsiteY6" fmla="*/ 13196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50" h="32184">
                    <a:moveTo>
                      <a:pt x="31541" y="13196"/>
                    </a:moveTo>
                    <a:cubicBezTo>
                      <a:pt x="46346" y="13196"/>
                      <a:pt x="58254" y="9333"/>
                      <a:pt x="58254" y="4828"/>
                    </a:cubicBezTo>
                    <a:lnTo>
                      <a:pt x="58254" y="20598"/>
                    </a:lnTo>
                    <a:cubicBezTo>
                      <a:pt x="58254" y="25426"/>
                      <a:pt x="46346" y="28966"/>
                      <a:pt x="31541" y="28966"/>
                    </a:cubicBezTo>
                    <a:cubicBezTo>
                      <a:pt x="16736" y="28966"/>
                      <a:pt x="4828" y="25104"/>
                      <a:pt x="4828" y="20598"/>
                    </a:cubicBezTo>
                    <a:lnTo>
                      <a:pt x="4828" y="4828"/>
                    </a:lnTo>
                    <a:cubicBezTo>
                      <a:pt x="4828" y="9333"/>
                      <a:pt x="16736" y="13196"/>
                      <a:pt x="31541" y="13196"/>
                    </a:cubicBezTo>
                    <a:close/>
                  </a:path>
                </a:pathLst>
              </a:custGeom>
              <a:noFill/>
              <a:ln w="12700" cap="flat">
                <a:solidFill>
                  <a:srgbClr val="527FFF"/>
                </a:solidFill>
                <a:prstDash val="solid"/>
                <a:round/>
              </a:ln>
            </p:spPr>
            <p:txBody>
              <a:bodyPr rtlCol="0" anchor="ctr"/>
              <a:lstStyle/>
              <a:p>
                <a:endParaRPr lang="en-US" dirty="0"/>
              </a:p>
            </p:txBody>
          </p:sp>
          <p:sp>
            <p:nvSpPr>
              <p:cNvPr id="194" name="Freeform: Shape 193">
                <a:extLst>
                  <a:ext uri="{FF2B5EF4-FFF2-40B4-BE49-F238E27FC236}">
                    <a16:creationId xmlns:a16="http://schemas.microsoft.com/office/drawing/2014/main" id="{E4C65DDA-619C-4348-900C-7DEBF240D8C4}"/>
                  </a:ext>
                </a:extLst>
              </p:cNvPr>
              <p:cNvSpPr/>
              <p:nvPr/>
            </p:nvSpPr>
            <p:spPr>
              <a:xfrm>
                <a:off x="4199246" y="6432457"/>
                <a:ext cx="61150" cy="32184"/>
              </a:xfrm>
              <a:custGeom>
                <a:avLst/>
                <a:gdLst>
                  <a:gd name="connsiteX0" fmla="*/ 58254 w 61150"/>
                  <a:gd name="connsiteY0" fmla="*/ 4828 h 32184"/>
                  <a:gd name="connsiteX1" fmla="*/ 58254 w 61150"/>
                  <a:gd name="connsiteY1" fmla="*/ 20598 h 32184"/>
                  <a:gd name="connsiteX2" fmla="*/ 31541 w 61150"/>
                  <a:gd name="connsiteY2" fmla="*/ 28966 h 32184"/>
                  <a:gd name="connsiteX3" fmla="*/ 4828 w 61150"/>
                  <a:gd name="connsiteY3" fmla="*/ 20598 h 32184"/>
                  <a:gd name="connsiteX4" fmla="*/ 4828 w 61150"/>
                  <a:gd name="connsiteY4" fmla="*/ 4828 h 32184"/>
                  <a:gd name="connsiteX5" fmla="*/ 31541 w 61150"/>
                  <a:gd name="connsiteY5" fmla="*/ 13196 h 32184"/>
                  <a:gd name="connsiteX6" fmla="*/ 58254 w 61150"/>
                  <a:gd name="connsiteY6" fmla="*/ 4828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50" h="32184">
                    <a:moveTo>
                      <a:pt x="58254" y="4828"/>
                    </a:moveTo>
                    <a:lnTo>
                      <a:pt x="58254" y="20598"/>
                    </a:lnTo>
                    <a:cubicBezTo>
                      <a:pt x="58254" y="25426"/>
                      <a:pt x="46346" y="28966"/>
                      <a:pt x="31541" y="28966"/>
                    </a:cubicBezTo>
                    <a:cubicBezTo>
                      <a:pt x="16736" y="28966"/>
                      <a:pt x="4828" y="25104"/>
                      <a:pt x="4828" y="20598"/>
                    </a:cubicBezTo>
                    <a:lnTo>
                      <a:pt x="4828" y="4828"/>
                    </a:lnTo>
                    <a:cubicBezTo>
                      <a:pt x="4828" y="9655"/>
                      <a:pt x="16736" y="13196"/>
                      <a:pt x="31541" y="13196"/>
                    </a:cubicBezTo>
                    <a:cubicBezTo>
                      <a:pt x="46667" y="13517"/>
                      <a:pt x="58254" y="9655"/>
                      <a:pt x="58254" y="4828"/>
                    </a:cubicBezTo>
                    <a:close/>
                  </a:path>
                </a:pathLst>
              </a:custGeom>
              <a:noFill/>
              <a:ln w="12700" cap="flat">
                <a:solidFill>
                  <a:srgbClr val="527FFF"/>
                </a:solidFill>
                <a:prstDash val="solid"/>
                <a:round/>
              </a:ln>
            </p:spPr>
            <p:txBody>
              <a:bodyPr rtlCol="0" anchor="ctr"/>
              <a:lstStyle/>
              <a:p>
                <a:endParaRPr lang="en-US" dirty="0"/>
              </a:p>
            </p:txBody>
          </p:sp>
          <p:sp>
            <p:nvSpPr>
              <p:cNvPr id="195" name="Freeform: Shape 194">
                <a:extLst>
                  <a:ext uri="{FF2B5EF4-FFF2-40B4-BE49-F238E27FC236}">
                    <a16:creationId xmlns:a16="http://schemas.microsoft.com/office/drawing/2014/main" id="{741A814F-3295-451E-AD8A-060AB7AEC395}"/>
                  </a:ext>
                </a:extLst>
              </p:cNvPr>
              <p:cNvSpPr/>
              <p:nvPr/>
            </p:nvSpPr>
            <p:spPr>
              <a:xfrm>
                <a:off x="4199246" y="6448227"/>
                <a:ext cx="61150" cy="32184"/>
              </a:xfrm>
              <a:custGeom>
                <a:avLst/>
                <a:gdLst>
                  <a:gd name="connsiteX0" fmla="*/ 58254 w 61150"/>
                  <a:gd name="connsiteY0" fmla="*/ 4828 h 32184"/>
                  <a:gd name="connsiteX1" fmla="*/ 58254 w 61150"/>
                  <a:gd name="connsiteY1" fmla="*/ 20598 h 32184"/>
                  <a:gd name="connsiteX2" fmla="*/ 31541 w 61150"/>
                  <a:gd name="connsiteY2" fmla="*/ 28966 h 32184"/>
                  <a:gd name="connsiteX3" fmla="*/ 4828 w 61150"/>
                  <a:gd name="connsiteY3" fmla="*/ 20598 h 32184"/>
                  <a:gd name="connsiteX4" fmla="*/ 4828 w 61150"/>
                  <a:gd name="connsiteY4" fmla="*/ 4828 h 32184"/>
                  <a:gd name="connsiteX5" fmla="*/ 31541 w 61150"/>
                  <a:gd name="connsiteY5" fmla="*/ 13196 h 32184"/>
                  <a:gd name="connsiteX6" fmla="*/ 58254 w 61150"/>
                  <a:gd name="connsiteY6" fmla="*/ 4828 h 3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150" h="32184">
                    <a:moveTo>
                      <a:pt x="58254" y="4828"/>
                    </a:moveTo>
                    <a:lnTo>
                      <a:pt x="58254" y="20598"/>
                    </a:lnTo>
                    <a:cubicBezTo>
                      <a:pt x="58254" y="25426"/>
                      <a:pt x="46346" y="28966"/>
                      <a:pt x="31541" y="28966"/>
                    </a:cubicBezTo>
                    <a:cubicBezTo>
                      <a:pt x="16736" y="28966"/>
                      <a:pt x="4828" y="25104"/>
                      <a:pt x="4828" y="20598"/>
                    </a:cubicBezTo>
                    <a:lnTo>
                      <a:pt x="4828" y="4828"/>
                    </a:lnTo>
                    <a:cubicBezTo>
                      <a:pt x="4828" y="9655"/>
                      <a:pt x="16736" y="13196"/>
                      <a:pt x="31541" y="13196"/>
                    </a:cubicBezTo>
                    <a:cubicBezTo>
                      <a:pt x="46667" y="13196"/>
                      <a:pt x="58254" y="9655"/>
                      <a:pt x="58254" y="4828"/>
                    </a:cubicBezTo>
                    <a:close/>
                  </a:path>
                </a:pathLst>
              </a:custGeom>
              <a:noFill/>
              <a:ln w="12700" cap="flat">
                <a:solidFill>
                  <a:srgbClr val="527FFF"/>
                </a:solidFill>
                <a:prstDash val="solid"/>
                <a:round/>
              </a:ln>
            </p:spPr>
            <p:txBody>
              <a:bodyPr rtlCol="0" anchor="ctr"/>
              <a:lstStyle/>
              <a:p>
                <a:endParaRPr lang="en-US" dirty="0"/>
              </a:p>
            </p:txBody>
          </p:sp>
          <p:sp>
            <p:nvSpPr>
              <p:cNvPr id="196" name="Freeform: Shape 195">
                <a:extLst>
                  <a:ext uri="{FF2B5EF4-FFF2-40B4-BE49-F238E27FC236}">
                    <a16:creationId xmlns:a16="http://schemas.microsoft.com/office/drawing/2014/main" id="{41895825-82AC-4640-AE8C-2204440B7006}"/>
                  </a:ext>
                </a:extLst>
              </p:cNvPr>
              <p:cNvSpPr/>
              <p:nvPr/>
            </p:nvSpPr>
            <p:spPr>
              <a:xfrm>
                <a:off x="4199246" y="6408621"/>
                <a:ext cx="61150" cy="25748"/>
              </a:xfrm>
              <a:custGeom>
                <a:avLst/>
                <a:gdLst>
                  <a:gd name="connsiteX0" fmla="*/ 58254 w 61150"/>
                  <a:gd name="connsiteY0" fmla="*/ 13214 h 25747"/>
                  <a:gd name="connsiteX1" fmla="*/ 31541 w 61150"/>
                  <a:gd name="connsiteY1" fmla="*/ 21582 h 25747"/>
                  <a:gd name="connsiteX2" fmla="*/ 4828 w 61150"/>
                  <a:gd name="connsiteY2" fmla="*/ 13214 h 25747"/>
                  <a:gd name="connsiteX3" fmla="*/ 31541 w 61150"/>
                  <a:gd name="connsiteY3" fmla="*/ 4846 h 25747"/>
                  <a:gd name="connsiteX4" fmla="*/ 58254 w 61150"/>
                  <a:gd name="connsiteY4" fmla="*/ 13214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25747">
                    <a:moveTo>
                      <a:pt x="58254" y="13214"/>
                    </a:moveTo>
                    <a:cubicBezTo>
                      <a:pt x="58254" y="18042"/>
                      <a:pt x="46346" y="21582"/>
                      <a:pt x="31541" y="21582"/>
                    </a:cubicBezTo>
                    <a:cubicBezTo>
                      <a:pt x="16736" y="21582"/>
                      <a:pt x="4828" y="17720"/>
                      <a:pt x="4828" y="13214"/>
                    </a:cubicBezTo>
                    <a:cubicBezTo>
                      <a:pt x="4828" y="8709"/>
                      <a:pt x="16736" y="4846"/>
                      <a:pt x="31541" y="4846"/>
                    </a:cubicBezTo>
                    <a:cubicBezTo>
                      <a:pt x="46667" y="4525"/>
                      <a:pt x="58254" y="8387"/>
                      <a:pt x="58254" y="13214"/>
                    </a:cubicBezTo>
                    <a:close/>
                  </a:path>
                </a:pathLst>
              </a:custGeom>
              <a:noFill/>
              <a:ln w="12700" cap="flat">
                <a:solidFill>
                  <a:srgbClr val="527FFF"/>
                </a:solidFill>
                <a:prstDash val="solid"/>
                <a:round/>
              </a:ln>
            </p:spPr>
            <p:txBody>
              <a:bodyPr rtlCol="0" anchor="ctr"/>
              <a:lstStyle/>
              <a:p>
                <a:endParaRPr lang="en-US" dirty="0"/>
              </a:p>
            </p:txBody>
          </p:sp>
          <p:sp>
            <p:nvSpPr>
              <p:cNvPr id="197" name="Freeform: Shape 196">
                <a:extLst>
                  <a:ext uri="{FF2B5EF4-FFF2-40B4-BE49-F238E27FC236}">
                    <a16:creationId xmlns:a16="http://schemas.microsoft.com/office/drawing/2014/main" id="{C94A8308-6CD7-4D0D-84AA-0C738CCF3EE0}"/>
                  </a:ext>
                </a:extLst>
              </p:cNvPr>
              <p:cNvSpPr/>
              <p:nvPr/>
            </p:nvSpPr>
            <p:spPr>
              <a:xfrm>
                <a:off x="4199568" y="6417008"/>
                <a:ext cx="61150" cy="64369"/>
              </a:xfrm>
              <a:custGeom>
                <a:avLst/>
                <a:gdLst>
                  <a:gd name="connsiteX0" fmla="*/ 4828 w 61150"/>
                  <a:gd name="connsiteY0" fmla="*/ 4828 h 64368"/>
                  <a:gd name="connsiteX1" fmla="*/ 4828 w 61150"/>
                  <a:gd name="connsiteY1" fmla="*/ 20598 h 64368"/>
                  <a:gd name="connsiteX2" fmla="*/ 4828 w 61150"/>
                  <a:gd name="connsiteY2" fmla="*/ 36368 h 64368"/>
                  <a:gd name="connsiteX3" fmla="*/ 4828 w 61150"/>
                  <a:gd name="connsiteY3" fmla="*/ 52139 h 64368"/>
                  <a:gd name="connsiteX4" fmla="*/ 31541 w 61150"/>
                  <a:gd name="connsiteY4" fmla="*/ 60507 h 64368"/>
                  <a:gd name="connsiteX5" fmla="*/ 58254 w 61150"/>
                  <a:gd name="connsiteY5" fmla="*/ 52139 h 64368"/>
                  <a:gd name="connsiteX6" fmla="*/ 58254 w 61150"/>
                  <a:gd name="connsiteY6" fmla="*/ 36368 h 64368"/>
                  <a:gd name="connsiteX7" fmla="*/ 58254 w 61150"/>
                  <a:gd name="connsiteY7" fmla="*/ 20598 h 64368"/>
                  <a:gd name="connsiteX8" fmla="*/ 58254 w 61150"/>
                  <a:gd name="connsiteY8" fmla="*/ 4828 h 64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150" h="64368">
                    <a:moveTo>
                      <a:pt x="4828" y="4828"/>
                    </a:moveTo>
                    <a:lnTo>
                      <a:pt x="4828" y="20598"/>
                    </a:lnTo>
                    <a:lnTo>
                      <a:pt x="4828" y="36368"/>
                    </a:lnTo>
                    <a:lnTo>
                      <a:pt x="4828" y="52139"/>
                    </a:lnTo>
                    <a:cubicBezTo>
                      <a:pt x="4828" y="56966"/>
                      <a:pt x="16736" y="60507"/>
                      <a:pt x="31541" y="60507"/>
                    </a:cubicBezTo>
                    <a:cubicBezTo>
                      <a:pt x="46346" y="60507"/>
                      <a:pt x="58254" y="56645"/>
                      <a:pt x="58254" y="52139"/>
                    </a:cubicBezTo>
                    <a:lnTo>
                      <a:pt x="58254" y="36368"/>
                    </a:lnTo>
                    <a:lnTo>
                      <a:pt x="58254" y="20598"/>
                    </a:lnTo>
                    <a:lnTo>
                      <a:pt x="58254" y="4828"/>
                    </a:lnTo>
                  </a:path>
                </a:pathLst>
              </a:custGeom>
              <a:noFill/>
              <a:ln w="12700" cap="flat">
                <a:solidFill>
                  <a:srgbClr val="527FFF"/>
                </a:solidFill>
                <a:prstDash val="solid"/>
                <a:round/>
              </a:ln>
            </p:spPr>
            <p:txBody>
              <a:bodyPr rtlCol="0" anchor="ctr"/>
              <a:lstStyle/>
              <a:p>
                <a:endParaRPr lang="en-US" dirty="0"/>
              </a:p>
            </p:txBody>
          </p:sp>
          <p:sp>
            <p:nvSpPr>
              <p:cNvPr id="198" name="Freeform: Shape 197">
                <a:extLst>
                  <a:ext uri="{FF2B5EF4-FFF2-40B4-BE49-F238E27FC236}">
                    <a16:creationId xmlns:a16="http://schemas.microsoft.com/office/drawing/2014/main" id="{3FE0B857-BB6B-4BC6-B63C-C77C7DAEF0CC}"/>
                  </a:ext>
                </a:extLst>
              </p:cNvPr>
              <p:cNvSpPr/>
              <p:nvPr/>
            </p:nvSpPr>
            <p:spPr>
              <a:xfrm>
                <a:off x="4199246" y="6448227"/>
                <a:ext cx="61150" cy="16092"/>
              </a:xfrm>
              <a:custGeom>
                <a:avLst/>
                <a:gdLst>
                  <a:gd name="connsiteX0" fmla="*/ 58254 w 61150"/>
                  <a:gd name="connsiteY0" fmla="*/ 4828 h 16092"/>
                  <a:gd name="connsiteX1" fmla="*/ 31541 w 61150"/>
                  <a:gd name="connsiteY1" fmla="*/ 13196 h 16092"/>
                  <a:gd name="connsiteX2" fmla="*/ 4828 w 61150"/>
                  <a:gd name="connsiteY2" fmla="*/ 4828 h 16092"/>
                </a:gdLst>
                <a:ahLst/>
                <a:cxnLst>
                  <a:cxn ang="0">
                    <a:pos x="connsiteX0" y="connsiteY0"/>
                  </a:cxn>
                  <a:cxn ang="0">
                    <a:pos x="connsiteX1" y="connsiteY1"/>
                  </a:cxn>
                  <a:cxn ang="0">
                    <a:pos x="connsiteX2" y="connsiteY2"/>
                  </a:cxn>
                </a:cxnLst>
                <a:rect l="l" t="t" r="r" b="b"/>
                <a:pathLst>
                  <a:path w="61150" h="16092">
                    <a:moveTo>
                      <a:pt x="58254" y="4828"/>
                    </a:moveTo>
                    <a:cubicBezTo>
                      <a:pt x="58254" y="9655"/>
                      <a:pt x="46346" y="13196"/>
                      <a:pt x="31541" y="13196"/>
                    </a:cubicBezTo>
                    <a:cubicBezTo>
                      <a:pt x="16736" y="13196"/>
                      <a:pt x="4828" y="9333"/>
                      <a:pt x="4828" y="4828"/>
                    </a:cubicBezTo>
                  </a:path>
                </a:pathLst>
              </a:custGeom>
              <a:noFill/>
              <a:ln w="12700" cap="flat">
                <a:solidFill>
                  <a:srgbClr val="527FFF"/>
                </a:solidFill>
                <a:prstDash val="solid"/>
                <a:round/>
              </a:ln>
            </p:spPr>
            <p:txBody>
              <a:bodyPr rtlCol="0" anchor="ctr"/>
              <a:lstStyle/>
              <a:p>
                <a:endParaRPr lang="en-US" dirty="0"/>
              </a:p>
            </p:txBody>
          </p:sp>
          <p:sp>
            <p:nvSpPr>
              <p:cNvPr id="199" name="Freeform: Shape 198">
                <a:extLst>
                  <a:ext uri="{FF2B5EF4-FFF2-40B4-BE49-F238E27FC236}">
                    <a16:creationId xmlns:a16="http://schemas.microsoft.com/office/drawing/2014/main" id="{BD6F2BE2-E994-4141-ACE4-4602F0AFBF94}"/>
                  </a:ext>
                </a:extLst>
              </p:cNvPr>
              <p:cNvSpPr/>
              <p:nvPr/>
            </p:nvSpPr>
            <p:spPr>
              <a:xfrm>
                <a:off x="4061175" y="6510343"/>
                <a:ext cx="106209" cy="109427"/>
              </a:xfrm>
              <a:custGeom>
                <a:avLst/>
                <a:gdLst>
                  <a:gd name="connsiteX0" fmla="*/ 95910 w 106208"/>
                  <a:gd name="connsiteY0" fmla="*/ 107496 h 109427"/>
                  <a:gd name="connsiteX1" fmla="*/ 11265 w 106208"/>
                  <a:gd name="connsiteY1" fmla="*/ 107496 h 109427"/>
                  <a:gd name="connsiteX2" fmla="*/ 4828 w 106208"/>
                  <a:gd name="connsiteY2" fmla="*/ 101059 h 109427"/>
                  <a:gd name="connsiteX3" fmla="*/ 4828 w 106208"/>
                  <a:gd name="connsiteY3" fmla="*/ 11265 h 109427"/>
                  <a:gd name="connsiteX4" fmla="*/ 11265 w 106208"/>
                  <a:gd name="connsiteY4" fmla="*/ 4828 h 109427"/>
                  <a:gd name="connsiteX5" fmla="*/ 95910 w 106208"/>
                  <a:gd name="connsiteY5" fmla="*/ 4828 h 109427"/>
                  <a:gd name="connsiteX6" fmla="*/ 102347 w 106208"/>
                  <a:gd name="connsiteY6" fmla="*/ 11265 h 109427"/>
                  <a:gd name="connsiteX7" fmla="*/ 102347 w 106208"/>
                  <a:gd name="connsiteY7" fmla="*/ 101059 h 109427"/>
                  <a:gd name="connsiteX8" fmla="*/ 95910 w 106208"/>
                  <a:gd name="connsiteY8" fmla="*/ 107496 h 10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208" h="109427">
                    <a:moveTo>
                      <a:pt x="95910" y="107496"/>
                    </a:moveTo>
                    <a:lnTo>
                      <a:pt x="11265" y="107496"/>
                    </a:lnTo>
                    <a:cubicBezTo>
                      <a:pt x="7724" y="107496"/>
                      <a:pt x="4828" y="104599"/>
                      <a:pt x="4828" y="101059"/>
                    </a:cubicBezTo>
                    <a:lnTo>
                      <a:pt x="4828" y="11265"/>
                    </a:lnTo>
                    <a:cubicBezTo>
                      <a:pt x="4828" y="7724"/>
                      <a:pt x="7724" y="4828"/>
                      <a:pt x="11265" y="4828"/>
                    </a:cubicBezTo>
                    <a:lnTo>
                      <a:pt x="95910" y="4828"/>
                    </a:lnTo>
                    <a:cubicBezTo>
                      <a:pt x="99450" y="4828"/>
                      <a:pt x="102347" y="7724"/>
                      <a:pt x="102347" y="11265"/>
                    </a:cubicBezTo>
                    <a:lnTo>
                      <a:pt x="102347" y="101059"/>
                    </a:lnTo>
                    <a:cubicBezTo>
                      <a:pt x="102347" y="104599"/>
                      <a:pt x="99450" y="107496"/>
                      <a:pt x="95910" y="107496"/>
                    </a:cubicBezTo>
                    <a:close/>
                  </a:path>
                </a:pathLst>
              </a:custGeom>
              <a:noFill/>
              <a:ln w="12700" cap="flat">
                <a:solidFill>
                  <a:srgbClr val="FFFFFF"/>
                </a:solidFill>
                <a:prstDash val="solid"/>
                <a:round/>
              </a:ln>
            </p:spPr>
            <p:txBody>
              <a:bodyPr rtlCol="0" anchor="ctr"/>
              <a:lstStyle/>
              <a:p>
                <a:endParaRPr lang="en-US" dirty="0"/>
              </a:p>
            </p:txBody>
          </p:sp>
          <p:sp>
            <p:nvSpPr>
              <p:cNvPr id="200" name="Freeform: Shape 199">
                <a:extLst>
                  <a:ext uri="{FF2B5EF4-FFF2-40B4-BE49-F238E27FC236}">
                    <a16:creationId xmlns:a16="http://schemas.microsoft.com/office/drawing/2014/main" id="{06B0804E-3D59-4627-A3D6-5174187C6406}"/>
                  </a:ext>
                </a:extLst>
              </p:cNvPr>
              <p:cNvSpPr/>
              <p:nvPr/>
            </p:nvSpPr>
            <p:spPr>
              <a:xfrm>
                <a:off x="4082416" y="6559907"/>
                <a:ext cx="64369" cy="22529"/>
              </a:xfrm>
              <a:custGeom>
                <a:avLst/>
                <a:gdLst>
                  <a:gd name="connsiteX0" fmla="*/ 4828 w 64368"/>
                  <a:gd name="connsiteY0" fmla="*/ 18023 h 22529"/>
                  <a:gd name="connsiteX1" fmla="*/ 4828 w 64368"/>
                  <a:gd name="connsiteY1" fmla="*/ 4828 h 22529"/>
                  <a:gd name="connsiteX2" fmla="*/ 59863 w 64368"/>
                  <a:gd name="connsiteY2" fmla="*/ 4828 h 22529"/>
                  <a:gd name="connsiteX3" fmla="*/ 59863 w 64368"/>
                  <a:gd name="connsiteY3" fmla="*/ 18023 h 22529"/>
                </a:gdLst>
                <a:ahLst/>
                <a:cxnLst>
                  <a:cxn ang="0">
                    <a:pos x="connsiteX0" y="connsiteY0"/>
                  </a:cxn>
                  <a:cxn ang="0">
                    <a:pos x="connsiteX1" y="connsiteY1"/>
                  </a:cxn>
                  <a:cxn ang="0">
                    <a:pos x="connsiteX2" y="connsiteY2"/>
                  </a:cxn>
                  <a:cxn ang="0">
                    <a:pos x="connsiteX3" y="connsiteY3"/>
                  </a:cxn>
                </a:cxnLst>
                <a:rect l="l" t="t" r="r" b="b"/>
                <a:pathLst>
                  <a:path w="64368" h="22529">
                    <a:moveTo>
                      <a:pt x="4828" y="18023"/>
                    </a:moveTo>
                    <a:lnTo>
                      <a:pt x="4828" y="4828"/>
                    </a:lnTo>
                    <a:lnTo>
                      <a:pt x="59863" y="4828"/>
                    </a:lnTo>
                    <a:lnTo>
                      <a:pt x="59863" y="18023"/>
                    </a:lnTo>
                  </a:path>
                </a:pathLst>
              </a:custGeom>
              <a:noFill/>
              <a:ln w="12700" cap="flat">
                <a:solidFill>
                  <a:srgbClr val="527FFF"/>
                </a:solidFill>
                <a:prstDash val="solid"/>
                <a:round/>
              </a:ln>
            </p:spPr>
            <p:txBody>
              <a:bodyPr rtlCol="0" anchor="ctr"/>
              <a:lstStyle/>
              <a:p>
                <a:endParaRPr lang="en-US" dirty="0"/>
              </a:p>
            </p:txBody>
          </p:sp>
          <p:sp>
            <p:nvSpPr>
              <p:cNvPr id="201" name="Freeform: Shape 200">
                <a:extLst>
                  <a:ext uri="{FF2B5EF4-FFF2-40B4-BE49-F238E27FC236}">
                    <a16:creationId xmlns:a16="http://schemas.microsoft.com/office/drawing/2014/main" id="{E7160836-98CD-4D69-9633-01B7757FBB84}"/>
                  </a:ext>
                </a:extLst>
              </p:cNvPr>
              <p:cNvSpPr/>
              <p:nvPr/>
            </p:nvSpPr>
            <p:spPr>
              <a:xfrm>
                <a:off x="4110095" y="6545424"/>
                <a:ext cx="9655" cy="35403"/>
              </a:xfrm>
              <a:custGeom>
                <a:avLst/>
                <a:gdLst>
                  <a:gd name="connsiteX0" fmla="*/ 4828 w 9655"/>
                  <a:gd name="connsiteY0" fmla="*/ 4828 h 35402"/>
                  <a:gd name="connsiteX1" fmla="*/ 4828 w 9655"/>
                  <a:gd name="connsiteY1" fmla="*/ 32506 h 35402"/>
                </a:gdLst>
                <a:ahLst/>
                <a:cxnLst>
                  <a:cxn ang="0">
                    <a:pos x="connsiteX0" y="connsiteY0"/>
                  </a:cxn>
                  <a:cxn ang="0">
                    <a:pos x="connsiteX1" y="connsiteY1"/>
                  </a:cxn>
                </a:cxnLst>
                <a:rect l="l" t="t" r="r" b="b"/>
                <a:pathLst>
                  <a:path w="9655" h="35402">
                    <a:moveTo>
                      <a:pt x="4828" y="4828"/>
                    </a:moveTo>
                    <a:lnTo>
                      <a:pt x="4828" y="32506"/>
                    </a:lnTo>
                  </a:path>
                </a:pathLst>
              </a:custGeom>
              <a:ln w="12700" cap="flat">
                <a:solidFill>
                  <a:srgbClr val="527FFF"/>
                </a:solidFill>
                <a:prstDash val="solid"/>
                <a:round/>
              </a:ln>
            </p:spPr>
            <p:txBody>
              <a:bodyPr rtlCol="0" anchor="ctr"/>
              <a:lstStyle/>
              <a:p>
                <a:endParaRPr lang="en-US" dirty="0"/>
              </a:p>
            </p:txBody>
          </p:sp>
          <p:sp>
            <p:nvSpPr>
              <p:cNvPr id="202" name="Freeform: Shape 201">
                <a:extLst>
                  <a:ext uri="{FF2B5EF4-FFF2-40B4-BE49-F238E27FC236}">
                    <a16:creationId xmlns:a16="http://schemas.microsoft.com/office/drawing/2014/main" id="{90967236-AC21-42FE-B6FC-796A9A94B327}"/>
                  </a:ext>
                </a:extLst>
              </p:cNvPr>
              <p:cNvSpPr/>
              <p:nvPr/>
            </p:nvSpPr>
            <p:spPr>
              <a:xfrm>
                <a:off x="4101405" y="6528045"/>
                <a:ext cx="25748" cy="25748"/>
              </a:xfrm>
              <a:custGeom>
                <a:avLst/>
                <a:gdLst>
                  <a:gd name="connsiteX0" fmla="*/ 22207 w 25747"/>
                  <a:gd name="connsiteY0" fmla="*/ 13517 h 25747"/>
                  <a:gd name="connsiteX1" fmla="*/ 13517 w 25747"/>
                  <a:gd name="connsiteY1" fmla="*/ 22207 h 25747"/>
                  <a:gd name="connsiteX2" fmla="*/ 4828 w 25747"/>
                  <a:gd name="connsiteY2" fmla="*/ 13517 h 25747"/>
                  <a:gd name="connsiteX3" fmla="*/ 13517 w 25747"/>
                  <a:gd name="connsiteY3" fmla="*/ 4828 h 25747"/>
                  <a:gd name="connsiteX4" fmla="*/ 22207 w 25747"/>
                  <a:gd name="connsiteY4" fmla="*/ 13517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25747">
                    <a:moveTo>
                      <a:pt x="22207" y="13517"/>
                    </a:moveTo>
                    <a:cubicBezTo>
                      <a:pt x="22207" y="18317"/>
                      <a:pt x="18317" y="22207"/>
                      <a:pt x="13517" y="22207"/>
                    </a:cubicBezTo>
                    <a:cubicBezTo>
                      <a:pt x="8718" y="22207"/>
                      <a:pt x="4828" y="18317"/>
                      <a:pt x="4828" y="13517"/>
                    </a:cubicBezTo>
                    <a:cubicBezTo>
                      <a:pt x="4828" y="8718"/>
                      <a:pt x="8718" y="4828"/>
                      <a:pt x="13517" y="4828"/>
                    </a:cubicBezTo>
                    <a:cubicBezTo>
                      <a:pt x="18317" y="4828"/>
                      <a:pt x="22207" y="8718"/>
                      <a:pt x="22207" y="13517"/>
                    </a:cubicBezTo>
                    <a:close/>
                  </a:path>
                </a:pathLst>
              </a:custGeom>
              <a:noFill/>
              <a:ln w="12700" cap="flat">
                <a:solidFill>
                  <a:srgbClr val="527FFF"/>
                </a:solidFill>
                <a:prstDash val="solid"/>
                <a:round/>
              </a:ln>
            </p:spPr>
            <p:txBody>
              <a:bodyPr rtlCol="0" anchor="ctr"/>
              <a:lstStyle/>
              <a:p>
                <a:endParaRPr lang="en-US" dirty="0"/>
              </a:p>
            </p:txBody>
          </p:sp>
          <p:sp>
            <p:nvSpPr>
              <p:cNvPr id="203" name="Freeform: Shape 202">
                <a:extLst>
                  <a:ext uri="{FF2B5EF4-FFF2-40B4-BE49-F238E27FC236}">
                    <a16:creationId xmlns:a16="http://schemas.microsoft.com/office/drawing/2014/main" id="{EB89C0BA-2238-42E9-A806-D5036A884123}"/>
                  </a:ext>
                </a:extLst>
              </p:cNvPr>
              <p:cNvSpPr/>
              <p:nvPr/>
            </p:nvSpPr>
            <p:spPr>
              <a:xfrm>
                <a:off x="4101405" y="6573425"/>
                <a:ext cx="25748" cy="25748"/>
              </a:xfrm>
              <a:custGeom>
                <a:avLst/>
                <a:gdLst>
                  <a:gd name="connsiteX0" fmla="*/ 22207 w 25747"/>
                  <a:gd name="connsiteY0" fmla="*/ 13517 h 25747"/>
                  <a:gd name="connsiteX1" fmla="*/ 13517 w 25747"/>
                  <a:gd name="connsiteY1" fmla="*/ 22207 h 25747"/>
                  <a:gd name="connsiteX2" fmla="*/ 4828 w 25747"/>
                  <a:gd name="connsiteY2" fmla="*/ 13517 h 25747"/>
                  <a:gd name="connsiteX3" fmla="*/ 13517 w 25747"/>
                  <a:gd name="connsiteY3" fmla="*/ 4828 h 25747"/>
                  <a:gd name="connsiteX4" fmla="*/ 22207 w 25747"/>
                  <a:gd name="connsiteY4" fmla="*/ 13517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25747">
                    <a:moveTo>
                      <a:pt x="22207" y="13517"/>
                    </a:moveTo>
                    <a:cubicBezTo>
                      <a:pt x="22207" y="18317"/>
                      <a:pt x="18317" y="22207"/>
                      <a:pt x="13517" y="22207"/>
                    </a:cubicBezTo>
                    <a:cubicBezTo>
                      <a:pt x="8718" y="22207"/>
                      <a:pt x="4828" y="18317"/>
                      <a:pt x="4828" y="13517"/>
                    </a:cubicBezTo>
                    <a:cubicBezTo>
                      <a:pt x="4828" y="8718"/>
                      <a:pt x="8718" y="4828"/>
                      <a:pt x="13517" y="4828"/>
                    </a:cubicBezTo>
                    <a:cubicBezTo>
                      <a:pt x="18317" y="4828"/>
                      <a:pt x="22207" y="8718"/>
                      <a:pt x="22207" y="13517"/>
                    </a:cubicBezTo>
                    <a:close/>
                  </a:path>
                </a:pathLst>
              </a:custGeom>
              <a:noFill/>
              <a:ln w="12700" cap="flat">
                <a:solidFill>
                  <a:srgbClr val="527FFF"/>
                </a:solidFill>
                <a:prstDash val="solid"/>
                <a:round/>
              </a:ln>
            </p:spPr>
            <p:txBody>
              <a:bodyPr rtlCol="0" anchor="ctr"/>
              <a:lstStyle/>
              <a:p>
                <a:endParaRPr lang="en-US" dirty="0"/>
              </a:p>
            </p:txBody>
          </p:sp>
          <p:sp>
            <p:nvSpPr>
              <p:cNvPr id="204" name="Freeform: Shape 203">
                <a:extLst>
                  <a:ext uri="{FF2B5EF4-FFF2-40B4-BE49-F238E27FC236}">
                    <a16:creationId xmlns:a16="http://schemas.microsoft.com/office/drawing/2014/main" id="{76B247FE-948A-4976-907A-EF44BE9B34C7}"/>
                  </a:ext>
                </a:extLst>
              </p:cNvPr>
              <p:cNvSpPr/>
              <p:nvPr/>
            </p:nvSpPr>
            <p:spPr>
              <a:xfrm>
                <a:off x="4129084" y="6573425"/>
                <a:ext cx="25748" cy="25748"/>
              </a:xfrm>
              <a:custGeom>
                <a:avLst/>
                <a:gdLst>
                  <a:gd name="connsiteX0" fmla="*/ 22207 w 25747"/>
                  <a:gd name="connsiteY0" fmla="*/ 13517 h 25747"/>
                  <a:gd name="connsiteX1" fmla="*/ 13517 w 25747"/>
                  <a:gd name="connsiteY1" fmla="*/ 22207 h 25747"/>
                  <a:gd name="connsiteX2" fmla="*/ 4828 w 25747"/>
                  <a:gd name="connsiteY2" fmla="*/ 13517 h 25747"/>
                  <a:gd name="connsiteX3" fmla="*/ 13517 w 25747"/>
                  <a:gd name="connsiteY3" fmla="*/ 4828 h 25747"/>
                  <a:gd name="connsiteX4" fmla="*/ 22207 w 25747"/>
                  <a:gd name="connsiteY4" fmla="*/ 13517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25747">
                    <a:moveTo>
                      <a:pt x="22207" y="13517"/>
                    </a:moveTo>
                    <a:cubicBezTo>
                      <a:pt x="22207" y="18317"/>
                      <a:pt x="18317" y="22207"/>
                      <a:pt x="13517" y="22207"/>
                    </a:cubicBezTo>
                    <a:cubicBezTo>
                      <a:pt x="8718" y="22207"/>
                      <a:pt x="4828" y="18317"/>
                      <a:pt x="4828" y="13517"/>
                    </a:cubicBezTo>
                    <a:cubicBezTo>
                      <a:pt x="4828" y="8718"/>
                      <a:pt x="8718" y="4828"/>
                      <a:pt x="13517" y="4828"/>
                    </a:cubicBezTo>
                    <a:cubicBezTo>
                      <a:pt x="18317" y="4828"/>
                      <a:pt x="22207" y="8718"/>
                      <a:pt x="22207" y="13517"/>
                    </a:cubicBezTo>
                    <a:close/>
                  </a:path>
                </a:pathLst>
              </a:custGeom>
              <a:noFill/>
              <a:ln w="12700" cap="flat">
                <a:solidFill>
                  <a:srgbClr val="527FFF"/>
                </a:solidFill>
                <a:prstDash val="solid"/>
                <a:round/>
              </a:ln>
            </p:spPr>
            <p:txBody>
              <a:bodyPr rtlCol="0" anchor="ctr"/>
              <a:lstStyle/>
              <a:p>
                <a:endParaRPr lang="en-US" dirty="0"/>
              </a:p>
            </p:txBody>
          </p:sp>
          <p:sp>
            <p:nvSpPr>
              <p:cNvPr id="205" name="Freeform: Shape 204">
                <a:extLst>
                  <a:ext uri="{FF2B5EF4-FFF2-40B4-BE49-F238E27FC236}">
                    <a16:creationId xmlns:a16="http://schemas.microsoft.com/office/drawing/2014/main" id="{2A6FBDBF-2D23-44D8-99A4-5AAC3097724C}"/>
                  </a:ext>
                </a:extLst>
              </p:cNvPr>
              <p:cNvSpPr/>
              <p:nvPr/>
            </p:nvSpPr>
            <p:spPr>
              <a:xfrm>
                <a:off x="4073726" y="6573425"/>
                <a:ext cx="25748" cy="25748"/>
              </a:xfrm>
              <a:custGeom>
                <a:avLst/>
                <a:gdLst>
                  <a:gd name="connsiteX0" fmla="*/ 22207 w 25747"/>
                  <a:gd name="connsiteY0" fmla="*/ 13517 h 25747"/>
                  <a:gd name="connsiteX1" fmla="*/ 13517 w 25747"/>
                  <a:gd name="connsiteY1" fmla="*/ 22207 h 25747"/>
                  <a:gd name="connsiteX2" fmla="*/ 4828 w 25747"/>
                  <a:gd name="connsiteY2" fmla="*/ 13517 h 25747"/>
                  <a:gd name="connsiteX3" fmla="*/ 13517 w 25747"/>
                  <a:gd name="connsiteY3" fmla="*/ 4828 h 25747"/>
                  <a:gd name="connsiteX4" fmla="*/ 22207 w 25747"/>
                  <a:gd name="connsiteY4" fmla="*/ 13517 h 25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47" h="25747">
                    <a:moveTo>
                      <a:pt x="22207" y="13517"/>
                    </a:moveTo>
                    <a:cubicBezTo>
                      <a:pt x="22207" y="18317"/>
                      <a:pt x="18317" y="22207"/>
                      <a:pt x="13517" y="22207"/>
                    </a:cubicBezTo>
                    <a:cubicBezTo>
                      <a:pt x="8718" y="22207"/>
                      <a:pt x="4828" y="18317"/>
                      <a:pt x="4828" y="13517"/>
                    </a:cubicBezTo>
                    <a:cubicBezTo>
                      <a:pt x="4828" y="8718"/>
                      <a:pt x="8718" y="4828"/>
                      <a:pt x="13517" y="4828"/>
                    </a:cubicBezTo>
                    <a:cubicBezTo>
                      <a:pt x="18317" y="4828"/>
                      <a:pt x="22207" y="8718"/>
                      <a:pt x="22207" y="13517"/>
                    </a:cubicBezTo>
                    <a:close/>
                  </a:path>
                </a:pathLst>
              </a:custGeom>
              <a:noFill/>
              <a:ln w="12700" cap="flat">
                <a:solidFill>
                  <a:srgbClr val="527FFF"/>
                </a:solidFill>
                <a:prstDash val="solid"/>
                <a:round/>
              </a:ln>
            </p:spPr>
            <p:txBody>
              <a:bodyPr rtlCol="0" anchor="ctr"/>
              <a:lstStyle/>
              <a:p>
                <a:endParaRPr lang="en-US" dirty="0"/>
              </a:p>
            </p:txBody>
          </p:sp>
          <p:sp>
            <p:nvSpPr>
              <p:cNvPr id="206" name="Freeform: Shape 205">
                <a:extLst>
                  <a:ext uri="{FF2B5EF4-FFF2-40B4-BE49-F238E27FC236}">
                    <a16:creationId xmlns:a16="http://schemas.microsoft.com/office/drawing/2014/main" id="{F881AAE8-A223-4447-930A-2871C08FA876}"/>
                  </a:ext>
                </a:extLst>
              </p:cNvPr>
              <p:cNvSpPr/>
              <p:nvPr/>
            </p:nvSpPr>
            <p:spPr>
              <a:xfrm>
                <a:off x="4091750" y="6406387"/>
                <a:ext cx="61150" cy="61150"/>
              </a:xfrm>
              <a:custGeom>
                <a:avLst/>
                <a:gdLst>
                  <a:gd name="connsiteX0" fmla="*/ 58898 w 61150"/>
                  <a:gd name="connsiteY0" fmla="*/ 31863 h 61150"/>
                  <a:gd name="connsiteX1" fmla="*/ 31863 w 61150"/>
                  <a:gd name="connsiteY1" fmla="*/ 58898 h 61150"/>
                  <a:gd name="connsiteX2" fmla="*/ 4828 w 61150"/>
                  <a:gd name="connsiteY2" fmla="*/ 31863 h 61150"/>
                  <a:gd name="connsiteX3" fmla="*/ 31863 w 61150"/>
                  <a:gd name="connsiteY3" fmla="*/ 4828 h 61150"/>
                  <a:gd name="connsiteX4" fmla="*/ 58898 w 61150"/>
                  <a:gd name="connsiteY4" fmla="*/ 31863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8898" y="31863"/>
                    </a:moveTo>
                    <a:cubicBezTo>
                      <a:pt x="58898" y="46794"/>
                      <a:pt x="46794" y="58898"/>
                      <a:pt x="31863" y="58898"/>
                    </a:cubicBezTo>
                    <a:cubicBezTo>
                      <a:pt x="16932" y="58898"/>
                      <a:pt x="4828" y="46794"/>
                      <a:pt x="4828" y="31863"/>
                    </a:cubicBezTo>
                    <a:cubicBezTo>
                      <a:pt x="4828" y="16932"/>
                      <a:pt x="16932" y="4828"/>
                      <a:pt x="31863" y="4828"/>
                    </a:cubicBezTo>
                    <a:cubicBezTo>
                      <a:pt x="46794" y="4828"/>
                      <a:pt x="58898" y="16932"/>
                      <a:pt x="58898" y="31863"/>
                    </a:cubicBezTo>
                    <a:close/>
                  </a:path>
                </a:pathLst>
              </a:custGeom>
              <a:noFill/>
              <a:ln w="12700" cap="flat">
                <a:solidFill>
                  <a:srgbClr val="527FFF"/>
                </a:solidFill>
                <a:prstDash val="solid"/>
                <a:round/>
              </a:ln>
            </p:spPr>
            <p:txBody>
              <a:bodyPr rtlCol="0" anchor="ctr"/>
              <a:lstStyle/>
              <a:p>
                <a:endParaRPr lang="en-US" dirty="0"/>
              </a:p>
            </p:txBody>
          </p:sp>
        </p:grpSp>
      </p:grpSp>
    </p:spTree>
    <p:extLst>
      <p:ext uri="{BB962C8B-B14F-4D97-AF65-F5344CB8AC3E}">
        <p14:creationId xmlns:p14="http://schemas.microsoft.com/office/powerpoint/2010/main" val="322221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BC76BEC-2947-4A50-A216-B766F30F5EF6}"/>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66">
              <a:defRPr/>
            </a:pPr>
            <a:endParaRPr lang="en-US" dirty="0" err="1">
              <a:solidFill>
                <a:srgbClr val="FFFFFF"/>
              </a:solidFill>
              <a:latin typeface="Amazon Ember"/>
            </a:endParaRPr>
          </a:p>
        </p:txBody>
      </p:sp>
      <p:sp>
        <p:nvSpPr>
          <p:cNvPr id="7" name="Text Placeholder 3">
            <a:extLst>
              <a:ext uri="{FF2B5EF4-FFF2-40B4-BE49-F238E27FC236}">
                <a16:creationId xmlns:a16="http://schemas.microsoft.com/office/drawing/2014/main" id="{EB78B6DE-3928-4FFA-91E5-315FD59392A8}"/>
              </a:ext>
            </a:extLst>
          </p:cNvPr>
          <p:cNvSpPr txBox="1">
            <a:spLocks/>
          </p:cNvSpPr>
          <p:nvPr/>
        </p:nvSpPr>
        <p:spPr>
          <a:xfrm>
            <a:off x="466959" y="2209843"/>
            <a:ext cx="4426318" cy="114704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defRPr/>
            </a:pPr>
            <a:r>
              <a:rPr lang="en-US" sz="1600" dirty="0">
                <a:solidFill>
                  <a:srgbClr val="FFFFFF"/>
                </a:solidFill>
              </a:rPr>
              <a:t>Compared to the prior approach, Amazon Personalize eliminated the need for tedious</a:t>
            </a:r>
            <a:br>
              <a:rPr lang="en-US" sz="1600" dirty="0">
                <a:solidFill>
                  <a:srgbClr val="FFFFFF"/>
                </a:solidFill>
              </a:rPr>
            </a:br>
            <a:r>
              <a:rPr lang="en-US" sz="1600" dirty="0">
                <a:solidFill>
                  <a:srgbClr val="FFFFFF"/>
                </a:solidFill>
              </a:rPr>
              <a:t>and complex manual data analysis, and</a:t>
            </a:r>
            <a:br>
              <a:rPr lang="en-US" sz="1600" dirty="0">
                <a:solidFill>
                  <a:srgbClr val="FFFFFF"/>
                </a:solidFill>
              </a:rPr>
            </a:br>
            <a:r>
              <a:rPr lang="en-US" sz="1600" dirty="0">
                <a:solidFill>
                  <a:srgbClr val="FFFFFF"/>
                </a:solidFill>
              </a:rPr>
              <a:t>reduced development time by 50%</a:t>
            </a:r>
          </a:p>
        </p:txBody>
      </p:sp>
      <p:sp>
        <p:nvSpPr>
          <p:cNvPr id="5" name="Text Placeholder 1">
            <a:extLst>
              <a:ext uri="{FF2B5EF4-FFF2-40B4-BE49-F238E27FC236}">
                <a16:creationId xmlns:a16="http://schemas.microsoft.com/office/drawing/2014/main" id="{3F633B7C-AD9B-4B10-94DF-1548B135283E}"/>
              </a:ext>
            </a:extLst>
          </p:cNvPr>
          <p:cNvSpPr txBox="1">
            <a:spLocks/>
          </p:cNvSpPr>
          <p:nvPr/>
        </p:nvSpPr>
        <p:spPr>
          <a:xfrm>
            <a:off x="466959" y="1190626"/>
            <a:ext cx="4426318"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457189">
              <a:defRPr/>
            </a:pPr>
            <a:r>
              <a:rPr lang="en-US" sz="2800" dirty="0">
                <a:solidFill>
                  <a:srgbClr val="FFCC00"/>
                </a:solidFill>
                <a:latin typeface="Amazon Ember"/>
              </a:rPr>
              <a:t>Improving the quality</a:t>
            </a:r>
            <a:br>
              <a:rPr lang="en-US" sz="2800" dirty="0">
                <a:solidFill>
                  <a:srgbClr val="FFCC00"/>
                </a:solidFill>
                <a:latin typeface="Amazon Ember"/>
              </a:rPr>
            </a:br>
            <a:r>
              <a:rPr lang="en-US" sz="2800" dirty="0">
                <a:solidFill>
                  <a:srgbClr val="FFCC00"/>
                </a:solidFill>
                <a:latin typeface="Amazon Ember"/>
              </a:rPr>
              <a:t>of recommendations</a:t>
            </a:r>
          </a:p>
        </p:txBody>
      </p:sp>
      <p:pic>
        <p:nvPicPr>
          <p:cNvPr id="4" name="Picture 3" descr="A picture containing logo&#10;&#10;Description automatically generated">
            <a:extLst>
              <a:ext uri="{FF2B5EF4-FFF2-40B4-BE49-F238E27FC236}">
                <a16:creationId xmlns:a16="http://schemas.microsoft.com/office/drawing/2014/main" id="{619821A5-4CA3-42D0-8392-2CF6DD30167D}"/>
              </a:ext>
            </a:extLst>
          </p:cNvPr>
          <p:cNvPicPr>
            <a:picLocks noChangeAspect="1"/>
          </p:cNvPicPr>
          <p:nvPr/>
        </p:nvPicPr>
        <p:blipFill>
          <a:blip r:embed="rId3"/>
          <a:stretch>
            <a:fillRect/>
          </a:stretch>
        </p:blipFill>
        <p:spPr>
          <a:xfrm>
            <a:off x="6088064" y="2283297"/>
            <a:ext cx="2466975" cy="576906"/>
          </a:xfrm>
          <a:prstGeom prst="rect">
            <a:avLst/>
          </a:prstGeom>
        </p:spPr>
      </p:pic>
    </p:spTree>
    <p:extLst>
      <p:ext uri="{BB962C8B-B14F-4D97-AF65-F5344CB8AC3E}">
        <p14:creationId xmlns:p14="http://schemas.microsoft.com/office/powerpoint/2010/main" val="2250727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8.33333E-7 -0.04507 L -8.33333E-7 3.58025E-6 " pathEditMode="relative" rAng="0" ptsTypes="AA">
                                      <p:cBhvr>
                                        <p:cTn id="9" dur="600" fill="hold"/>
                                        <p:tgtEl>
                                          <p:spTgt spid="7"/>
                                        </p:tgtEl>
                                        <p:attrNameLst>
                                          <p:attrName>ppt_x</p:attrName>
                                          <p:attrName>ppt_y</p:attrName>
                                        </p:attrNameLst>
                                      </p:cBhvr>
                                      <p:rCtr x="0" y="2253"/>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0.02453 3.7037E-7 L 2.74306E-6 3.7037E-7 " pathEditMode="relative" rAng="0" ptsTypes="AA">
                                      <p:cBhvr>
                                        <p:cTn id="14" dur="600" fill="hold"/>
                                        <p:tgtEl>
                                          <p:spTgt spid="5"/>
                                        </p:tgtEl>
                                        <p:attrNameLst>
                                          <p:attrName>ppt_x</p:attrName>
                                          <p:attrName>ppt_y</p:attrName>
                                        </p:attrNameLst>
                                      </p:cBhvr>
                                      <p:rCtr x="1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5" grpId="0"/>
      <p:bldP spid="5" grpId="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F1FFC3C1-D94A-43D6-BE31-09F83C522F5C}"/>
              </a:ext>
            </a:extLst>
          </p:cNvPr>
          <p:cNvSpPr/>
          <p:nvPr/>
        </p:nvSpPr>
        <p:spPr>
          <a:xfrm>
            <a:off x="2110958" y="1349535"/>
            <a:ext cx="1614575"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pic>
        <p:nvPicPr>
          <p:cNvPr id="9" name="Picture 8" descr="Icon&#10;&#10;Description automatically generated">
            <a:extLst>
              <a:ext uri="{FF2B5EF4-FFF2-40B4-BE49-F238E27FC236}">
                <a16:creationId xmlns:a16="http://schemas.microsoft.com/office/drawing/2014/main" id="{1DF821C9-B80A-4D8C-80F6-20CBFCF788BA}"/>
              </a:ext>
            </a:extLst>
          </p:cNvPr>
          <p:cNvPicPr>
            <a:picLocks noChangeAspect="1"/>
          </p:cNvPicPr>
          <p:nvPr/>
        </p:nvPicPr>
        <p:blipFill>
          <a:blip r:embed="rId3"/>
          <a:stretch>
            <a:fillRect/>
          </a:stretch>
        </p:blipFill>
        <p:spPr>
          <a:xfrm>
            <a:off x="2534586" y="1895562"/>
            <a:ext cx="767318" cy="463588"/>
          </a:xfrm>
          <a:prstGeom prst="rect">
            <a:avLst/>
          </a:prstGeom>
        </p:spPr>
      </p:pic>
      <p:sp>
        <p:nvSpPr>
          <p:cNvPr id="4" name="Title 3">
            <a:extLst>
              <a:ext uri="{FF2B5EF4-FFF2-40B4-BE49-F238E27FC236}">
                <a16:creationId xmlns:a16="http://schemas.microsoft.com/office/drawing/2014/main" id="{62CA5178-36B6-4785-8B9A-496343684A6E}"/>
              </a:ext>
            </a:extLst>
          </p:cNvPr>
          <p:cNvSpPr>
            <a:spLocks noGrp="1"/>
          </p:cNvSpPr>
          <p:nvPr>
            <p:ph type="title"/>
          </p:nvPr>
        </p:nvSpPr>
        <p:spPr>
          <a:xfrm>
            <a:off x="457200" y="285750"/>
            <a:ext cx="8229600" cy="686436"/>
          </a:xfrm>
        </p:spPr>
        <p:txBody>
          <a:bodyPr/>
          <a:lstStyle/>
          <a:p>
            <a:pPr algn="ctr"/>
            <a:r>
              <a:rPr lang="en-US" dirty="0"/>
              <a:t>Industrial AI</a:t>
            </a:r>
            <a:br>
              <a:rPr lang="en-US" dirty="0"/>
            </a:br>
            <a:r>
              <a:rPr lang="en-US" sz="1400" dirty="0">
                <a:solidFill>
                  <a:srgbClr val="FFFFFF"/>
                </a:solidFill>
                <a:latin typeface="Amazon Ember"/>
              </a:rPr>
              <a:t>AI and ML services for asset-intensive industry use cases</a:t>
            </a:r>
            <a:endParaRPr lang="en-US" dirty="0"/>
          </a:p>
        </p:txBody>
      </p:sp>
      <p:cxnSp>
        <p:nvCxnSpPr>
          <p:cNvPr id="110" name="Straight Connector 109">
            <a:extLst>
              <a:ext uri="{FF2B5EF4-FFF2-40B4-BE49-F238E27FC236}">
                <a16:creationId xmlns:a16="http://schemas.microsoft.com/office/drawing/2014/main" id="{97374C54-FD44-44C0-BDF0-3B11F13E3B5A}"/>
              </a:ext>
            </a:extLst>
          </p:cNvPr>
          <p:cNvCxnSpPr>
            <a:cxnSpLocks/>
          </p:cNvCxnSpPr>
          <p:nvPr/>
        </p:nvCxnSpPr>
        <p:spPr>
          <a:xfrm>
            <a:off x="4126230" y="11901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112" name="Rectangle 111">
            <a:extLst>
              <a:ext uri="{FF2B5EF4-FFF2-40B4-BE49-F238E27FC236}">
                <a16:creationId xmlns:a16="http://schemas.microsoft.com/office/drawing/2014/main" id="{85C166CE-D0DA-48A2-BAA4-3A2FB504FFB8}"/>
              </a:ext>
            </a:extLst>
          </p:cNvPr>
          <p:cNvSpPr/>
          <p:nvPr/>
        </p:nvSpPr>
        <p:spPr>
          <a:xfrm>
            <a:off x="457201" y="1349535"/>
            <a:ext cx="1614575"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13" name="Rectangle 112">
            <a:extLst>
              <a:ext uri="{FF2B5EF4-FFF2-40B4-BE49-F238E27FC236}">
                <a16:creationId xmlns:a16="http://schemas.microsoft.com/office/drawing/2014/main" id="{476A1D84-1C34-4771-960C-6162998BCFEC}"/>
              </a:ext>
            </a:extLst>
          </p:cNvPr>
          <p:cNvSpPr/>
          <p:nvPr/>
        </p:nvSpPr>
        <p:spPr>
          <a:xfrm>
            <a:off x="3764714" y="1349535"/>
            <a:ext cx="1614575"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14" name="Rectangle 113">
            <a:extLst>
              <a:ext uri="{FF2B5EF4-FFF2-40B4-BE49-F238E27FC236}">
                <a16:creationId xmlns:a16="http://schemas.microsoft.com/office/drawing/2014/main" id="{66552F55-EEC0-4834-8C86-13B4795F814E}"/>
              </a:ext>
            </a:extLst>
          </p:cNvPr>
          <p:cNvSpPr/>
          <p:nvPr/>
        </p:nvSpPr>
        <p:spPr>
          <a:xfrm>
            <a:off x="5418470" y="1349535"/>
            <a:ext cx="1614575"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15" name="Rectangle 114">
            <a:extLst>
              <a:ext uri="{FF2B5EF4-FFF2-40B4-BE49-F238E27FC236}">
                <a16:creationId xmlns:a16="http://schemas.microsoft.com/office/drawing/2014/main" id="{759C1E0A-0C9C-4E0F-B538-ABCC2D8CFF8F}"/>
              </a:ext>
            </a:extLst>
          </p:cNvPr>
          <p:cNvSpPr/>
          <p:nvPr/>
        </p:nvSpPr>
        <p:spPr>
          <a:xfrm>
            <a:off x="7072226" y="1349535"/>
            <a:ext cx="1614575"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21" name="TextBox 120">
            <a:extLst>
              <a:ext uri="{FF2B5EF4-FFF2-40B4-BE49-F238E27FC236}">
                <a16:creationId xmlns:a16="http://schemas.microsoft.com/office/drawing/2014/main" id="{28161785-A05F-42CD-AEF3-CC5F246A0AFE}"/>
              </a:ext>
            </a:extLst>
          </p:cNvPr>
          <p:cNvSpPr txBox="1"/>
          <p:nvPr/>
        </p:nvSpPr>
        <p:spPr>
          <a:xfrm>
            <a:off x="457201" y="2571750"/>
            <a:ext cx="1614575" cy="841256"/>
          </a:xfrm>
          <a:prstGeom prst="rect">
            <a:avLst/>
          </a:prstGeom>
          <a:noFill/>
        </p:spPr>
        <p:txBody>
          <a:bodyPr wrap="square" tIns="0">
            <a:spAutoFit/>
          </a:bodyPr>
          <a:lstStyle/>
          <a:p>
            <a:pPr algn="ctr" defTabSz="582781" fontAlgn="base">
              <a:lnSpc>
                <a:spcPct val="90000"/>
              </a:lnSpc>
              <a:spcBef>
                <a:spcPct val="0"/>
              </a:spcBef>
              <a:spcAft>
                <a:spcPts val="800"/>
              </a:spcAft>
              <a:defRPr/>
            </a:pPr>
            <a:r>
              <a:rPr lang="en-US" sz="1000" b="1" dirty="0">
                <a:solidFill>
                  <a:schemeClr val="accent1"/>
                </a:solidFill>
                <a:latin typeface="Amazon Ember"/>
                <a:cs typeface="Segoe UI" pitchFamily="34" charset="0"/>
              </a:rPr>
              <a:t>AWS Panorama Appliance</a:t>
            </a:r>
          </a:p>
          <a:p>
            <a:pPr algn="ctr" defTabSz="582781" fontAlgn="base">
              <a:lnSpc>
                <a:spcPct val="90000"/>
              </a:lnSpc>
              <a:spcBef>
                <a:spcPct val="0"/>
              </a:spcBef>
              <a:spcAft>
                <a:spcPts val="800"/>
              </a:spcAft>
              <a:defRPr/>
            </a:pPr>
            <a:r>
              <a:rPr lang="en-US" sz="1000" dirty="0">
                <a:solidFill>
                  <a:srgbClr val="FFFFFF"/>
                </a:solidFill>
                <a:latin typeface="Amazon Ember"/>
                <a:cs typeface="Segoe UI" pitchFamily="34" charset="0"/>
              </a:rPr>
              <a:t>Hardware appliance to</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add computer vision to existing onsite cameras</a:t>
            </a:r>
          </a:p>
        </p:txBody>
      </p:sp>
      <p:sp>
        <p:nvSpPr>
          <p:cNvPr id="122" name="TextBox 121">
            <a:extLst>
              <a:ext uri="{FF2B5EF4-FFF2-40B4-BE49-F238E27FC236}">
                <a16:creationId xmlns:a16="http://schemas.microsoft.com/office/drawing/2014/main" id="{4338D89A-9176-4E9B-B837-ABA542D6104A}"/>
              </a:ext>
            </a:extLst>
          </p:cNvPr>
          <p:cNvSpPr txBox="1"/>
          <p:nvPr/>
        </p:nvSpPr>
        <p:spPr>
          <a:xfrm>
            <a:off x="2110958" y="2571751"/>
            <a:ext cx="1614575" cy="1118255"/>
          </a:xfrm>
          <a:prstGeom prst="rect">
            <a:avLst/>
          </a:prstGeom>
          <a:noFill/>
        </p:spPr>
        <p:txBody>
          <a:bodyPr wrap="square" tIns="0">
            <a:spAutoFit/>
          </a:bodyPr>
          <a:lstStyle/>
          <a:p>
            <a:pPr algn="ctr" defTabSz="582781" fontAlgn="base">
              <a:lnSpc>
                <a:spcPct val="90000"/>
              </a:lnSpc>
              <a:spcBef>
                <a:spcPct val="0"/>
              </a:spcBef>
              <a:spcAft>
                <a:spcPts val="800"/>
              </a:spcAft>
              <a:defRPr/>
            </a:pPr>
            <a:r>
              <a:rPr lang="en-US" sz="1000" b="1" dirty="0">
                <a:solidFill>
                  <a:schemeClr val="accent1"/>
                </a:solidFill>
                <a:latin typeface="Amazon Ember"/>
                <a:cs typeface="Segoe UI" pitchFamily="34" charset="0"/>
              </a:rPr>
              <a:t>AWS Panorama</a:t>
            </a:r>
            <a:br>
              <a:rPr lang="en-US" sz="1000" b="1" dirty="0">
                <a:solidFill>
                  <a:schemeClr val="accent1"/>
                </a:solidFill>
                <a:latin typeface="Amazon Ember"/>
                <a:cs typeface="Segoe UI" pitchFamily="34" charset="0"/>
              </a:rPr>
            </a:br>
            <a:r>
              <a:rPr lang="en-US" sz="1000" b="1" dirty="0">
                <a:solidFill>
                  <a:schemeClr val="accent1"/>
                </a:solidFill>
                <a:latin typeface="Amazon Ember"/>
                <a:cs typeface="Segoe UI" pitchFamily="34" charset="0"/>
              </a:rPr>
              <a:t>Device SDK</a:t>
            </a:r>
          </a:p>
          <a:p>
            <a:pPr algn="ctr" defTabSz="582781" fontAlgn="base">
              <a:lnSpc>
                <a:spcPct val="90000"/>
              </a:lnSpc>
              <a:spcBef>
                <a:spcPct val="0"/>
              </a:spcBef>
              <a:spcAft>
                <a:spcPts val="800"/>
              </a:spcAft>
              <a:defRPr/>
            </a:pPr>
            <a:r>
              <a:rPr lang="en-US" sz="1000" dirty="0">
                <a:solidFill>
                  <a:srgbClr val="FFFFFF"/>
                </a:solidFill>
                <a:latin typeface="Amazon Ember"/>
                <a:cs typeface="Segoe UI" pitchFamily="34" charset="0"/>
              </a:rPr>
              <a:t>Build new cameras</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and devices that</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run computer</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vision applications</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at the edge</a:t>
            </a:r>
          </a:p>
        </p:txBody>
      </p:sp>
      <p:sp>
        <p:nvSpPr>
          <p:cNvPr id="123" name="TextBox 122">
            <a:extLst>
              <a:ext uri="{FF2B5EF4-FFF2-40B4-BE49-F238E27FC236}">
                <a16:creationId xmlns:a16="http://schemas.microsoft.com/office/drawing/2014/main" id="{8523DF6A-B559-4374-99AB-C473E0755743}"/>
              </a:ext>
            </a:extLst>
          </p:cNvPr>
          <p:cNvSpPr txBox="1"/>
          <p:nvPr/>
        </p:nvSpPr>
        <p:spPr>
          <a:xfrm>
            <a:off x="3764714" y="2571751"/>
            <a:ext cx="1614575" cy="1256754"/>
          </a:xfrm>
          <a:prstGeom prst="rect">
            <a:avLst/>
          </a:prstGeom>
          <a:noFill/>
        </p:spPr>
        <p:txBody>
          <a:bodyPr wrap="square" tIns="0">
            <a:spAutoFit/>
          </a:bodyPr>
          <a:lstStyle/>
          <a:p>
            <a:pPr algn="ctr" defTabSz="582781" fontAlgn="base">
              <a:lnSpc>
                <a:spcPct val="90000"/>
              </a:lnSpc>
              <a:spcBef>
                <a:spcPct val="0"/>
              </a:spcBef>
              <a:spcAft>
                <a:spcPts val="800"/>
              </a:spcAft>
              <a:defRPr/>
            </a:pPr>
            <a:r>
              <a:rPr lang="en-US" sz="1000" b="1" dirty="0">
                <a:solidFill>
                  <a:schemeClr val="accent1"/>
                </a:solidFill>
                <a:latin typeface="Amazon Ember"/>
                <a:cs typeface="Segoe UI" pitchFamily="34" charset="0"/>
              </a:rPr>
              <a:t>Amazon</a:t>
            </a:r>
            <a:br>
              <a:rPr lang="en-US" sz="1000" b="1" dirty="0">
                <a:solidFill>
                  <a:schemeClr val="accent1"/>
                </a:solidFill>
                <a:latin typeface="Amazon Ember"/>
                <a:cs typeface="Segoe UI" pitchFamily="34" charset="0"/>
              </a:rPr>
            </a:br>
            <a:r>
              <a:rPr lang="en-US" sz="1000" b="1" dirty="0" err="1">
                <a:solidFill>
                  <a:schemeClr val="accent1"/>
                </a:solidFill>
                <a:latin typeface="Amazon Ember"/>
                <a:cs typeface="Segoe UI" pitchFamily="34" charset="0"/>
              </a:rPr>
              <a:t>Monitron</a:t>
            </a:r>
            <a:r>
              <a:rPr lang="en-US" sz="1000" b="1" dirty="0">
                <a:solidFill>
                  <a:schemeClr val="accent1"/>
                </a:solidFill>
                <a:latin typeface="Amazon Ember"/>
                <a:cs typeface="Segoe UI" pitchFamily="34" charset="0"/>
              </a:rPr>
              <a:t> </a:t>
            </a:r>
          </a:p>
          <a:p>
            <a:pPr algn="ctr" defTabSz="582781" fontAlgn="base">
              <a:lnSpc>
                <a:spcPct val="90000"/>
              </a:lnSpc>
              <a:spcBef>
                <a:spcPct val="0"/>
              </a:spcBef>
              <a:spcAft>
                <a:spcPts val="800"/>
              </a:spcAft>
              <a:defRPr/>
            </a:pPr>
            <a:r>
              <a:rPr lang="en-US" sz="1000" dirty="0">
                <a:solidFill>
                  <a:srgbClr val="FFFFFF"/>
                </a:solidFill>
                <a:latin typeface="Amazon Ember"/>
                <a:cs typeface="Segoe UI" pitchFamily="34" charset="0"/>
              </a:rPr>
              <a:t>End-to-end system for equipment monitoring</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to detect abnormal</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machine behavior and enable predictive maintenance</a:t>
            </a:r>
            <a:endParaRPr lang="en-US" sz="1050" dirty="0">
              <a:solidFill>
                <a:srgbClr val="FFFFFF"/>
              </a:solidFill>
              <a:latin typeface="Amazon Ember"/>
              <a:cs typeface="Segoe UI" pitchFamily="34" charset="0"/>
            </a:endParaRPr>
          </a:p>
        </p:txBody>
      </p:sp>
      <p:sp>
        <p:nvSpPr>
          <p:cNvPr id="124" name="TextBox 123">
            <a:extLst>
              <a:ext uri="{FF2B5EF4-FFF2-40B4-BE49-F238E27FC236}">
                <a16:creationId xmlns:a16="http://schemas.microsoft.com/office/drawing/2014/main" id="{AB554B8A-EB25-4644-AC0F-017ACC9BC35C}"/>
              </a:ext>
            </a:extLst>
          </p:cNvPr>
          <p:cNvSpPr txBox="1"/>
          <p:nvPr/>
        </p:nvSpPr>
        <p:spPr>
          <a:xfrm>
            <a:off x="5418470" y="2571751"/>
            <a:ext cx="1614575" cy="979755"/>
          </a:xfrm>
          <a:prstGeom prst="rect">
            <a:avLst/>
          </a:prstGeom>
          <a:noFill/>
        </p:spPr>
        <p:txBody>
          <a:bodyPr wrap="square" tIns="0">
            <a:spAutoFit/>
          </a:bodyPr>
          <a:lstStyle/>
          <a:p>
            <a:pPr algn="ctr" defTabSz="582781" fontAlgn="base">
              <a:lnSpc>
                <a:spcPct val="90000"/>
              </a:lnSpc>
              <a:spcBef>
                <a:spcPct val="0"/>
              </a:spcBef>
              <a:spcAft>
                <a:spcPts val="800"/>
              </a:spcAft>
              <a:defRPr/>
            </a:pPr>
            <a:r>
              <a:rPr lang="en-US" sz="1000" b="1" dirty="0">
                <a:solidFill>
                  <a:schemeClr val="accent1"/>
                </a:solidFill>
                <a:latin typeface="Amazon Ember"/>
                <a:cs typeface="Segoe UI" pitchFamily="34" charset="0"/>
              </a:rPr>
              <a:t>Amazon Lookout</a:t>
            </a:r>
            <a:br>
              <a:rPr lang="en-US" sz="1000" b="1" dirty="0">
                <a:solidFill>
                  <a:schemeClr val="accent1"/>
                </a:solidFill>
                <a:latin typeface="Amazon Ember"/>
                <a:cs typeface="Segoe UI" pitchFamily="34" charset="0"/>
              </a:rPr>
            </a:br>
            <a:r>
              <a:rPr lang="en-US" sz="1000" b="1" dirty="0">
                <a:solidFill>
                  <a:schemeClr val="accent1"/>
                </a:solidFill>
                <a:latin typeface="Amazon Ember"/>
                <a:cs typeface="Segoe UI" pitchFamily="34" charset="0"/>
              </a:rPr>
              <a:t>for Equipment </a:t>
            </a:r>
          </a:p>
          <a:p>
            <a:pPr algn="ctr" defTabSz="582781" fontAlgn="base">
              <a:lnSpc>
                <a:spcPct val="90000"/>
              </a:lnSpc>
              <a:spcBef>
                <a:spcPct val="0"/>
              </a:spcBef>
              <a:spcAft>
                <a:spcPts val="800"/>
              </a:spcAft>
              <a:defRPr/>
            </a:pPr>
            <a:r>
              <a:rPr lang="en-US" sz="1000" dirty="0">
                <a:solidFill>
                  <a:srgbClr val="FFFFFF"/>
                </a:solidFill>
                <a:latin typeface="Amazon Ember"/>
                <a:cs typeface="Segoe UI" pitchFamily="34" charset="0"/>
              </a:rPr>
              <a:t>Detect abnormal</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machine behavior</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using existing industrial sensor data</a:t>
            </a:r>
          </a:p>
        </p:txBody>
      </p:sp>
      <p:sp>
        <p:nvSpPr>
          <p:cNvPr id="125" name="TextBox 124">
            <a:extLst>
              <a:ext uri="{FF2B5EF4-FFF2-40B4-BE49-F238E27FC236}">
                <a16:creationId xmlns:a16="http://schemas.microsoft.com/office/drawing/2014/main" id="{B955BF3F-9194-4B1B-B186-C7A51A909FA9}"/>
              </a:ext>
            </a:extLst>
          </p:cNvPr>
          <p:cNvSpPr txBox="1"/>
          <p:nvPr/>
        </p:nvSpPr>
        <p:spPr>
          <a:xfrm>
            <a:off x="7072226" y="2571750"/>
            <a:ext cx="1614575" cy="979755"/>
          </a:xfrm>
          <a:prstGeom prst="rect">
            <a:avLst/>
          </a:prstGeom>
          <a:noFill/>
        </p:spPr>
        <p:txBody>
          <a:bodyPr wrap="square" tIns="0">
            <a:spAutoFit/>
          </a:bodyPr>
          <a:lstStyle/>
          <a:p>
            <a:pPr algn="ctr" defTabSz="582781" fontAlgn="base">
              <a:lnSpc>
                <a:spcPct val="90000"/>
              </a:lnSpc>
              <a:spcBef>
                <a:spcPct val="0"/>
              </a:spcBef>
              <a:spcAft>
                <a:spcPts val="800"/>
              </a:spcAft>
              <a:defRPr/>
            </a:pPr>
            <a:r>
              <a:rPr lang="en-US" sz="1000" b="1" dirty="0">
                <a:solidFill>
                  <a:schemeClr val="accent1"/>
                </a:solidFill>
                <a:latin typeface="Amazon Ember"/>
                <a:cs typeface="Segoe UI" pitchFamily="34" charset="0"/>
              </a:rPr>
              <a:t>Amazon Lookout</a:t>
            </a:r>
            <a:br>
              <a:rPr lang="en-US" sz="1000" b="1" dirty="0">
                <a:solidFill>
                  <a:schemeClr val="accent1"/>
                </a:solidFill>
                <a:latin typeface="Amazon Ember"/>
                <a:cs typeface="Segoe UI" pitchFamily="34" charset="0"/>
              </a:rPr>
            </a:br>
            <a:r>
              <a:rPr lang="en-US" sz="1000" b="1" dirty="0">
                <a:solidFill>
                  <a:schemeClr val="accent1"/>
                </a:solidFill>
                <a:latin typeface="Amazon Ember"/>
                <a:cs typeface="Segoe UI" pitchFamily="34" charset="0"/>
              </a:rPr>
              <a:t>for Vision </a:t>
            </a:r>
          </a:p>
          <a:p>
            <a:pPr algn="ctr" defTabSz="582781" fontAlgn="base">
              <a:lnSpc>
                <a:spcPct val="90000"/>
              </a:lnSpc>
              <a:spcBef>
                <a:spcPct val="0"/>
              </a:spcBef>
              <a:spcAft>
                <a:spcPts val="800"/>
              </a:spcAft>
              <a:defRPr/>
            </a:pPr>
            <a:r>
              <a:rPr lang="en-US" sz="1000" dirty="0">
                <a:solidFill>
                  <a:srgbClr val="FFFFFF"/>
                </a:solidFill>
                <a:latin typeface="Amazon Ember"/>
                <a:cs typeface="Segoe UI" pitchFamily="34" charset="0"/>
              </a:rPr>
              <a:t>Spot defects</a:t>
            </a:r>
            <a:br>
              <a:rPr lang="en-US" sz="1000" dirty="0">
                <a:solidFill>
                  <a:srgbClr val="FFFFFF"/>
                </a:solidFill>
                <a:latin typeface="Amazon Ember"/>
                <a:cs typeface="Segoe UI" pitchFamily="34" charset="0"/>
              </a:rPr>
            </a:br>
            <a:r>
              <a:rPr lang="en-US" sz="1000" dirty="0">
                <a:solidFill>
                  <a:srgbClr val="FFFFFF"/>
                </a:solidFill>
                <a:latin typeface="Amazon Ember"/>
                <a:cs typeface="Segoe UI" pitchFamily="34" charset="0"/>
              </a:rPr>
              <a:t>and anomalies in manufacturing using computer vision</a:t>
            </a:r>
          </a:p>
        </p:txBody>
      </p:sp>
      <p:pic>
        <p:nvPicPr>
          <p:cNvPr id="126" name="Picture 125" descr="Icon&#10;&#10;Description automatically generated">
            <a:extLst>
              <a:ext uri="{FF2B5EF4-FFF2-40B4-BE49-F238E27FC236}">
                <a16:creationId xmlns:a16="http://schemas.microsoft.com/office/drawing/2014/main" id="{75EDFDB5-BBEE-41C3-9A74-BBF6C56BD59B}"/>
              </a:ext>
            </a:extLst>
          </p:cNvPr>
          <p:cNvPicPr>
            <a:picLocks noChangeAspect="1"/>
          </p:cNvPicPr>
          <p:nvPr/>
        </p:nvPicPr>
        <p:blipFill>
          <a:blip r:embed="rId4"/>
          <a:stretch>
            <a:fillRect/>
          </a:stretch>
        </p:blipFill>
        <p:spPr>
          <a:xfrm>
            <a:off x="7634199" y="1882045"/>
            <a:ext cx="490626" cy="490622"/>
          </a:xfrm>
          <a:prstGeom prst="rect">
            <a:avLst/>
          </a:prstGeom>
        </p:spPr>
      </p:pic>
      <p:pic>
        <p:nvPicPr>
          <p:cNvPr id="127" name="Picture 126">
            <a:extLst>
              <a:ext uri="{FF2B5EF4-FFF2-40B4-BE49-F238E27FC236}">
                <a16:creationId xmlns:a16="http://schemas.microsoft.com/office/drawing/2014/main" id="{E10C3C96-40AF-4B46-BCB0-71DEC1358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1665" y="1887020"/>
            <a:ext cx="480672" cy="480672"/>
          </a:xfrm>
          <a:prstGeom prst="rect">
            <a:avLst/>
          </a:prstGeom>
        </p:spPr>
      </p:pic>
      <p:pic>
        <p:nvPicPr>
          <p:cNvPr id="128" name="Picture 127">
            <a:extLst>
              <a:ext uri="{FF2B5EF4-FFF2-40B4-BE49-F238E27FC236}">
                <a16:creationId xmlns:a16="http://schemas.microsoft.com/office/drawing/2014/main" id="{C285C938-4948-4779-AA25-A859AF5D6F48}"/>
              </a:ext>
            </a:extLst>
          </p:cNvPr>
          <p:cNvPicPr>
            <a:picLocks noChangeAspect="1"/>
          </p:cNvPicPr>
          <p:nvPr/>
        </p:nvPicPr>
        <p:blipFill>
          <a:blip r:embed="rId6"/>
          <a:stretch>
            <a:fillRect/>
          </a:stretch>
        </p:blipFill>
        <p:spPr>
          <a:xfrm>
            <a:off x="6014995" y="1916594"/>
            <a:ext cx="421524" cy="421524"/>
          </a:xfrm>
          <a:prstGeom prst="rect">
            <a:avLst/>
          </a:prstGeom>
        </p:spPr>
      </p:pic>
      <p:pic>
        <p:nvPicPr>
          <p:cNvPr id="7" name="Picture 6" descr="Icon&#10;&#10;Description automatically generated with medium confidence">
            <a:extLst>
              <a:ext uri="{FF2B5EF4-FFF2-40B4-BE49-F238E27FC236}">
                <a16:creationId xmlns:a16="http://schemas.microsoft.com/office/drawing/2014/main" id="{EB7A7E86-958E-4244-8E3A-26BA5C1FBB57}"/>
              </a:ext>
            </a:extLst>
          </p:cNvPr>
          <p:cNvPicPr>
            <a:picLocks noChangeAspect="1"/>
          </p:cNvPicPr>
          <p:nvPr/>
        </p:nvPicPr>
        <p:blipFill>
          <a:blip r:embed="rId7"/>
          <a:stretch>
            <a:fillRect/>
          </a:stretch>
        </p:blipFill>
        <p:spPr>
          <a:xfrm>
            <a:off x="981670" y="1916594"/>
            <a:ext cx="565634" cy="421524"/>
          </a:xfrm>
          <a:prstGeom prst="rect">
            <a:avLst/>
          </a:prstGeom>
        </p:spPr>
      </p:pic>
    </p:spTree>
    <p:extLst>
      <p:ext uri="{BB962C8B-B14F-4D97-AF65-F5344CB8AC3E}">
        <p14:creationId xmlns:p14="http://schemas.microsoft.com/office/powerpoint/2010/main" val="308763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B11191-478C-4964-884D-6C05CB43D85D}"/>
              </a:ext>
            </a:extLst>
          </p:cNvPr>
          <p:cNvSpPr>
            <a:spLocks noGrp="1"/>
          </p:cNvSpPr>
          <p:nvPr>
            <p:ph type="title" idx="4294967295"/>
          </p:nvPr>
        </p:nvSpPr>
        <p:spPr>
          <a:xfrm>
            <a:off x="467490" y="1190625"/>
            <a:ext cx="4425696" cy="775597"/>
          </a:xfrm>
        </p:spPr>
        <p:txBody>
          <a:bodyPr vert="horz" lIns="0" tIns="0" rIns="0" bIns="0" rtlCol="0" anchor="t" anchorCtr="0">
            <a:spAutoFit/>
          </a:bodyPr>
          <a:lstStyle/>
          <a:p>
            <a:pPr>
              <a:spcBef>
                <a:spcPts val="0"/>
              </a:spcBef>
            </a:pPr>
            <a:r>
              <a:rPr lang="en-US" sz="2800" b="1" dirty="0">
                <a:solidFill>
                  <a:srgbClr val="FFCC00"/>
                </a:solidFill>
                <a:ea typeface="+mn-ea"/>
              </a:rPr>
              <a:t>Detect abnormal behavior in industrial machinery</a:t>
            </a:r>
          </a:p>
        </p:txBody>
      </p:sp>
      <p:sp>
        <p:nvSpPr>
          <p:cNvPr id="17" name="Rectangle 16">
            <a:extLst>
              <a:ext uri="{FF2B5EF4-FFF2-40B4-BE49-F238E27FC236}">
                <a16:creationId xmlns:a16="http://schemas.microsoft.com/office/drawing/2014/main" id="{C59C906D-A19F-443B-9E1F-E2B3B09D3751}"/>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66">
              <a:defRPr/>
            </a:pPr>
            <a:endParaRPr lang="en-US" dirty="0" err="1">
              <a:solidFill>
                <a:srgbClr val="FFFFFF"/>
              </a:solidFill>
              <a:latin typeface="Amazon Ember"/>
            </a:endParaRPr>
          </a:p>
        </p:txBody>
      </p:sp>
      <p:sp>
        <p:nvSpPr>
          <p:cNvPr id="11" name="Rectangle 10">
            <a:extLst>
              <a:ext uri="{FF2B5EF4-FFF2-40B4-BE49-F238E27FC236}">
                <a16:creationId xmlns:a16="http://schemas.microsoft.com/office/drawing/2014/main" id="{6592C3D1-9070-2441-9443-4DD7067A079B}"/>
              </a:ext>
            </a:extLst>
          </p:cNvPr>
          <p:cNvSpPr/>
          <p:nvPr/>
        </p:nvSpPr>
        <p:spPr>
          <a:xfrm>
            <a:off x="399904" y="2180143"/>
            <a:ext cx="4425696" cy="2516073"/>
          </a:xfrm>
          <a:prstGeom prst="rect">
            <a:avLst/>
          </a:prstGeom>
        </p:spPr>
        <p:txBody>
          <a:bodyPr wrap="square" lIns="0" tIns="0" rIns="0" bIns="0" anchor="t" anchorCtr="0">
            <a:spAutoFit/>
          </a:bodyPr>
          <a:lstStyle/>
          <a:p>
            <a:pPr marL="63499" indent="-63499" defTabSz="457189">
              <a:spcBef>
                <a:spcPts val="486"/>
              </a:spcBef>
              <a:defRPr/>
            </a:pPr>
            <a:r>
              <a:rPr lang="en-US" sz="1400" dirty="0">
                <a:solidFill>
                  <a:srgbClr val="FFFFFF"/>
                </a:solidFill>
              </a:rPr>
              <a:t>“The Amazon </a:t>
            </a:r>
            <a:r>
              <a:rPr lang="en-US" sz="1400" dirty="0" err="1">
                <a:solidFill>
                  <a:srgbClr val="FFFFFF"/>
                </a:solidFill>
              </a:rPr>
              <a:t>Monitron</a:t>
            </a:r>
            <a:r>
              <a:rPr lang="en-US" sz="1400" dirty="0">
                <a:solidFill>
                  <a:srgbClr val="FFFFFF"/>
                </a:solidFill>
              </a:rPr>
              <a:t> condition monitoring system has the potential of giving both large industry as well as small “mom and pop shops” the ability to predict failures of their equipment before a catastrophic breakdown shuts them down. This will allow for a scheduled repair of failing equipment before it breaks down. </a:t>
            </a:r>
          </a:p>
          <a:p>
            <a:pPr marL="63499" defTabSz="457189">
              <a:spcBef>
                <a:spcPts val="486"/>
              </a:spcBef>
              <a:defRPr/>
            </a:pPr>
            <a:r>
              <a:rPr lang="en-US" sz="1400" dirty="0">
                <a:solidFill>
                  <a:srgbClr val="FFFFFF"/>
                </a:solidFill>
              </a:rPr>
              <a:t>We look forward to continuing working with AWS on the development of the </a:t>
            </a:r>
            <a:r>
              <a:rPr lang="en-US" sz="1400" dirty="0" err="1">
                <a:solidFill>
                  <a:srgbClr val="FFFFFF"/>
                </a:solidFill>
              </a:rPr>
              <a:t>Monitron</a:t>
            </a:r>
            <a:r>
              <a:rPr lang="en-US" sz="1400" dirty="0">
                <a:solidFill>
                  <a:srgbClr val="FFFFFF"/>
                </a:solidFill>
              </a:rPr>
              <a:t> system through to its successful launch.”</a:t>
            </a:r>
          </a:p>
          <a:p>
            <a:pPr indent="63499" defTabSz="457189">
              <a:spcBef>
                <a:spcPts val="432"/>
              </a:spcBef>
              <a:defRPr/>
            </a:pPr>
            <a:r>
              <a:rPr lang="en-US" sz="1200" dirty="0">
                <a:solidFill>
                  <a:schemeClr val="tx1">
                    <a:lumMod val="75000"/>
                  </a:schemeClr>
                </a:solidFill>
              </a:rPr>
              <a:t>Bill Holmes, Maintenance Supervisor, Fender</a:t>
            </a:r>
          </a:p>
        </p:txBody>
      </p:sp>
      <p:pic>
        <p:nvPicPr>
          <p:cNvPr id="4104" name="Picture 8">
            <a:extLst>
              <a:ext uri="{FF2B5EF4-FFF2-40B4-BE49-F238E27FC236}">
                <a16:creationId xmlns:a16="http://schemas.microsoft.com/office/drawing/2014/main" id="{398779D7-1969-F04F-8539-DCFC7ECE90B6}"/>
              </a:ext>
            </a:extLst>
          </p:cNvPr>
          <p:cNvPicPr>
            <a:picLocks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56350" y="1682578"/>
            <a:ext cx="1930401" cy="1778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62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2448 2.71605E-6 L -1.38778E-17 2.71605E-6 " pathEditMode="relative" rAng="0" ptsTypes="AA">
                                      <p:cBhvr>
                                        <p:cTn id="9" dur="600" fill="hold"/>
                                        <p:tgtEl>
                                          <p:spTgt spid="4"/>
                                        </p:tgtEl>
                                        <p:attrNameLst>
                                          <p:attrName>ppt_x</p:attrName>
                                          <p:attrName>ppt_y</p:attrName>
                                        </p:attrNameLst>
                                      </p:cBhvr>
                                      <p:rCtr x="1233" y="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4.44444E-6 -0.04506 L 4.44444E-6 -4.32099E-6 " pathEditMode="relative" rAng="0" ptsTypes="AA">
                                      <p:cBhvr>
                                        <p:cTn id="14" dur="600" fill="hold"/>
                                        <p:tgtEl>
                                          <p:spTgt spid="11"/>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1" grpId="0"/>
      <p:bldP spid="11" grpId="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136BC05E-6A21-443C-B2C2-3000C5A0ADB2}"/>
              </a:ext>
            </a:extLst>
          </p:cNvPr>
          <p:cNvSpPr>
            <a:spLocks noGrp="1"/>
          </p:cNvSpPr>
          <p:nvPr>
            <p:ph type="body" sz="quarter" idx="4294967295"/>
          </p:nvPr>
        </p:nvSpPr>
        <p:spPr>
          <a:xfrm>
            <a:off x="457200" y="2149102"/>
            <a:ext cx="4425696" cy="2515047"/>
          </a:xfrm>
        </p:spPr>
        <p:txBody>
          <a:bodyPr vert="horz" lIns="0" tIns="0" rIns="0" bIns="0" rtlCol="0" anchor="t" anchorCtr="0">
            <a:spAutoFit/>
          </a:bodyPr>
          <a:lstStyle/>
          <a:p>
            <a:pPr>
              <a:spcBef>
                <a:spcPts val="1920"/>
              </a:spcBef>
              <a:defRPr/>
            </a:pPr>
            <a:r>
              <a:rPr lang="en-US" sz="1200" dirty="0"/>
              <a:t>“</a:t>
            </a:r>
            <a:r>
              <a:rPr lang="en-US" sz="1400" dirty="0"/>
              <a:t>While our previous systems served well for our original inspection requirement, they were unable to detect defects on new product types that included multiple toppings and foreign objects that were not possible to predict beforehand. Amazon Lookout for Vision automates and scales inspection of diverse product types such as a cheese pizza with vegetables using the same machine vision system. We successfully expanded our quality assurance for new product types with minimal impact to operations.”</a:t>
            </a:r>
          </a:p>
          <a:p>
            <a:pPr>
              <a:spcBef>
                <a:spcPts val="1920"/>
              </a:spcBef>
              <a:defRPr/>
            </a:pPr>
            <a:r>
              <a:rPr lang="en-US" sz="1200" dirty="0">
                <a:solidFill>
                  <a:schemeClr val="tx1">
                    <a:lumMod val="65000"/>
                  </a:schemeClr>
                </a:solidFill>
              </a:rPr>
              <a:t>Fredrik </a:t>
            </a:r>
            <a:r>
              <a:rPr lang="en-US" sz="1200" dirty="0" err="1">
                <a:solidFill>
                  <a:schemeClr val="tx1">
                    <a:lumMod val="65000"/>
                  </a:schemeClr>
                </a:solidFill>
              </a:rPr>
              <a:t>Dafgård</a:t>
            </a:r>
            <a:r>
              <a:rPr lang="en-US" sz="1200" dirty="0">
                <a:solidFill>
                  <a:schemeClr val="tx1">
                    <a:lumMod val="65000"/>
                  </a:schemeClr>
                </a:solidFill>
              </a:rPr>
              <a:t>, Head of Operational Excellence and Industrial IoT</a:t>
            </a:r>
            <a:endParaRPr lang="en-US" sz="1200" dirty="0"/>
          </a:p>
        </p:txBody>
      </p:sp>
      <p:sp>
        <p:nvSpPr>
          <p:cNvPr id="2" name="Title 1">
            <a:extLst>
              <a:ext uri="{FF2B5EF4-FFF2-40B4-BE49-F238E27FC236}">
                <a16:creationId xmlns:a16="http://schemas.microsoft.com/office/drawing/2014/main" id="{CFE51452-BD21-4F1B-80EB-5B80B5EFC174}"/>
              </a:ext>
            </a:extLst>
          </p:cNvPr>
          <p:cNvSpPr>
            <a:spLocks noGrp="1"/>
          </p:cNvSpPr>
          <p:nvPr>
            <p:ph type="title" idx="4294967295"/>
          </p:nvPr>
        </p:nvSpPr>
        <p:spPr>
          <a:xfrm>
            <a:off x="457200" y="1190625"/>
            <a:ext cx="4572000" cy="775597"/>
          </a:xfrm>
        </p:spPr>
        <p:txBody>
          <a:bodyPr vert="horz" lIns="0" tIns="0" rIns="0" bIns="0" rtlCol="0" anchor="t" anchorCtr="0">
            <a:spAutoFit/>
          </a:bodyPr>
          <a:lstStyle/>
          <a:p>
            <a:pPr>
              <a:spcBef>
                <a:spcPts val="0"/>
              </a:spcBef>
            </a:pPr>
            <a:r>
              <a:rPr lang="en-US" sz="2800" b="1" dirty="0">
                <a:solidFill>
                  <a:srgbClr val="FFCC00"/>
                </a:solidFill>
                <a:ea typeface="+mn-ea"/>
              </a:rPr>
              <a:t>Re</a:t>
            </a:r>
            <a:r>
              <a:rPr lang="en-US" sz="2800" b="1" dirty="0">
                <a:solidFill>
                  <a:schemeClr val="accent5"/>
                </a:solidFill>
                <a:ea typeface="+mn-ea"/>
              </a:rPr>
              <a:t>al-time</a:t>
            </a:r>
            <a:r>
              <a:rPr lang="en-US" sz="2800" b="1" dirty="0">
                <a:solidFill>
                  <a:srgbClr val="FFCC00"/>
                </a:solidFill>
                <a:ea typeface="+mn-ea"/>
              </a:rPr>
              <a:t> visual inspection of product defects</a:t>
            </a:r>
          </a:p>
        </p:txBody>
      </p:sp>
      <p:sp>
        <p:nvSpPr>
          <p:cNvPr id="14" name="Rectangle 13">
            <a:extLst>
              <a:ext uri="{FF2B5EF4-FFF2-40B4-BE49-F238E27FC236}">
                <a16:creationId xmlns:a16="http://schemas.microsoft.com/office/drawing/2014/main" id="{5987554F-FCA3-40EC-9FBF-7CA59397770C}"/>
              </a:ext>
            </a:extLst>
          </p:cNvPr>
          <p:cNvSpPr/>
          <p:nvPr/>
        </p:nvSpPr>
        <p:spPr>
          <a:xfrm>
            <a:off x="5520482"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66">
              <a:defRPr/>
            </a:pPr>
            <a:endParaRPr lang="en-US" dirty="0" err="1">
              <a:solidFill>
                <a:srgbClr val="FFFFFF"/>
              </a:solidFill>
              <a:latin typeface="Amazon Ember"/>
            </a:endParaRPr>
          </a:p>
        </p:txBody>
      </p:sp>
      <p:pic>
        <p:nvPicPr>
          <p:cNvPr id="2050" name="Picture 2" descr="Dafgards">
            <a:extLst>
              <a:ext uri="{FF2B5EF4-FFF2-40B4-BE49-F238E27FC236}">
                <a16:creationId xmlns:a16="http://schemas.microsoft.com/office/drawing/2014/main" id="{ACC58527-7D1A-EC4E-B8CD-C15163C1C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140" y="1966222"/>
            <a:ext cx="2270570" cy="99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886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02448 2.71605E-6 L -1.38778E-17 2.71605E-6 " pathEditMode="relative" rAng="0" ptsTypes="AA">
                                      <p:cBhvr>
                                        <p:cTn id="9" dur="600" fill="hold"/>
                                        <p:tgtEl>
                                          <p:spTgt spid="2"/>
                                        </p:tgtEl>
                                        <p:attrNameLst>
                                          <p:attrName>ppt_x</p:attrName>
                                          <p:attrName>ppt_y</p:attrName>
                                        </p:attrNameLst>
                                      </p:cBhvr>
                                      <p:rCtr x="1233" y="0"/>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4.44444E-6 -0.04506 L 4.44444E-6 -4.32099E-6 " pathEditMode="relative" rAng="0" ptsTypes="AA">
                                      <p:cBhvr>
                                        <p:cTn id="14" dur="600" fill="hold"/>
                                        <p:tgtEl>
                                          <p:spTgt spid="20"/>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 grpId="0"/>
      <p:bldP spid="2" grpId="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285750"/>
            <a:ext cx="8229600" cy="332399"/>
          </a:xfrm>
        </p:spPr>
        <p:txBody>
          <a:bodyPr>
            <a:spAutoFit/>
          </a:bodyPr>
          <a:lstStyle/>
          <a:p>
            <a:pPr algn="ctr"/>
            <a:r>
              <a:rPr lang="en-US" dirty="0"/>
              <a:t>Amazon </a:t>
            </a:r>
            <a:r>
              <a:rPr lang="en-US" dirty="0" err="1"/>
              <a:t>HealthLake</a:t>
            </a:r>
            <a:endParaRPr lang="en-US" sz="1400" dirty="0"/>
          </a:p>
        </p:txBody>
      </p:sp>
      <p:cxnSp>
        <p:nvCxnSpPr>
          <p:cNvPr id="111" name="Straight Connector 110">
            <a:extLst>
              <a:ext uri="{FF2B5EF4-FFF2-40B4-BE49-F238E27FC236}">
                <a16:creationId xmlns:a16="http://schemas.microsoft.com/office/drawing/2014/main" id="{C8A2F19A-7D9B-4133-91B9-67A551796A18}"/>
              </a:ext>
            </a:extLst>
          </p:cNvPr>
          <p:cNvCxnSpPr>
            <a:cxnSpLocks/>
          </p:cNvCxnSpPr>
          <p:nvPr/>
        </p:nvCxnSpPr>
        <p:spPr>
          <a:xfrm>
            <a:off x="4126230" y="1665333"/>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5A03B1E-E2BF-47D2-83E2-2CC22AB3D683}"/>
              </a:ext>
            </a:extLst>
          </p:cNvPr>
          <p:cNvSpPr txBox="1"/>
          <p:nvPr/>
        </p:nvSpPr>
        <p:spPr>
          <a:xfrm>
            <a:off x="465911" y="704010"/>
            <a:ext cx="8229600" cy="738664"/>
          </a:xfrm>
          <a:prstGeom prst="rect">
            <a:avLst/>
          </a:prstGeom>
          <a:noFill/>
        </p:spPr>
        <p:txBody>
          <a:bodyPr wrap="square" rtlCol="0">
            <a:spAutoFit/>
          </a:bodyPr>
          <a:lstStyle/>
          <a:p>
            <a:pPr algn="ctr"/>
            <a:r>
              <a:rPr lang="en-US" sz="1400" dirty="0">
                <a:latin typeface="+mj-lt"/>
                <a:ea typeface="+mj-ea"/>
              </a:rPr>
              <a:t>A HIPAA-eligible service that enables healthcare providers, health insurance companies, and pharmaceutical companies to store, transform, query, and analyze health data in the AWS Cloud at petabyte scale</a:t>
            </a:r>
          </a:p>
        </p:txBody>
      </p:sp>
      <p:grpSp>
        <p:nvGrpSpPr>
          <p:cNvPr id="27" name="Group 26">
            <a:extLst>
              <a:ext uri="{FF2B5EF4-FFF2-40B4-BE49-F238E27FC236}">
                <a16:creationId xmlns:a16="http://schemas.microsoft.com/office/drawing/2014/main" id="{9C9B554D-864A-4B3A-86FF-C1978C4D3626}"/>
              </a:ext>
            </a:extLst>
          </p:cNvPr>
          <p:cNvGrpSpPr/>
          <p:nvPr/>
        </p:nvGrpSpPr>
        <p:grpSpPr>
          <a:xfrm>
            <a:off x="457200" y="1824722"/>
            <a:ext cx="1609344" cy="2696698"/>
            <a:chOff x="457200" y="1824722"/>
            <a:chExt cx="1609344" cy="2696698"/>
          </a:xfrm>
        </p:grpSpPr>
        <p:sp>
          <p:nvSpPr>
            <p:cNvPr id="114" name="Rectangle 113">
              <a:extLst>
                <a:ext uri="{FF2B5EF4-FFF2-40B4-BE49-F238E27FC236}">
                  <a16:creationId xmlns:a16="http://schemas.microsoft.com/office/drawing/2014/main" id="{E838DB16-16FB-4B32-929C-853C4EB6578E}"/>
                </a:ext>
              </a:extLst>
            </p:cNvPr>
            <p:cNvSpPr/>
            <p:nvPr/>
          </p:nvSpPr>
          <p:spPr>
            <a:xfrm>
              <a:off x="457200" y="1824722"/>
              <a:ext cx="1609344" cy="2696698"/>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cxnSp>
          <p:nvCxnSpPr>
            <p:cNvPr id="119" name="Straight Connector 118">
              <a:extLst>
                <a:ext uri="{FF2B5EF4-FFF2-40B4-BE49-F238E27FC236}">
                  <a16:creationId xmlns:a16="http://schemas.microsoft.com/office/drawing/2014/main" id="{8232C9D9-93D8-423A-B552-D20129E0E723}"/>
                </a:ext>
              </a:extLst>
            </p:cNvPr>
            <p:cNvCxnSpPr>
              <a:cxnSpLocks/>
            </p:cNvCxnSpPr>
            <p:nvPr/>
          </p:nvCxnSpPr>
          <p:spPr>
            <a:xfrm>
              <a:off x="1052584" y="3173071"/>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TextBox 6">
              <a:extLst>
                <a:ext uri="{FF2B5EF4-FFF2-40B4-BE49-F238E27FC236}">
                  <a16:creationId xmlns:a16="http://schemas.microsoft.com/office/drawing/2014/main" id="{9140063C-64E6-4A31-9F01-C93371237DB6}"/>
                </a:ext>
              </a:extLst>
            </p:cNvPr>
            <p:cNvSpPr txBox="1"/>
            <p:nvPr/>
          </p:nvSpPr>
          <p:spPr>
            <a:xfrm>
              <a:off x="457200" y="3304576"/>
              <a:ext cx="1609344" cy="861774"/>
            </a:xfrm>
            <a:prstGeom prst="rect">
              <a:avLst/>
            </a:prstGeom>
            <a:ln w="12700">
              <a:miter lim="400000"/>
            </a:ln>
          </p:spPr>
          <p:txBody>
            <a:bodyPr wrap="square" lIns="91440" tIns="0" rIns="91440" bIns="0" anchor="t" anchorCtr="0">
              <a:spAutoFit/>
            </a:bodyPr>
            <a:lstStyle>
              <a:defPPr>
                <a:defRPr lang="en-US"/>
              </a:defPPr>
              <a:lvl1pPr algn="ctr" defTabSz="309555" hangingPunct="0">
                <a:defRPr sz="900" b="1" kern="0">
                  <a:solidFill>
                    <a:srgbClr val="FFCC00"/>
                  </a:solidFill>
                  <a:latin typeface="Amazon Ember" panose="02000000000000000000"/>
                </a:defRPr>
              </a:lvl1pPr>
            </a:lstStyle>
            <a:p>
              <a:r>
                <a:rPr lang="en-US" sz="1100" cap="all" dirty="0">
                  <a:latin typeface="+mn-lt"/>
                </a:rPr>
                <a:t>IMPORT</a:t>
              </a:r>
            </a:p>
            <a:p>
              <a:pPr>
                <a:spcBef>
                  <a:spcPts val="570"/>
                </a:spcBef>
              </a:pPr>
              <a:r>
                <a:rPr lang="en-US" sz="1000" b="0" dirty="0">
                  <a:solidFill>
                    <a:srgbClr val="FFFFFF"/>
                  </a:solidFill>
                  <a:latin typeface="+mn-lt"/>
                </a:rPr>
                <a:t>Quickly and easily import medical records including clinical notes, lab reports, and more</a:t>
              </a:r>
            </a:p>
          </p:txBody>
        </p:sp>
        <p:grpSp>
          <p:nvGrpSpPr>
            <p:cNvPr id="38" name="Group 37">
              <a:extLst>
                <a:ext uri="{FF2B5EF4-FFF2-40B4-BE49-F238E27FC236}">
                  <a16:creationId xmlns:a16="http://schemas.microsoft.com/office/drawing/2014/main" id="{EEEFF7D0-B861-4D5F-93A3-21F4CD0C264D}"/>
                </a:ext>
              </a:extLst>
            </p:cNvPr>
            <p:cNvGrpSpPr>
              <a:grpSpLocks noChangeAspect="1"/>
            </p:cNvGrpSpPr>
            <p:nvPr/>
          </p:nvGrpSpPr>
          <p:grpSpPr>
            <a:xfrm>
              <a:off x="1023689" y="2181707"/>
              <a:ext cx="476366" cy="640080"/>
              <a:chOff x="7271915" y="3289276"/>
              <a:chExt cx="280354" cy="376703"/>
            </a:xfrm>
          </p:grpSpPr>
          <p:sp>
            <p:nvSpPr>
              <p:cNvPr id="39" name="Freeform: Shape 2037">
                <a:extLst>
                  <a:ext uri="{FF2B5EF4-FFF2-40B4-BE49-F238E27FC236}">
                    <a16:creationId xmlns:a16="http://schemas.microsoft.com/office/drawing/2014/main" id="{6AE237E8-7BCD-4BFF-A644-2A8F2796FD4E}"/>
                  </a:ext>
                </a:extLst>
              </p:cNvPr>
              <p:cNvSpPr/>
              <p:nvPr/>
            </p:nvSpPr>
            <p:spPr>
              <a:xfrm>
                <a:off x="7273897" y="3443901"/>
                <a:ext cx="276287" cy="222078"/>
              </a:xfrm>
              <a:custGeom>
                <a:avLst/>
                <a:gdLst>
                  <a:gd name="connsiteX0" fmla="*/ 0 w 1033081"/>
                  <a:gd name="connsiteY0" fmla="*/ 0 h 830389"/>
                  <a:gd name="connsiteX1" fmla="*/ 360140 w 1033081"/>
                  <a:gd name="connsiteY1" fmla="*/ 613029 h 830389"/>
                  <a:gd name="connsiteX2" fmla="*/ 364998 w 1033081"/>
                  <a:gd name="connsiteY2" fmla="*/ 630650 h 830389"/>
                  <a:gd name="connsiteX3" fmla="*/ 366522 w 1033081"/>
                  <a:gd name="connsiteY3" fmla="*/ 795433 h 830389"/>
                  <a:gd name="connsiteX4" fmla="*/ 401765 w 1033081"/>
                  <a:gd name="connsiteY4" fmla="*/ 830390 h 830389"/>
                  <a:gd name="connsiteX5" fmla="*/ 633413 w 1033081"/>
                  <a:gd name="connsiteY5" fmla="*/ 830390 h 830389"/>
                  <a:gd name="connsiteX6" fmla="*/ 668657 w 1033081"/>
                  <a:gd name="connsiteY6" fmla="*/ 795149 h 830389"/>
                  <a:gd name="connsiteX7" fmla="*/ 668655 w 1033081"/>
                  <a:gd name="connsiteY7" fmla="*/ 794766 h 830389"/>
                  <a:gd name="connsiteX8" fmla="*/ 667131 w 1033081"/>
                  <a:gd name="connsiteY8" fmla="*/ 630936 h 830389"/>
                  <a:gd name="connsiteX9" fmla="*/ 672084 w 1033081"/>
                  <a:gd name="connsiteY9" fmla="*/ 612648 h 830389"/>
                  <a:gd name="connsiteX10" fmla="*/ 1033082 w 1033081"/>
                  <a:gd name="connsiteY10" fmla="*/ 2286 h 83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3081" h="830389">
                    <a:moveTo>
                      <a:pt x="0" y="0"/>
                    </a:moveTo>
                    <a:lnTo>
                      <a:pt x="360140" y="613029"/>
                    </a:lnTo>
                    <a:cubicBezTo>
                      <a:pt x="363302" y="618364"/>
                      <a:pt x="364979" y="624448"/>
                      <a:pt x="364998" y="630650"/>
                    </a:cubicBezTo>
                    <a:lnTo>
                      <a:pt x="366522" y="795433"/>
                    </a:lnTo>
                    <a:cubicBezTo>
                      <a:pt x="366679" y="814785"/>
                      <a:pt x="382412" y="830390"/>
                      <a:pt x="401765" y="830390"/>
                    </a:cubicBezTo>
                    <a:lnTo>
                      <a:pt x="633413" y="830390"/>
                    </a:lnTo>
                    <a:cubicBezTo>
                      <a:pt x="652876" y="830391"/>
                      <a:pt x="668656" y="814613"/>
                      <a:pt x="668657" y="795149"/>
                    </a:cubicBezTo>
                    <a:cubicBezTo>
                      <a:pt x="668657" y="795021"/>
                      <a:pt x="668656" y="794894"/>
                      <a:pt x="668655" y="794766"/>
                    </a:cubicBezTo>
                    <a:lnTo>
                      <a:pt x="667131" y="630936"/>
                    </a:lnTo>
                    <a:cubicBezTo>
                      <a:pt x="667091" y="624503"/>
                      <a:pt x="668804" y="618181"/>
                      <a:pt x="672084" y="612648"/>
                    </a:cubicBezTo>
                    <a:lnTo>
                      <a:pt x="1033082" y="2286"/>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40" name="Freeform: Shape 2038">
                <a:extLst>
                  <a:ext uri="{FF2B5EF4-FFF2-40B4-BE49-F238E27FC236}">
                    <a16:creationId xmlns:a16="http://schemas.microsoft.com/office/drawing/2014/main" id="{319EA3CD-5020-4522-B0F5-495D562053F7}"/>
                  </a:ext>
                </a:extLst>
              </p:cNvPr>
              <p:cNvSpPr/>
              <p:nvPr/>
            </p:nvSpPr>
            <p:spPr>
              <a:xfrm>
                <a:off x="7271915" y="3413587"/>
                <a:ext cx="280354" cy="57392"/>
              </a:xfrm>
              <a:custGeom>
                <a:avLst/>
                <a:gdLst>
                  <a:gd name="connsiteX0" fmla="*/ 103900 w 1048290"/>
                  <a:gd name="connsiteY0" fmla="*/ 22193 h 214598"/>
                  <a:gd name="connsiteX1" fmla="*/ 45702 w 1048290"/>
                  <a:gd name="connsiteY1" fmla="*/ 136493 h 214598"/>
                  <a:gd name="connsiteX2" fmla="*/ 548050 w 1048290"/>
                  <a:gd name="connsiteY2" fmla="*/ 214598 h 214598"/>
                  <a:gd name="connsiteX3" fmla="*/ 1048208 w 1048290"/>
                  <a:gd name="connsiteY3" fmla="*/ 92202 h 214598"/>
                  <a:gd name="connsiteX4" fmla="*/ 898761 w 1048290"/>
                  <a:gd name="connsiteY4" fmla="*/ 0 h 21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290" h="214598">
                    <a:moveTo>
                      <a:pt x="103900" y="22193"/>
                    </a:moveTo>
                    <a:cubicBezTo>
                      <a:pt x="103900" y="22193"/>
                      <a:pt x="-84124" y="86201"/>
                      <a:pt x="45702" y="136493"/>
                    </a:cubicBezTo>
                    <a:cubicBezTo>
                      <a:pt x="45702" y="136493"/>
                      <a:pt x="165907" y="201644"/>
                      <a:pt x="548050" y="214598"/>
                    </a:cubicBezTo>
                    <a:cubicBezTo>
                      <a:pt x="548050" y="214598"/>
                      <a:pt x="1040493" y="214598"/>
                      <a:pt x="1048208" y="92202"/>
                    </a:cubicBezTo>
                    <a:cubicBezTo>
                      <a:pt x="1051066" y="48387"/>
                      <a:pt x="978961" y="7048"/>
                      <a:pt x="898761" y="0"/>
                    </a:cubicBez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41" name="Freeform: Shape 2039">
                <a:extLst>
                  <a:ext uri="{FF2B5EF4-FFF2-40B4-BE49-F238E27FC236}">
                    <a16:creationId xmlns:a16="http://schemas.microsoft.com/office/drawing/2014/main" id="{9B8FFA2A-3843-4BC7-8C7E-B2D393A4EE1E}"/>
                  </a:ext>
                </a:extLst>
              </p:cNvPr>
              <p:cNvSpPr/>
              <p:nvPr/>
            </p:nvSpPr>
            <p:spPr>
              <a:xfrm>
                <a:off x="7464490" y="3371607"/>
                <a:ext cx="33599" cy="33599"/>
              </a:xfrm>
              <a:custGeom>
                <a:avLst/>
                <a:gdLst>
                  <a:gd name="connsiteX0" fmla="*/ 0 w 125634"/>
                  <a:gd name="connsiteY0" fmla="*/ 125635 h 125634"/>
                  <a:gd name="connsiteX1" fmla="*/ 125635 w 125634"/>
                  <a:gd name="connsiteY1" fmla="*/ 125635 h 125634"/>
                  <a:gd name="connsiteX2" fmla="*/ 0 w 125634"/>
                  <a:gd name="connsiteY2" fmla="*/ 0 h 125634"/>
                  <a:gd name="connsiteX3" fmla="*/ 0 w 125634"/>
                  <a:gd name="connsiteY3" fmla="*/ 125635 h 125634"/>
                </a:gdLst>
                <a:ahLst/>
                <a:cxnLst>
                  <a:cxn ang="0">
                    <a:pos x="connsiteX0" y="connsiteY0"/>
                  </a:cxn>
                  <a:cxn ang="0">
                    <a:pos x="connsiteX1" y="connsiteY1"/>
                  </a:cxn>
                  <a:cxn ang="0">
                    <a:pos x="connsiteX2" y="connsiteY2"/>
                  </a:cxn>
                  <a:cxn ang="0">
                    <a:pos x="connsiteX3" y="connsiteY3"/>
                  </a:cxn>
                </a:cxnLst>
                <a:rect l="l" t="t" r="r" b="b"/>
                <a:pathLst>
                  <a:path w="125634" h="125634">
                    <a:moveTo>
                      <a:pt x="0" y="125635"/>
                    </a:moveTo>
                    <a:lnTo>
                      <a:pt x="125635" y="125635"/>
                    </a:lnTo>
                    <a:lnTo>
                      <a:pt x="0" y="0"/>
                    </a:lnTo>
                    <a:lnTo>
                      <a:pt x="0" y="125635"/>
                    </a:lnTo>
                    <a:close/>
                  </a:path>
                </a:pathLst>
              </a:custGeom>
              <a:noFill/>
              <a:ln w="19050" cap="rnd">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42" name="Freeform: Shape 2040">
                <a:extLst>
                  <a:ext uri="{FF2B5EF4-FFF2-40B4-BE49-F238E27FC236}">
                    <a16:creationId xmlns:a16="http://schemas.microsoft.com/office/drawing/2014/main" id="{9BB2B487-A922-49BE-BFE2-345CC6DBB8F7}"/>
                  </a:ext>
                </a:extLst>
              </p:cNvPr>
              <p:cNvSpPr/>
              <p:nvPr/>
            </p:nvSpPr>
            <p:spPr>
              <a:xfrm>
                <a:off x="7412269" y="3432336"/>
                <a:ext cx="71071" cy="2547"/>
              </a:xfrm>
              <a:custGeom>
                <a:avLst/>
                <a:gdLst>
                  <a:gd name="connsiteX0" fmla="*/ 0 w 265747"/>
                  <a:gd name="connsiteY0" fmla="*/ 0 h 9525"/>
                  <a:gd name="connsiteX1" fmla="*/ 265748 w 265747"/>
                  <a:gd name="connsiteY1" fmla="*/ 0 h 9525"/>
                </a:gdLst>
                <a:ahLst/>
                <a:cxnLst>
                  <a:cxn ang="0">
                    <a:pos x="connsiteX0" y="connsiteY0"/>
                  </a:cxn>
                  <a:cxn ang="0">
                    <a:pos x="connsiteX1" y="connsiteY1"/>
                  </a:cxn>
                </a:cxnLst>
                <a:rect l="l" t="t" r="r" b="b"/>
                <a:pathLst>
                  <a:path w="265747" h="9525">
                    <a:moveTo>
                      <a:pt x="0" y="0"/>
                    </a:moveTo>
                    <a:lnTo>
                      <a:pt x="265748"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43" name="Freeform: Shape 2041">
                <a:extLst>
                  <a:ext uri="{FF2B5EF4-FFF2-40B4-BE49-F238E27FC236}">
                    <a16:creationId xmlns:a16="http://schemas.microsoft.com/office/drawing/2014/main" id="{9641D252-7300-47A5-A8DD-25774977BE39}"/>
                  </a:ext>
                </a:extLst>
              </p:cNvPr>
              <p:cNvSpPr/>
              <p:nvPr/>
            </p:nvSpPr>
            <p:spPr>
              <a:xfrm>
                <a:off x="7412269" y="3412619"/>
                <a:ext cx="40223" cy="2547"/>
              </a:xfrm>
              <a:custGeom>
                <a:avLst/>
                <a:gdLst>
                  <a:gd name="connsiteX0" fmla="*/ 0 w 150399"/>
                  <a:gd name="connsiteY0" fmla="*/ 0 h 9525"/>
                  <a:gd name="connsiteX1" fmla="*/ 150400 w 150399"/>
                  <a:gd name="connsiteY1" fmla="*/ 0 h 9525"/>
                </a:gdLst>
                <a:ahLst/>
                <a:cxnLst>
                  <a:cxn ang="0">
                    <a:pos x="connsiteX0" y="connsiteY0"/>
                  </a:cxn>
                  <a:cxn ang="0">
                    <a:pos x="connsiteX1" y="connsiteY1"/>
                  </a:cxn>
                </a:cxnLst>
                <a:rect l="l" t="t" r="r" b="b"/>
                <a:pathLst>
                  <a:path w="150399" h="9525">
                    <a:moveTo>
                      <a:pt x="0" y="0"/>
                    </a:moveTo>
                    <a:lnTo>
                      <a:pt x="15040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44" name="Freeform: Shape 2042">
                <a:extLst>
                  <a:ext uri="{FF2B5EF4-FFF2-40B4-BE49-F238E27FC236}">
                    <a16:creationId xmlns:a16="http://schemas.microsoft.com/office/drawing/2014/main" id="{E344EF7F-7584-48FA-A30C-239CB31A7799}"/>
                  </a:ext>
                </a:extLst>
              </p:cNvPr>
              <p:cNvSpPr/>
              <p:nvPr/>
            </p:nvSpPr>
            <p:spPr>
              <a:xfrm>
                <a:off x="7311037" y="3289276"/>
                <a:ext cx="73033" cy="144384"/>
              </a:xfrm>
              <a:custGeom>
                <a:avLst/>
                <a:gdLst>
                  <a:gd name="connsiteX0" fmla="*/ 250413 w 273082"/>
                  <a:gd name="connsiteY0" fmla="*/ 0 h 539877"/>
                  <a:gd name="connsiteX1" fmla="*/ 14764 w 273082"/>
                  <a:gd name="connsiteY1" fmla="*/ 0 h 539877"/>
                  <a:gd name="connsiteX2" fmla="*/ 0 w 273082"/>
                  <a:gd name="connsiteY2" fmla="*/ 14573 h 539877"/>
                  <a:gd name="connsiteX3" fmla="*/ 0 w 273082"/>
                  <a:gd name="connsiteY3" fmla="*/ 14764 h 539877"/>
                  <a:gd name="connsiteX4" fmla="*/ 0 w 273082"/>
                  <a:gd name="connsiteY4" fmla="*/ 525114 h 539877"/>
                  <a:gd name="connsiteX5" fmla="*/ 14764 w 273082"/>
                  <a:gd name="connsiteY5" fmla="*/ 539877 h 539877"/>
                  <a:gd name="connsiteX6" fmla="*/ 273082 w 273082"/>
                  <a:gd name="connsiteY6" fmla="*/ 539877 h 539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82" h="539877">
                    <a:moveTo>
                      <a:pt x="250413" y="0"/>
                    </a:moveTo>
                    <a:lnTo>
                      <a:pt x="14764" y="0"/>
                    </a:lnTo>
                    <a:cubicBezTo>
                      <a:pt x="6663" y="-52"/>
                      <a:pt x="53" y="6472"/>
                      <a:pt x="0" y="14573"/>
                    </a:cubicBezTo>
                    <a:cubicBezTo>
                      <a:pt x="0" y="14637"/>
                      <a:pt x="0" y="14700"/>
                      <a:pt x="0" y="14764"/>
                    </a:cubicBezTo>
                    <a:lnTo>
                      <a:pt x="0" y="525114"/>
                    </a:lnTo>
                    <a:cubicBezTo>
                      <a:pt x="0" y="533267"/>
                      <a:pt x="6610" y="539877"/>
                      <a:pt x="14764" y="539877"/>
                    </a:cubicBezTo>
                    <a:lnTo>
                      <a:pt x="273082" y="539877"/>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45" name="Freeform: Shape 2043">
                <a:extLst>
                  <a:ext uri="{FF2B5EF4-FFF2-40B4-BE49-F238E27FC236}">
                    <a16:creationId xmlns:a16="http://schemas.microsoft.com/office/drawing/2014/main" id="{B338B8A9-3953-4A90-948F-59C6AE8465FB}"/>
                  </a:ext>
                </a:extLst>
              </p:cNvPr>
              <p:cNvSpPr/>
              <p:nvPr/>
            </p:nvSpPr>
            <p:spPr>
              <a:xfrm>
                <a:off x="7378007" y="3289276"/>
                <a:ext cx="33599" cy="33574"/>
              </a:xfrm>
              <a:custGeom>
                <a:avLst/>
                <a:gdLst>
                  <a:gd name="connsiteX0" fmla="*/ 0 w 125634"/>
                  <a:gd name="connsiteY0" fmla="*/ 125540 h 125539"/>
                  <a:gd name="connsiteX1" fmla="*/ 125635 w 125634"/>
                  <a:gd name="connsiteY1" fmla="*/ 125540 h 125539"/>
                  <a:gd name="connsiteX2" fmla="*/ 0 w 125634"/>
                  <a:gd name="connsiteY2" fmla="*/ 0 h 125539"/>
                  <a:gd name="connsiteX3" fmla="*/ 0 w 125634"/>
                  <a:gd name="connsiteY3" fmla="*/ 125540 h 125539"/>
                </a:gdLst>
                <a:ahLst/>
                <a:cxnLst>
                  <a:cxn ang="0">
                    <a:pos x="connsiteX0" y="connsiteY0"/>
                  </a:cxn>
                  <a:cxn ang="0">
                    <a:pos x="connsiteX1" y="connsiteY1"/>
                  </a:cxn>
                  <a:cxn ang="0">
                    <a:pos x="connsiteX2" y="connsiteY2"/>
                  </a:cxn>
                  <a:cxn ang="0">
                    <a:pos x="connsiteX3" y="connsiteY3"/>
                  </a:cxn>
                </a:cxnLst>
                <a:rect l="l" t="t" r="r" b="b"/>
                <a:pathLst>
                  <a:path w="125634" h="125539">
                    <a:moveTo>
                      <a:pt x="0" y="125540"/>
                    </a:moveTo>
                    <a:lnTo>
                      <a:pt x="125635" y="125540"/>
                    </a:lnTo>
                    <a:lnTo>
                      <a:pt x="0" y="0"/>
                    </a:lnTo>
                    <a:lnTo>
                      <a:pt x="0" y="125540"/>
                    </a:lnTo>
                    <a:close/>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46" name="Freeform: Shape 2044">
                <a:extLst>
                  <a:ext uri="{FF2B5EF4-FFF2-40B4-BE49-F238E27FC236}">
                    <a16:creationId xmlns:a16="http://schemas.microsoft.com/office/drawing/2014/main" id="{5668BFA9-012B-4CA8-8906-18EA9EE982D2}"/>
                  </a:ext>
                </a:extLst>
              </p:cNvPr>
              <p:cNvSpPr/>
              <p:nvPr/>
            </p:nvSpPr>
            <p:spPr>
              <a:xfrm>
                <a:off x="7411607" y="3322850"/>
                <a:ext cx="2547" cy="37064"/>
              </a:xfrm>
              <a:custGeom>
                <a:avLst/>
                <a:gdLst>
                  <a:gd name="connsiteX0" fmla="*/ 0 w 9525"/>
                  <a:gd name="connsiteY0" fmla="*/ 138589 h 138588"/>
                  <a:gd name="connsiteX1" fmla="*/ 0 w 9525"/>
                  <a:gd name="connsiteY1" fmla="*/ 0 h 138588"/>
                </a:gdLst>
                <a:ahLst/>
                <a:cxnLst>
                  <a:cxn ang="0">
                    <a:pos x="connsiteX0" y="connsiteY0"/>
                  </a:cxn>
                  <a:cxn ang="0">
                    <a:pos x="connsiteX1" y="connsiteY1"/>
                  </a:cxn>
                </a:cxnLst>
                <a:rect l="l" t="t" r="r" b="b"/>
                <a:pathLst>
                  <a:path w="9525" h="138588">
                    <a:moveTo>
                      <a:pt x="0" y="138589"/>
                    </a:moveTo>
                    <a:lnTo>
                      <a:pt x="0"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47" name="Freeform: Shape 2045">
                <a:extLst>
                  <a:ext uri="{FF2B5EF4-FFF2-40B4-BE49-F238E27FC236}">
                    <a16:creationId xmlns:a16="http://schemas.microsoft.com/office/drawing/2014/main" id="{CE0FED95-9AC3-407B-AFFF-A4142797191A}"/>
                  </a:ext>
                </a:extLst>
              </p:cNvPr>
              <p:cNvSpPr/>
              <p:nvPr/>
            </p:nvSpPr>
            <p:spPr>
              <a:xfrm>
                <a:off x="7326449" y="3349266"/>
                <a:ext cx="71097" cy="2547"/>
              </a:xfrm>
              <a:custGeom>
                <a:avLst/>
                <a:gdLst>
                  <a:gd name="connsiteX0" fmla="*/ 0 w 265842"/>
                  <a:gd name="connsiteY0" fmla="*/ 0 h 9525"/>
                  <a:gd name="connsiteX1" fmla="*/ 265843 w 265842"/>
                  <a:gd name="connsiteY1" fmla="*/ 0 h 9525"/>
                </a:gdLst>
                <a:ahLst/>
                <a:cxnLst>
                  <a:cxn ang="0">
                    <a:pos x="connsiteX0" y="connsiteY0"/>
                  </a:cxn>
                  <a:cxn ang="0">
                    <a:pos x="connsiteX1" y="connsiteY1"/>
                  </a:cxn>
                </a:cxnLst>
                <a:rect l="l" t="t" r="r" b="b"/>
                <a:pathLst>
                  <a:path w="265842" h="9525">
                    <a:moveTo>
                      <a:pt x="0" y="0"/>
                    </a:moveTo>
                    <a:lnTo>
                      <a:pt x="265843"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48" name="Freeform: Shape 2046">
                <a:extLst>
                  <a:ext uri="{FF2B5EF4-FFF2-40B4-BE49-F238E27FC236}">
                    <a16:creationId xmlns:a16="http://schemas.microsoft.com/office/drawing/2014/main" id="{E176B585-CF73-4A79-89E3-6D8B45460604}"/>
                  </a:ext>
                </a:extLst>
              </p:cNvPr>
              <p:cNvSpPr/>
              <p:nvPr/>
            </p:nvSpPr>
            <p:spPr>
              <a:xfrm>
                <a:off x="7326449" y="3368983"/>
                <a:ext cx="62257" cy="2547"/>
              </a:xfrm>
              <a:custGeom>
                <a:avLst/>
                <a:gdLst>
                  <a:gd name="connsiteX0" fmla="*/ 0 w 232790"/>
                  <a:gd name="connsiteY0" fmla="*/ 0 h 9525"/>
                  <a:gd name="connsiteX1" fmla="*/ 232791 w 232790"/>
                  <a:gd name="connsiteY1" fmla="*/ 0 h 9525"/>
                </a:gdLst>
                <a:ahLst/>
                <a:cxnLst>
                  <a:cxn ang="0">
                    <a:pos x="connsiteX0" y="connsiteY0"/>
                  </a:cxn>
                  <a:cxn ang="0">
                    <a:pos x="connsiteX1" y="connsiteY1"/>
                  </a:cxn>
                </a:cxnLst>
                <a:rect l="l" t="t" r="r" b="b"/>
                <a:pathLst>
                  <a:path w="232790" h="9525">
                    <a:moveTo>
                      <a:pt x="0" y="0"/>
                    </a:moveTo>
                    <a:lnTo>
                      <a:pt x="232791"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49" name="Freeform: Shape 2047">
                <a:extLst>
                  <a:ext uri="{FF2B5EF4-FFF2-40B4-BE49-F238E27FC236}">
                    <a16:creationId xmlns:a16="http://schemas.microsoft.com/office/drawing/2014/main" id="{C5E74A48-A8FB-4091-B30B-E1CA611C9F29}"/>
                  </a:ext>
                </a:extLst>
              </p:cNvPr>
              <p:cNvSpPr/>
              <p:nvPr/>
            </p:nvSpPr>
            <p:spPr>
              <a:xfrm>
                <a:off x="7326449" y="3388674"/>
                <a:ext cx="55634" cy="2547"/>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50" name="Freeform: Shape 2048">
                <a:extLst>
                  <a:ext uri="{FF2B5EF4-FFF2-40B4-BE49-F238E27FC236}">
                    <a16:creationId xmlns:a16="http://schemas.microsoft.com/office/drawing/2014/main" id="{CB39CCE4-C53A-47E7-9A40-0AAF4B1657F3}"/>
                  </a:ext>
                </a:extLst>
              </p:cNvPr>
              <p:cNvSpPr/>
              <p:nvPr/>
            </p:nvSpPr>
            <p:spPr>
              <a:xfrm>
                <a:off x="7326449" y="3408365"/>
                <a:ext cx="55634" cy="2547"/>
              </a:xfrm>
              <a:custGeom>
                <a:avLst/>
                <a:gdLst>
                  <a:gd name="connsiteX0" fmla="*/ 0 w 208026"/>
                  <a:gd name="connsiteY0" fmla="*/ 0 h 9525"/>
                  <a:gd name="connsiteX1" fmla="*/ 208026 w 208026"/>
                  <a:gd name="connsiteY1" fmla="*/ 0 h 9525"/>
                </a:gdLst>
                <a:ahLst/>
                <a:cxnLst>
                  <a:cxn ang="0">
                    <a:pos x="connsiteX0" y="connsiteY0"/>
                  </a:cxn>
                  <a:cxn ang="0">
                    <a:pos x="connsiteX1" y="connsiteY1"/>
                  </a:cxn>
                </a:cxnLst>
                <a:rect l="l" t="t" r="r" b="b"/>
                <a:pathLst>
                  <a:path w="208026" h="9525">
                    <a:moveTo>
                      <a:pt x="0" y="0"/>
                    </a:moveTo>
                    <a:lnTo>
                      <a:pt x="208026"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51" name="Freeform: Shape 2049">
                <a:extLst>
                  <a:ext uri="{FF2B5EF4-FFF2-40B4-BE49-F238E27FC236}">
                    <a16:creationId xmlns:a16="http://schemas.microsoft.com/office/drawing/2014/main" id="{53B3C220-7DDF-4E70-A8F7-2BB92333AA79}"/>
                  </a:ext>
                </a:extLst>
              </p:cNvPr>
              <p:cNvSpPr/>
              <p:nvPr/>
            </p:nvSpPr>
            <p:spPr>
              <a:xfrm>
                <a:off x="7397696" y="3371683"/>
                <a:ext cx="66972" cy="78280"/>
              </a:xfrm>
              <a:custGeom>
                <a:avLst/>
                <a:gdLst>
                  <a:gd name="connsiteX0" fmla="*/ 250420 w 250419"/>
                  <a:gd name="connsiteY0" fmla="*/ 0 h 292703"/>
                  <a:gd name="connsiteX1" fmla="*/ 14676 w 250419"/>
                  <a:gd name="connsiteY1" fmla="*/ 0 h 292703"/>
                  <a:gd name="connsiteX2" fmla="*/ 0 w 250419"/>
                  <a:gd name="connsiteY2" fmla="*/ 14661 h 292703"/>
                  <a:gd name="connsiteX3" fmla="*/ 8 w 250419"/>
                  <a:gd name="connsiteY3" fmla="*/ 15145 h 292703"/>
                  <a:gd name="connsiteX4" fmla="*/ 8 w 250419"/>
                  <a:gd name="connsiteY4" fmla="*/ 292703 h 29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419" h="292703">
                    <a:moveTo>
                      <a:pt x="250420" y="0"/>
                    </a:moveTo>
                    <a:lnTo>
                      <a:pt x="14676" y="0"/>
                    </a:lnTo>
                    <a:cubicBezTo>
                      <a:pt x="6575" y="-4"/>
                      <a:pt x="4" y="6560"/>
                      <a:pt x="0" y="14661"/>
                    </a:cubicBezTo>
                    <a:cubicBezTo>
                      <a:pt x="0" y="14822"/>
                      <a:pt x="2" y="14983"/>
                      <a:pt x="8" y="15145"/>
                    </a:cubicBezTo>
                    <a:lnTo>
                      <a:pt x="8" y="292703"/>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52" name="Freeform: Shape 2050">
                <a:extLst>
                  <a:ext uri="{FF2B5EF4-FFF2-40B4-BE49-F238E27FC236}">
                    <a16:creationId xmlns:a16="http://schemas.microsoft.com/office/drawing/2014/main" id="{3057ED05-DBFB-4CF3-A29E-25A4C1A039E2}"/>
                  </a:ext>
                </a:extLst>
              </p:cNvPr>
              <p:cNvSpPr/>
              <p:nvPr/>
            </p:nvSpPr>
            <p:spPr>
              <a:xfrm>
                <a:off x="7498243" y="3405257"/>
                <a:ext cx="2547" cy="44706"/>
              </a:xfrm>
              <a:custGeom>
                <a:avLst/>
                <a:gdLst>
                  <a:gd name="connsiteX0" fmla="*/ 0 w 9525"/>
                  <a:gd name="connsiteY0" fmla="*/ 167164 h 167163"/>
                  <a:gd name="connsiteX1" fmla="*/ 0 w 9525"/>
                  <a:gd name="connsiteY1" fmla="*/ 0 h 167163"/>
                </a:gdLst>
                <a:ahLst/>
                <a:cxnLst>
                  <a:cxn ang="0">
                    <a:pos x="connsiteX0" y="connsiteY0"/>
                  </a:cxn>
                  <a:cxn ang="0">
                    <a:pos x="connsiteX1" y="connsiteY1"/>
                  </a:cxn>
                </a:cxnLst>
                <a:rect l="l" t="t" r="r" b="b"/>
                <a:pathLst>
                  <a:path w="9525" h="167163">
                    <a:moveTo>
                      <a:pt x="0" y="167164"/>
                    </a:moveTo>
                    <a:lnTo>
                      <a:pt x="0"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53" name="Freeform: Shape 2051">
                <a:extLst>
                  <a:ext uri="{FF2B5EF4-FFF2-40B4-BE49-F238E27FC236}">
                    <a16:creationId xmlns:a16="http://schemas.microsoft.com/office/drawing/2014/main" id="{C891DB86-CFBC-4B56-B685-ED316B923685}"/>
                  </a:ext>
                </a:extLst>
              </p:cNvPr>
              <p:cNvSpPr/>
              <p:nvPr/>
            </p:nvSpPr>
            <p:spPr>
              <a:xfrm>
                <a:off x="7326525" y="3331435"/>
                <a:ext cx="40248" cy="2547"/>
              </a:xfrm>
              <a:custGeom>
                <a:avLst/>
                <a:gdLst>
                  <a:gd name="connsiteX0" fmla="*/ 0 w 150494"/>
                  <a:gd name="connsiteY0" fmla="*/ 0 h 9525"/>
                  <a:gd name="connsiteX1" fmla="*/ 150495 w 150494"/>
                  <a:gd name="connsiteY1" fmla="*/ 0 h 9525"/>
                </a:gdLst>
                <a:ahLst/>
                <a:cxnLst>
                  <a:cxn ang="0">
                    <a:pos x="connsiteX0" y="connsiteY0"/>
                  </a:cxn>
                  <a:cxn ang="0">
                    <a:pos x="connsiteX1" y="connsiteY1"/>
                  </a:cxn>
                </a:cxnLst>
                <a:rect l="l" t="t" r="r" b="b"/>
                <a:pathLst>
                  <a:path w="150494" h="9525">
                    <a:moveTo>
                      <a:pt x="0" y="0"/>
                    </a:moveTo>
                    <a:lnTo>
                      <a:pt x="150495"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grpSp>
      </p:grpSp>
      <p:grpSp>
        <p:nvGrpSpPr>
          <p:cNvPr id="30" name="Group 29">
            <a:extLst>
              <a:ext uri="{FF2B5EF4-FFF2-40B4-BE49-F238E27FC236}">
                <a16:creationId xmlns:a16="http://schemas.microsoft.com/office/drawing/2014/main" id="{62F27B39-D42D-453D-B1DA-51C541B8B33F}"/>
              </a:ext>
            </a:extLst>
          </p:cNvPr>
          <p:cNvGrpSpPr/>
          <p:nvPr/>
        </p:nvGrpSpPr>
        <p:grpSpPr>
          <a:xfrm>
            <a:off x="5421003" y="1824722"/>
            <a:ext cx="1609344" cy="2696698"/>
            <a:chOff x="5421003" y="1824722"/>
            <a:chExt cx="1609344" cy="2696698"/>
          </a:xfrm>
        </p:grpSpPr>
        <p:sp>
          <p:nvSpPr>
            <p:cNvPr id="117" name="Rectangle 116">
              <a:extLst>
                <a:ext uri="{FF2B5EF4-FFF2-40B4-BE49-F238E27FC236}">
                  <a16:creationId xmlns:a16="http://schemas.microsoft.com/office/drawing/2014/main" id="{E168503D-9069-42CB-91D8-CE5C24260EFB}"/>
                </a:ext>
              </a:extLst>
            </p:cNvPr>
            <p:cNvSpPr/>
            <p:nvPr/>
          </p:nvSpPr>
          <p:spPr>
            <a:xfrm>
              <a:off x="5421003" y="1824722"/>
              <a:ext cx="1609344" cy="2696698"/>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28" name="TextBox 127">
              <a:extLst>
                <a:ext uri="{FF2B5EF4-FFF2-40B4-BE49-F238E27FC236}">
                  <a16:creationId xmlns:a16="http://schemas.microsoft.com/office/drawing/2014/main" id="{8AFD5FEC-610E-496A-9524-67EC6CD65F1E}"/>
                </a:ext>
              </a:extLst>
            </p:cNvPr>
            <p:cNvSpPr txBox="1"/>
            <p:nvPr/>
          </p:nvSpPr>
          <p:spPr>
            <a:xfrm>
              <a:off x="5421003" y="3304576"/>
              <a:ext cx="1609344" cy="707886"/>
            </a:xfrm>
            <a:prstGeom prst="rect">
              <a:avLst/>
            </a:prstGeom>
            <a:ln w="12700">
              <a:miter lim="400000"/>
            </a:ln>
          </p:spPr>
          <p:txBody>
            <a:bodyPr wrap="square" lIns="91440" tIns="0" rIns="91440" bIns="0" anchor="t" anchorCtr="0">
              <a:spAutoFit/>
            </a:bodyPr>
            <a:lstStyle>
              <a:defPPr>
                <a:defRPr lang="en-US"/>
              </a:defPPr>
              <a:lvl1pPr algn="ctr" defTabSz="309555" hangingPunct="0">
                <a:defRPr sz="900" b="1" kern="0">
                  <a:solidFill>
                    <a:srgbClr val="FFCC00"/>
                  </a:solidFill>
                  <a:latin typeface="Amazon Ember" panose="02000000000000000000"/>
                </a:defRPr>
              </a:lvl1pPr>
            </a:lstStyle>
            <a:p>
              <a:r>
                <a:rPr lang="en-US" sz="1100" cap="all" dirty="0">
                  <a:latin typeface="+mn-lt"/>
                </a:rPr>
                <a:t>QUERY &amp; SEARCH</a:t>
              </a:r>
            </a:p>
            <a:p>
              <a:pPr>
                <a:spcBef>
                  <a:spcPts val="570"/>
                </a:spcBef>
              </a:pPr>
              <a:r>
                <a:rPr lang="en-US" sz="1000" b="0" dirty="0">
                  <a:solidFill>
                    <a:srgbClr val="FFFFFF"/>
                  </a:solidFill>
                  <a:latin typeface="+mn-lt"/>
                </a:rPr>
                <a:t>Powerful query and search capabilities to ask questions of the data</a:t>
              </a:r>
            </a:p>
          </p:txBody>
        </p:sp>
        <p:cxnSp>
          <p:nvCxnSpPr>
            <p:cNvPr id="134" name="Straight Connector 133">
              <a:extLst>
                <a:ext uri="{FF2B5EF4-FFF2-40B4-BE49-F238E27FC236}">
                  <a16:creationId xmlns:a16="http://schemas.microsoft.com/office/drawing/2014/main" id="{E92A10E9-1DC9-4C68-8A0E-58613022AD7D}"/>
                </a:ext>
              </a:extLst>
            </p:cNvPr>
            <p:cNvCxnSpPr>
              <a:cxnSpLocks/>
            </p:cNvCxnSpPr>
            <p:nvPr/>
          </p:nvCxnSpPr>
          <p:spPr>
            <a:xfrm>
              <a:off x="6016387" y="3173071"/>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B0190E52-4026-49EC-994B-E1A4B1C0657D}"/>
                </a:ext>
              </a:extLst>
            </p:cNvPr>
            <p:cNvGrpSpPr>
              <a:grpSpLocks noChangeAspect="1"/>
            </p:cNvGrpSpPr>
            <p:nvPr/>
          </p:nvGrpSpPr>
          <p:grpSpPr>
            <a:xfrm>
              <a:off x="5984425" y="2227463"/>
              <a:ext cx="482500" cy="548640"/>
              <a:chOff x="1310454" y="3404511"/>
              <a:chExt cx="279388" cy="317687"/>
            </a:xfrm>
          </p:grpSpPr>
          <p:sp>
            <p:nvSpPr>
              <p:cNvPr id="55" name="Freeform: Shape 2610">
                <a:extLst>
                  <a:ext uri="{FF2B5EF4-FFF2-40B4-BE49-F238E27FC236}">
                    <a16:creationId xmlns:a16="http://schemas.microsoft.com/office/drawing/2014/main" id="{A47EE723-0E6F-43AC-BDD5-AE7AB44F53FE}"/>
                  </a:ext>
                </a:extLst>
              </p:cNvPr>
              <p:cNvSpPr/>
              <p:nvPr/>
            </p:nvSpPr>
            <p:spPr>
              <a:xfrm>
                <a:off x="1439870" y="3629141"/>
                <a:ext cx="60363" cy="2246"/>
              </a:xfrm>
              <a:custGeom>
                <a:avLst/>
                <a:gdLst>
                  <a:gd name="connsiteX0" fmla="*/ 0 w 256032"/>
                  <a:gd name="connsiteY0" fmla="*/ 0 h 9525"/>
                  <a:gd name="connsiteX1" fmla="*/ 256032 w 256032"/>
                  <a:gd name="connsiteY1" fmla="*/ 0 h 9525"/>
                </a:gdLst>
                <a:ahLst/>
                <a:cxnLst>
                  <a:cxn ang="0">
                    <a:pos x="connsiteX0" y="connsiteY0"/>
                  </a:cxn>
                  <a:cxn ang="0">
                    <a:pos x="connsiteX1" y="connsiteY1"/>
                  </a:cxn>
                </a:cxnLst>
                <a:rect l="l" t="t" r="r" b="b"/>
                <a:pathLst>
                  <a:path w="256032" h="9525">
                    <a:moveTo>
                      <a:pt x="0" y="0"/>
                    </a:moveTo>
                    <a:lnTo>
                      <a:pt x="256032"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56" name="Freeform: Shape 2611">
                <a:extLst>
                  <a:ext uri="{FF2B5EF4-FFF2-40B4-BE49-F238E27FC236}">
                    <a16:creationId xmlns:a16="http://schemas.microsoft.com/office/drawing/2014/main" id="{CACC050E-53D3-4096-9EE1-8D6C366E44C1}"/>
                  </a:ext>
                </a:extLst>
              </p:cNvPr>
              <p:cNvSpPr/>
              <p:nvPr/>
            </p:nvSpPr>
            <p:spPr>
              <a:xfrm>
                <a:off x="1428305" y="3607875"/>
                <a:ext cx="40039" cy="2246"/>
              </a:xfrm>
              <a:custGeom>
                <a:avLst/>
                <a:gdLst>
                  <a:gd name="connsiteX0" fmla="*/ 0 w 169830"/>
                  <a:gd name="connsiteY0" fmla="*/ 0 h 9525"/>
                  <a:gd name="connsiteX1" fmla="*/ 169831 w 169830"/>
                  <a:gd name="connsiteY1" fmla="*/ 0 h 9525"/>
                </a:gdLst>
                <a:ahLst/>
                <a:cxnLst>
                  <a:cxn ang="0">
                    <a:pos x="connsiteX0" y="connsiteY0"/>
                  </a:cxn>
                  <a:cxn ang="0">
                    <a:pos x="connsiteX1" y="connsiteY1"/>
                  </a:cxn>
                </a:cxnLst>
                <a:rect l="l" t="t" r="r" b="b"/>
                <a:pathLst>
                  <a:path w="169830" h="9525">
                    <a:moveTo>
                      <a:pt x="0" y="0"/>
                    </a:moveTo>
                    <a:lnTo>
                      <a:pt x="169831"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57" name="Freeform: Shape 2612">
                <a:extLst>
                  <a:ext uri="{FF2B5EF4-FFF2-40B4-BE49-F238E27FC236}">
                    <a16:creationId xmlns:a16="http://schemas.microsoft.com/office/drawing/2014/main" id="{A6F5DE83-C23A-4274-9640-5202B0F9EBDF}"/>
                  </a:ext>
                </a:extLst>
              </p:cNvPr>
              <p:cNvSpPr/>
              <p:nvPr/>
            </p:nvSpPr>
            <p:spPr>
              <a:xfrm>
                <a:off x="1477259" y="3607875"/>
                <a:ext cx="17134" cy="2246"/>
              </a:xfrm>
              <a:custGeom>
                <a:avLst/>
                <a:gdLst>
                  <a:gd name="connsiteX0" fmla="*/ 0 w 72675"/>
                  <a:gd name="connsiteY0" fmla="*/ 0 h 9525"/>
                  <a:gd name="connsiteX1" fmla="*/ 72676 w 72675"/>
                  <a:gd name="connsiteY1" fmla="*/ 0 h 9525"/>
                </a:gdLst>
                <a:ahLst/>
                <a:cxnLst>
                  <a:cxn ang="0">
                    <a:pos x="connsiteX0" y="connsiteY0"/>
                  </a:cxn>
                  <a:cxn ang="0">
                    <a:pos x="connsiteX1" y="connsiteY1"/>
                  </a:cxn>
                </a:cxnLst>
                <a:rect l="l" t="t" r="r" b="b"/>
                <a:pathLst>
                  <a:path w="72675" h="9525">
                    <a:moveTo>
                      <a:pt x="0" y="0"/>
                    </a:moveTo>
                    <a:lnTo>
                      <a:pt x="72676"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58" name="Freeform: Shape 2613">
                <a:extLst>
                  <a:ext uri="{FF2B5EF4-FFF2-40B4-BE49-F238E27FC236}">
                    <a16:creationId xmlns:a16="http://schemas.microsoft.com/office/drawing/2014/main" id="{C94F68FE-6DBD-4B84-96A8-EFD401277ED0}"/>
                  </a:ext>
                </a:extLst>
              </p:cNvPr>
              <p:cNvSpPr/>
              <p:nvPr/>
            </p:nvSpPr>
            <p:spPr>
              <a:xfrm>
                <a:off x="1454242" y="3586654"/>
                <a:ext cx="57286" cy="2246"/>
              </a:xfrm>
              <a:custGeom>
                <a:avLst/>
                <a:gdLst>
                  <a:gd name="connsiteX0" fmla="*/ 0 w 242982"/>
                  <a:gd name="connsiteY0" fmla="*/ 0 h 9525"/>
                  <a:gd name="connsiteX1" fmla="*/ 242983 w 242982"/>
                  <a:gd name="connsiteY1" fmla="*/ 0 h 9525"/>
                </a:gdLst>
                <a:ahLst/>
                <a:cxnLst>
                  <a:cxn ang="0">
                    <a:pos x="connsiteX0" y="connsiteY0"/>
                  </a:cxn>
                  <a:cxn ang="0">
                    <a:pos x="connsiteX1" y="connsiteY1"/>
                  </a:cxn>
                </a:cxnLst>
                <a:rect l="l" t="t" r="r" b="b"/>
                <a:pathLst>
                  <a:path w="242982" h="9525">
                    <a:moveTo>
                      <a:pt x="0" y="0"/>
                    </a:moveTo>
                    <a:lnTo>
                      <a:pt x="242983"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59" name="Freeform: Shape 2614">
                <a:extLst>
                  <a:ext uri="{FF2B5EF4-FFF2-40B4-BE49-F238E27FC236}">
                    <a16:creationId xmlns:a16="http://schemas.microsoft.com/office/drawing/2014/main" id="{DF59731C-FCAB-412B-B2F3-28D8147B1FF7}"/>
                  </a:ext>
                </a:extLst>
              </p:cNvPr>
              <p:cNvSpPr/>
              <p:nvPr/>
            </p:nvSpPr>
            <p:spPr>
              <a:xfrm>
                <a:off x="1310454" y="3404511"/>
                <a:ext cx="113606" cy="244774"/>
              </a:xfrm>
              <a:custGeom>
                <a:avLst/>
                <a:gdLst>
                  <a:gd name="connsiteX0" fmla="*/ 481870 w 481869"/>
                  <a:gd name="connsiteY0" fmla="*/ 0 h 1038225"/>
                  <a:gd name="connsiteX1" fmla="*/ 28575 w 481869"/>
                  <a:gd name="connsiteY1" fmla="*/ 0 h 1038225"/>
                  <a:gd name="connsiteX2" fmla="*/ 0 w 481869"/>
                  <a:gd name="connsiteY2" fmla="*/ 28575 h 1038225"/>
                  <a:gd name="connsiteX3" fmla="*/ 0 w 481869"/>
                  <a:gd name="connsiteY3" fmla="*/ 1009650 h 1038225"/>
                  <a:gd name="connsiteX4" fmla="*/ 28575 w 481869"/>
                  <a:gd name="connsiteY4" fmla="*/ 1038225 h 1038225"/>
                  <a:gd name="connsiteX5" fmla="*/ 375857 w 481869"/>
                  <a:gd name="connsiteY5" fmla="*/ 1038225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1869" h="1038225">
                    <a:moveTo>
                      <a:pt x="481870" y="0"/>
                    </a:moveTo>
                    <a:lnTo>
                      <a:pt x="28575" y="0"/>
                    </a:lnTo>
                    <a:cubicBezTo>
                      <a:pt x="12793" y="0"/>
                      <a:pt x="0" y="12793"/>
                      <a:pt x="0" y="28575"/>
                    </a:cubicBezTo>
                    <a:lnTo>
                      <a:pt x="0" y="1009650"/>
                    </a:lnTo>
                    <a:cubicBezTo>
                      <a:pt x="0" y="1025432"/>
                      <a:pt x="12793" y="1038225"/>
                      <a:pt x="28575" y="1038225"/>
                    </a:cubicBezTo>
                    <a:lnTo>
                      <a:pt x="375857" y="1038225"/>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60" name="Freeform: Shape 2615">
                <a:extLst>
                  <a:ext uri="{FF2B5EF4-FFF2-40B4-BE49-F238E27FC236}">
                    <a16:creationId xmlns:a16="http://schemas.microsoft.com/office/drawing/2014/main" id="{01F6B42E-E98C-4961-AE76-F8C40B455B45}"/>
                  </a:ext>
                </a:extLst>
              </p:cNvPr>
              <p:cNvSpPr/>
              <p:nvPr/>
            </p:nvSpPr>
            <p:spPr>
              <a:xfrm>
                <a:off x="1424060" y="3404511"/>
                <a:ext cx="56927" cy="56927"/>
              </a:xfrm>
              <a:custGeom>
                <a:avLst/>
                <a:gdLst>
                  <a:gd name="connsiteX0" fmla="*/ 0 w 241458"/>
                  <a:gd name="connsiteY0" fmla="*/ 241459 h 241458"/>
                  <a:gd name="connsiteX1" fmla="*/ 241459 w 241458"/>
                  <a:gd name="connsiteY1" fmla="*/ 241459 h 241458"/>
                  <a:gd name="connsiteX2" fmla="*/ 0 w 241458"/>
                  <a:gd name="connsiteY2" fmla="*/ 0 h 241458"/>
                  <a:gd name="connsiteX3" fmla="*/ 0 w 241458"/>
                  <a:gd name="connsiteY3" fmla="*/ 241459 h 241458"/>
                </a:gdLst>
                <a:ahLst/>
                <a:cxnLst>
                  <a:cxn ang="0">
                    <a:pos x="connsiteX0" y="connsiteY0"/>
                  </a:cxn>
                  <a:cxn ang="0">
                    <a:pos x="connsiteX1" y="connsiteY1"/>
                  </a:cxn>
                  <a:cxn ang="0">
                    <a:pos x="connsiteX2" y="connsiteY2"/>
                  </a:cxn>
                  <a:cxn ang="0">
                    <a:pos x="connsiteX3" y="connsiteY3"/>
                  </a:cxn>
                </a:cxnLst>
                <a:rect l="l" t="t" r="r" b="b"/>
                <a:pathLst>
                  <a:path w="241458" h="241458">
                    <a:moveTo>
                      <a:pt x="0" y="241459"/>
                    </a:moveTo>
                    <a:lnTo>
                      <a:pt x="241459" y="241459"/>
                    </a:lnTo>
                    <a:lnTo>
                      <a:pt x="0" y="0"/>
                    </a:lnTo>
                    <a:lnTo>
                      <a:pt x="0" y="241459"/>
                    </a:ln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61" name="Freeform: Shape 2616">
                <a:extLst>
                  <a:ext uri="{FF2B5EF4-FFF2-40B4-BE49-F238E27FC236}">
                    <a16:creationId xmlns:a16="http://schemas.microsoft.com/office/drawing/2014/main" id="{88A74A2D-CF40-4228-8653-F56E80900CB2}"/>
                  </a:ext>
                </a:extLst>
              </p:cNvPr>
              <p:cNvSpPr/>
              <p:nvPr/>
            </p:nvSpPr>
            <p:spPr>
              <a:xfrm>
                <a:off x="1335380" y="3504082"/>
                <a:ext cx="120388" cy="2246"/>
              </a:xfrm>
              <a:custGeom>
                <a:avLst/>
                <a:gdLst>
                  <a:gd name="connsiteX0" fmla="*/ 0 w 510635"/>
                  <a:gd name="connsiteY0" fmla="*/ 0 h 9525"/>
                  <a:gd name="connsiteX1" fmla="*/ 510635 w 510635"/>
                  <a:gd name="connsiteY1" fmla="*/ 0 h 9525"/>
                </a:gdLst>
                <a:ahLst/>
                <a:cxnLst>
                  <a:cxn ang="0">
                    <a:pos x="connsiteX0" y="connsiteY0"/>
                  </a:cxn>
                  <a:cxn ang="0">
                    <a:pos x="connsiteX1" y="connsiteY1"/>
                  </a:cxn>
                </a:cxnLst>
                <a:rect l="l" t="t" r="r" b="b"/>
                <a:pathLst>
                  <a:path w="510635" h="9525">
                    <a:moveTo>
                      <a:pt x="0" y="0"/>
                    </a:moveTo>
                    <a:lnTo>
                      <a:pt x="510635"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62" name="Freeform: Shape 2617">
                <a:extLst>
                  <a:ext uri="{FF2B5EF4-FFF2-40B4-BE49-F238E27FC236}">
                    <a16:creationId xmlns:a16="http://schemas.microsoft.com/office/drawing/2014/main" id="{B998B8DE-35D6-482B-9BD0-F56557ED2CC5}"/>
                  </a:ext>
                </a:extLst>
              </p:cNvPr>
              <p:cNvSpPr/>
              <p:nvPr/>
            </p:nvSpPr>
            <p:spPr>
              <a:xfrm>
                <a:off x="1335380" y="3537452"/>
                <a:ext cx="74106" cy="2246"/>
              </a:xfrm>
              <a:custGeom>
                <a:avLst/>
                <a:gdLst>
                  <a:gd name="connsiteX0" fmla="*/ 0 w 314324"/>
                  <a:gd name="connsiteY0" fmla="*/ 0 h 9525"/>
                  <a:gd name="connsiteX1" fmla="*/ 314325 w 314324"/>
                  <a:gd name="connsiteY1" fmla="*/ 0 h 9525"/>
                </a:gdLst>
                <a:ahLst/>
                <a:cxnLst>
                  <a:cxn ang="0">
                    <a:pos x="connsiteX0" y="connsiteY0"/>
                  </a:cxn>
                  <a:cxn ang="0">
                    <a:pos x="connsiteX1" y="connsiteY1"/>
                  </a:cxn>
                </a:cxnLst>
                <a:rect l="l" t="t" r="r" b="b"/>
                <a:pathLst>
                  <a:path w="314324" h="9525">
                    <a:moveTo>
                      <a:pt x="0" y="0"/>
                    </a:moveTo>
                    <a:lnTo>
                      <a:pt x="314325"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63" name="Freeform: Shape 2618">
                <a:extLst>
                  <a:ext uri="{FF2B5EF4-FFF2-40B4-BE49-F238E27FC236}">
                    <a16:creationId xmlns:a16="http://schemas.microsoft.com/office/drawing/2014/main" id="{FF7832CA-148B-4F77-9BA2-6DFDBF173B05}"/>
                  </a:ext>
                </a:extLst>
              </p:cNvPr>
              <p:cNvSpPr/>
              <p:nvPr/>
            </p:nvSpPr>
            <p:spPr>
              <a:xfrm>
                <a:off x="1335380" y="3570799"/>
                <a:ext cx="50167" cy="2246"/>
              </a:xfrm>
              <a:custGeom>
                <a:avLst/>
                <a:gdLst>
                  <a:gd name="connsiteX0" fmla="*/ 0 w 212788"/>
                  <a:gd name="connsiteY0" fmla="*/ 0 h 9525"/>
                  <a:gd name="connsiteX1" fmla="*/ 212789 w 212788"/>
                  <a:gd name="connsiteY1" fmla="*/ 0 h 9525"/>
                </a:gdLst>
                <a:ahLst/>
                <a:cxnLst>
                  <a:cxn ang="0">
                    <a:pos x="connsiteX0" y="connsiteY0"/>
                  </a:cxn>
                  <a:cxn ang="0">
                    <a:pos x="connsiteX1" y="connsiteY1"/>
                  </a:cxn>
                </a:cxnLst>
                <a:rect l="l" t="t" r="r" b="b"/>
                <a:pathLst>
                  <a:path w="212788" h="9525">
                    <a:moveTo>
                      <a:pt x="0" y="0"/>
                    </a:moveTo>
                    <a:lnTo>
                      <a:pt x="212789"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64" name="Freeform: Shape 2619">
                <a:extLst>
                  <a:ext uri="{FF2B5EF4-FFF2-40B4-BE49-F238E27FC236}">
                    <a16:creationId xmlns:a16="http://schemas.microsoft.com/office/drawing/2014/main" id="{2A7F77DD-C1A4-4E08-A328-0507DCDDC1C9}"/>
                  </a:ext>
                </a:extLst>
              </p:cNvPr>
              <p:cNvSpPr/>
              <p:nvPr/>
            </p:nvSpPr>
            <p:spPr>
              <a:xfrm>
                <a:off x="1335380" y="3604170"/>
                <a:ext cx="52143" cy="2246"/>
              </a:xfrm>
              <a:custGeom>
                <a:avLst/>
                <a:gdLst>
                  <a:gd name="connsiteX0" fmla="*/ 0 w 221170"/>
                  <a:gd name="connsiteY0" fmla="*/ 0 h 9525"/>
                  <a:gd name="connsiteX1" fmla="*/ 221170 w 221170"/>
                  <a:gd name="connsiteY1" fmla="*/ 0 h 9525"/>
                </a:gdLst>
                <a:ahLst/>
                <a:cxnLst>
                  <a:cxn ang="0">
                    <a:pos x="connsiteX0" y="connsiteY0"/>
                  </a:cxn>
                  <a:cxn ang="0">
                    <a:pos x="connsiteX1" y="connsiteY1"/>
                  </a:cxn>
                </a:cxnLst>
                <a:rect l="l" t="t" r="r" b="b"/>
                <a:pathLst>
                  <a:path w="221170" h="9525">
                    <a:moveTo>
                      <a:pt x="0" y="0"/>
                    </a:moveTo>
                    <a:lnTo>
                      <a:pt x="221170"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65" name="Freeform: Shape 2620">
                <a:extLst>
                  <a:ext uri="{FF2B5EF4-FFF2-40B4-BE49-F238E27FC236}">
                    <a16:creationId xmlns:a16="http://schemas.microsoft.com/office/drawing/2014/main" id="{72320F31-C34A-471D-9838-B3F4D61A8800}"/>
                  </a:ext>
                </a:extLst>
              </p:cNvPr>
              <p:cNvSpPr/>
              <p:nvPr/>
            </p:nvSpPr>
            <p:spPr>
              <a:xfrm>
                <a:off x="1335380" y="3470734"/>
                <a:ext cx="68132" cy="2246"/>
              </a:xfrm>
              <a:custGeom>
                <a:avLst/>
                <a:gdLst>
                  <a:gd name="connsiteX0" fmla="*/ 0 w 288988"/>
                  <a:gd name="connsiteY0" fmla="*/ 0 h 9525"/>
                  <a:gd name="connsiteX1" fmla="*/ 288989 w 288988"/>
                  <a:gd name="connsiteY1" fmla="*/ 0 h 9525"/>
                </a:gdLst>
                <a:ahLst/>
                <a:cxnLst>
                  <a:cxn ang="0">
                    <a:pos x="connsiteX0" y="connsiteY0"/>
                  </a:cxn>
                  <a:cxn ang="0">
                    <a:pos x="connsiteX1" y="connsiteY1"/>
                  </a:cxn>
                </a:cxnLst>
                <a:rect l="l" t="t" r="r" b="b"/>
                <a:pathLst>
                  <a:path w="288988" h="9525">
                    <a:moveTo>
                      <a:pt x="0" y="0"/>
                    </a:moveTo>
                    <a:lnTo>
                      <a:pt x="288989"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66" name="Freeform: Shape 2621">
                <a:extLst>
                  <a:ext uri="{FF2B5EF4-FFF2-40B4-BE49-F238E27FC236}">
                    <a16:creationId xmlns:a16="http://schemas.microsoft.com/office/drawing/2014/main" id="{794ED176-6217-438D-BA85-5F62F676E281}"/>
                  </a:ext>
                </a:extLst>
              </p:cNvPr>
              <p:cNvSpPr/>
              <p:nvPr/>
            </p:nvSpPr>
            <p:spPr>
              <a:xfrm>
                <a:off x="1480987" y="3461437"/>
                <a:ext cx="2246" cy="60722"/>
              </a:xfrm>
              <a:custGeom>
                <a:avLst/>
                <a:gdLst>
                  <a:gd name="connsiteX0" fmla="*/ 0 w 9525"/>
                  <a:gd name="connsiteY0" fmla="*/ 257556 h 257556"/>
                  <a:gd name="connsiteX1" fmla="*/ 0 w 9525"/>
                  <a:gd name="connsiteY1" fmla="*/ 0 h 257556"/>
                </a:gdLst>
                <a:ahLst/>
                <a:cxnLst>
                  <a:cxn ang="0">
                    <a:pos x="connsiteX0" y="connsiteY0"/>
                  </a:cxn>
                  <a:cxn ang="0">
                    <a:pos x="connsiteX1" y="connsiteY1"/>
                  </a:cxn>
                </a:cxnLst>
                <a:rect l="l" t="t" r="r" b="b"/>
                <a:pathLst>
                  <a:path w="9525" h="257556">
                    <a:moveTo>
                      <a:pt x="0" y="257556"/>
                    </a:moveTo>
                    <a:lnTo>
                      <a:pt x="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67" name="Freeform: Shape 2622">
                <a:extLst>
                  <a:ext uri="{FF2B5EF4-FFF2-40B4-BE49-F238E27FC236}">
                    <a16:creationId xmlns:a16="http://schemas.microsoft.com/office/drawing/2014/main" id="{962FC262-75A4-43EC-ADCE-1838F585F8B7}"/>
                  </a:ext>
                </a:extLst>
              </p:cNvPr>
              <p:cNvSpPr/>
              <p:nvPr/>
            </p:nvSpPr>
            <p:spPr>
              <a:xfrm>
                <a:off x="1403109" y="3539024"/>
                <a:ext cx="137118" cy="137118"/>
              </a:xfrm>
              <a:custGeom>
                <a:avLst/>
                <a:gdLst>
                  <a:gd name="connsiteX0" fmla="*/ 581597 w 581596"/>
                  <a:gd name="connsiteY0" fmla="*/ 290798 h 581596"/>
                  <a:gd name="connsiteX1" fmla="*/ 290798 w 581596"/>
                  <a:gd name="connsiteY1" fmla="*/ 581597 h 581596"/>
                  <a:gd name="connsiteX2" fmla="*/ 0 w 581596"/>
                  <a:gd name="connsiteY2" fmla="*/ 290798 h 581596"/>
                  <a:gd name="connsiteX3" fmla="*/ 290798 w 581596"/>
                  <a:gd name="connsiteY3" fmla="*/ 0 h 581596"/>
                  <a:gd name="connsiteX4" fmla="*/ 581597 w 581596"/>
                  <a:gd name="connsiteY4" fmla="*/ 290798 h 5815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96" h="581596">
                    <a:moveTo>
                      <a:pt x="581597" y="290798"/>
                    </a:moveTo>
                    <a:cubicBezTo>
                      <a:pt x="581597" y="451402"/>
                      <a:pt x="451402" y="581597"/>
                      <a:pt x="290798" y="581597"/>
                    </a:cubicBezTo>
                    <a:cubicBezTo>
                      <a:pt x="130195" y="581597"/>
                      <a:pt x="0" y="451402"/>
                      <a:pt x="0" y="290798"/>
                    </a:cubicBezTo>
                    <a:cubicBezTo>
                      <a:pt x="0" y="130195"/>
                      <a:pt x="130195" y="0"/>
                      <a:pt x="290798" y="0"/>
                    </a:cubicBezTo>
                    <a:cubicBezTo>
                      <a:pt x="451402" y="0"/>
                      <a:pt x="581597" y="130195"/>
                      <a:pt x="581597" y="290798"/>
                    </a:cubicBez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68" name="Freeform: Shape 2623">
                <a:extLst>
                  <a:ext uri="{FF2B5EF4-FFF2-40B4-BE49-F238E27FC236}">
                    <a16:creationId xmlns:a16="http://schemas.microsoft.com/office/drawing/2014/main" id="{21DCCC0B-007E-4042-90FC-66D15B640F1D}"/>
                  </a:ext>
                </a:extLst>
              </p:cNvPr>
              <p:cNvSpPr/>
              <p:nvPr/>
            </p:nvSpPr>
            <p:spPr>
              <a:xfrm>
                <a:off x="1508563" y="3640077"/>
                <a:ext cx="81279" cy="82121"/>
              </a:xfrm>
              <a:custGeom>
                <a:avLst/>
                <a:gdLst>
                  <a:gd name="connsiteX0" fmla="*/ 103632 w 344752"/>
                  <a:gd name="connsiteY0" fmla="*/ 0 h 348322"/>
                  <a:gd name="connsiteX1" fmla="*/ 323850 w 344752"/>
                  <a:gd name="connsiteY1" fmla="*/ 221171 h 348322"/>
                  <a:gd name="connsiteX2" fmla="*/ 322326 w 344752"/>
                  <a:gd name="connsiteY2" fmla="*/ 325946 h 348322"/>
                  <a:gd name="connsiteX3" fmla="*/ 322326 w 344752"/>
                  <a:gd name="connsiteY3" fmla="*/ 325946 h 348322"/>
                  <a:gd name="connsiteX4" fmla="*/ 217551 w 344752"/>
                  <a:gd name="connsiteY4" fmla="*/ 327374 h 348322"/>
                  <a:gd name="connsiteX5" fmla="*/ 0 w 344752"/>
                  <a:gd name="connsiteY5" fmla="*/ 110300 h 34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752" h="348322">
                    <a:moveTo>
                      <a:pt x="103632" y="0"/>
                    </a:moveTo>
                    <a:lnTo>
                      <a:pt x="323850" y="221171"/>
                    </a:lnTo>
                    <a:cubicBezTo>
                      <a:pt x="352304" y="250547"/>
                      <a:pt x="351622" y="297409"/>
                      <a:pt x="322326" y="325946"/>
                    </a:cubicBezTo>
                    <a:lnTo>
                      <a:pt x="322326" y="325946"/>
                    </a:lnTo>
                    <a:cubicBezTo>
                      <a:pt x="293763" y="355215"/>
                      <a:pt x="246902" y="355854"/>
                      <a:pt x="217551" y="327374"/>
                    </a:cubicBezTo>
                    <a:lnTo>
                      <a:pt x="0" y="110300"/>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grpSp>
      </p:grpSp>
      <p:grpSp>
        <p:nvGrpSpPr>
          <p:cNvPr id="31" name="Group 30">
            <a:extLst>
              <a:ext uri="{FF2B5EF4-FFF2-40B4-BE49-F238E27FC236}">
                <a16:creationId xmlns:a16="http://schemas.microsoft.com/office/drawing/2014/main" id="{B4D33DA4-BB28-40A7-89BE-A4BFA80D25E8}"/>
              </a:ext>
            </a:extLst>
          </p:cNvPr>
          <p:cNvGrpSpPr/>
          <p:nvPr/>
        </p:nvGrpSpPr>
        <p:grpSpPr>
          <a:xfrm>
            <a:off x="7075605" y="1824722"/>
            <a:ext cx="1609344" cy="2696698"/>
            <a:chOff x="7075605" y="1824722"/>
            <a:chExt cx="1609344" cy="2696698"/>
          </a:xfrm>
        </p:grpSpPr>
        <p:sp>
          <p:nvSpPr>
            <p:cNvPr id="118" name="Rectangle 117">
              <a:extLst>
                <a:ext uri="{FF2B5EF4-FFF2-40B4-BE49-F238E27FC236}">
                  <a16:creationId xmlns:a16="http://schemas.microsoft.com/office/drawing/2014/main" id="{A6DD5EBC-C058-4CAD-AE34-B2586EFBC21E}"/>
                </a:ext>
              </a:extLst>
            </p:cNvPr>
            <p:cNvSpPr/>
            <p:nvPr/>
          </p:nvSpPr>
          <p:spPr>
            <a:xfrm>
              <a:off x="7075605" y="1824722"/>
              <a:ext cx="1609344" cy="2696698"/>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30" name="TextBox 129">
              <a:extLst>
                <a:ext uri="{FF2B5EF4-FFF2-40B4-BE49-F238E27FC236}">
                  <a16:creationId xmlns:a16="http://schemas.microsoft.com/office/drawing/2014/main" id="{E6412963-2E91-4372-ACE4-E1B8487FA8EB}"/>
                </a:ext>
              </a:extLst>
            </p:cNvPr>
            <p:cNvSpPr txBox="1"/>
            <p:nvPr/>
          </p:nvSpPr>
          <p:spPr>
            <a:xfrm>
              <a:off x="7075605" y="3304576"/>
              <a:ext cx="1609344" cy="861774"/>
            </a:xfrm>
            <a:prstGeom prst="rect">
              <a:avLst/>
            </a:prstGeom>
            <a:ln w="12700">
              <a:miter lim="400000"/>
            </a:ln>
          </p:spPr>
          <p:txBody>
            <a:bodyPr wrap="square" lIns="91440" tIns="0" rIns="91440" bIns="0" anchor="t" anchorCtr="0">
              <a:spAutoFit/>
            </a:bodyPr>
            <a:lstStyle>
              <a:defPPr>
                <a:defRPr lang="en-US"/>
              </a:defPPr>
              <a:lvl1pPr algn="ctr" defTabSz="309555" hangingPunct="0">
                <a:defRPr sz="900" b="1" kern="0">
                  <a:solidFill>
                    <a:srgbClr val="FFCC00"/>
                  </a:solidFill>
                  <a:latin typeface="Amazon Ember" panose="02000000000000000000"/>
                </a:defRPr>
              </a:lvl1pPr>
            </a:lstStyle>
            <a:p>
              <a:r>
                <a:rPr lang="en-US" sz="1100" cap="all" dirty="0">
                  <a:latin typeface="+mn-lt"/>
                </a:rPr>
                <a:t>ANALYZE</a:t>
              </a:r>
            </a:p>
            <a:p>
              <a:pPr>
                <a:spcBef>
                  <a:spcPts val="570"/>
                </a:spcBef>
              </a:pPr>
              <a:r>
                <a:rPr lang="en-US" sz="1000" b="0" dirty="0">
                  <a:solidFill>
                    <a:srgbClr val="FFFFFF"/>
                  </a:solidFill>
                  <a:latin typeface="+mn-lt"/>
                </a:rPr>
                <a:t>Understand relationships in the data with integrated analytics and ML capabilities</a:t>
              </a:r>
            </a:p>
          </p:txBody>
        </p:sp>
        <p:cxnSp>
          <p:nvCxnSpPr>
            <p:cNvPr id="135" name="Straight Connector 134">
              <a:extLst>
                <a:ext uri="{FF2B5EF4-FFF2-40B4-BE49-F238E27FC236}">
                  <a16:creationId xmlns:a16="http://schemas.microsoft.com/office/drawing/2014/main" id="{28004E46-8ACD-42B2-A1EB-D56BEC7F34C6}"/>
                </a:ext>
              </a:extLst>
            </p:cNvPr>
            <p:cNvCxnSpPr>
              <a:cxnSpLocks/>
            </p:cNvCxnSpPr>
            <p:nvPr/>
          </p:nvCxnSpPr>
          <p:spPr>
            <a:xfrm>
              <a:off x="7670989" y="3173071"/>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11BD2202-F1A0-4A0B-92BA-E88C68184C2B}"/>
                </a:ext>
              </a:extLst>
            </p:cNvPr>
            <p:cNvGrpSpPr/>
            <p:nvPr/>
          </p:nvGrpSpPr>
          <p:grpSpPr>
            <a:xfrm>
              <a:off x="7468797" y="2258596"/>
              <a:ext cx="822960" cy="485075"/>
              <a:chOff x="7478019" y="2256111"/>
              <a:chExt cx="822960" cy="485075"/>
            </a:xfrm>
          </p:grpSpPr>
          <p:sp>
            <p:nvSpPr>
              <p:cNvPr id="70" name="Freeform: Shape 2519">
                <a:extLst>
                  <a:ext uri="{FF2B5EF4-FFF2-40B4-BE49-F238E27FC236}">
                    <a16:creationId xmlns:a16="http://schemas.microsoft.com/office/drawing/2014/main" id="{F0B09F39-ABF1-41DF-861A-CF386BE80614}"/>
                  </a:ext>
                </a:extLst>
              </p:cNvPr>
              <p:cNvSpPr/>
              <p:nvPr/>
            </p:nvSpPr>
            <p:spPr>
              <a:xfrm>
                <a:off x="7478019" y="2690597"/>
                <a:ext cx="714183" cy="50589"/>
              </a:xfrm>
              <a:custGeom>
                <a:avLst/>
                <a:gdLst>
                  <a:gd name="connsiteX0" fmla="*/ 0 w 1352740"/>
                  <a:gd name="connsiteY0" fmla="*/ 0 h 95821"/>
                  <a:gd name="connsiteX1" fmla="*/ 0 w 1352740"/>
                  <a:gd name="connsiteY1" fmla="*/ 66675 h 95821"/>
                  <a:gd name="connsiteX2" fmla="*/ 4667 w 1352740"/>
                  <a:gd name="connsiteY2" fmla="*/ 70104 h 95821"/>
                  <a:gd name="connsiteX3" fmla="*/ 80105 w 1352740"/>
                  <a:gd name="connsiteY3" fmla="*/ 95821 h 95821"/>
                  <a:gd name="connsiteX4" fmla="*/ 1281589 w 1352740"/>
                  <a:gd name="connsiteY4" fmla="*/ 95821 h 95821"/>
                  <a:gd name="connsiteX5" fmla="*/ 1344073 w 1352740"/>
                  <a:gd name="connsiteY5" fmla="*/ 74009 h 95821"/>
                  <a:gd name="connsiteX6" fmla="*/ 1352741 w 1352740"/>
                  <a:gd name="connsiteY6" fmla="*/ 67151 h 95821"/>
                  <a:gd name="connsiteX7" fmla="*/ 1352741 w 1352740"/>
                  <a:gd name="connsiteY7" fmla="*/ 476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2740" h="95821">
                    <a:moveTo>
                      <a:pt x="0" y="0"/>
                    </a:moveTo>
                    <a:lnTo>
                      <a:pt x="0" y="66675"/>
                    </a:lnTo>
                    <a:lnTo>
                      <a:pt x="4667" y="70104"/>
                    </a:lnTo>
                    <a:cubicBezTo>
                      <a:pt x="26342" y="86662"/>
                      <a:pt x="52830" y="95692"/>
                      <a:pt x="80105" y="95821"/>
                    </a:cubicBezTo>
                    <a:lnTo>
                      <a:pt x="1281589" y="95821"/>
                    </a:lnTo>
                    <a:cubicBezTo>
                      <a:pt x="1304287" y="95845"/>
                      <a:pt x="1326320" y="88154"/>
                      <a:pt x="1344073" y="74009"/>
                    </a:cubicBezTo>
                    <a:lnTo>
                      <a:pt x="1352741" y="67151"/>
                    </a:lnTo>
                    <a:lnTo>
                      <a:pt x="1352741" y="476"/>
                    </a:ln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71" name="Freeform: Shape 2520">
                <a:extLst>
                  <a:ext uri="{FF2B5EF4-FFF2-40B4-BE49-F238E27FC236}">
                    <a16:creationId xmlns:a16="http://schemas.microsoft.com/office/drawing/2014/main" id="{9F80CC6A-5A12-4A51-85B0-B4F28CC3BD24}"/>
                  </a:ext>
                </a:extLst>
              </p:cNvPr>
              <p:cNvSpPr/>
              <p:nvPr/>
            </p:nvSpPr>
            <p:spPr>
              <a:xfrm>
                <a:off x="7577538" y="2289753"/>
                <a:ext cx="520576" cy="357192"/>
              </a:xfrm>
              <a:custGeom>
                <a:avLst/>
                <a:gdLst>
                  <a:gd name="connsiteX0" fmla="*/ 986028 w 986027"/>
                  <a:gd name="connsiteY0" fmla="*/ 564261 h 676560"/>
                  <a:gd name="connsiteX1" fmla="*/ 986028 w 986027"/>
                  <a:gd name="connsiteY1" fmla="*/ 649224 h 676560"/>
                  <a:gd name="connsiteX2" fmla="*/ 958691 w 986027"/>
                  <a:gd name="connsiteY2" fmla="*/ 676561 h 676560"/>
                  <a:gd name="connsiteX3" fmla="*/ 27337 w 986027"/>
                  <a:gd name="connsiteY3" fmla="*/ 676561 h 676560"/>
                  <a:gd name="connsiteX4" fmla="*/ 0 w 986027"/>
                  <a:gd name="connsiteY4" fmla="*/ 649224 h 676560"/>
                  <a:gd name="connsiteX5" fmla="*/ 0 w 986027"/>
                  <a:gd name="connsiteY5" fmla="*/ 27242 h 676560"/>
                  <a:gd name="connsiteX6" fmla="*/ 27241 w 986027"/>
                  <a:gd name="connsiteY6" fmla="*/ 0 h 676560"/>
                  <a:gd name="connsiteX7" fmla="*/ 27337 w 986027"/>
                  <a:gd name="connsiteY7" fmla="*/ 0 h 676560"/>
                  <a:gd name="connsiteX8" fmla="*/ 953357 w 986027"/>
                  <a:gd name="connsiteY8" fmla="*/ 0 h 676560"/>
                  <a:gd name="connsiteX9" fmla="*/ 980694 w 986027"/>
                  <a:gd name="connsiteY9" fmla="*/ 27146 h 676560"/>
                  <a:gd name="connsiteX10" fmla="*/ 980694 w 986027"/>
                  <a:gd name="connsiteY10" fmla="*/ 27242 h 676560"/>
                  <a:gd name="connsiteX11" fmla="*/ 980694 w 986027"/>
                  <a:gd name="connsiteY11" fmla="*/ 64484 h 676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6027" h="676560">
                    <a:moveTo>
                      <a:pt x="986028" y="564261"/>
                    </a:moveTo>
                    <a:lnTo>
                      <a:pt x="986028" y="649224"/>
                    </a:lnTo>
                    <a:cubicBezTo>
                      <a:pt x="986028" y="664322"/>
                      <a:pt x="973789" y="676561"/>
                      <a:pt x="958691" y="676561"/>
                    </a:cubicBezTo>
                    <a:lnTo>
                      <a:pt x="27337" y="676561"/>
                    </a:lnTo>
                    <a:cubicBezTo>
                      <a:pt x="12239" y="676561"/>
                      <a:pt x="0" y="664322"/>
                      <a:pt x="0" y="649224"/>
                    </a:cubicBezTo>
                    <a:lnTo>
                      <a:pt x="0" y="27242"/>
                    </a:lnTo>
                    <a:cubicBezTo>
                      <a:pt x="0" y="12197"/>
                      <a:pt x="12196" y="0"/>
                      <a:pt x="27241" y="0"/>
                    </a:cubicBezTo>
                    <a:cubicBezTo>
                      <a:pt x="27273" y="0"/>
                      <a:pt x="27305" y="0"/>
                      <a:pt x="27337" y="0"/>
                    </a:cubicBezTo>
                    <a:lnTo>
                      <a:pt x="953357" y="0"/>
                    </a:lnTo>
                    <a:cubicBezTo>
                      <a:pt x="968402" y="-52"/>
                      <a:pt x="980641" y="12101"/>
                      <a:pt x="980694" y="27146"/>
                    </a:cubicBezTo>
                    <a:cubicBezTo>
                      <a:pt x="980694" y="27178"/>
                      <a:pt x="980694" y="27210"/>
                      <a:pt x="980694" y="27242"/>
                    </a:cubicBezTo>
                    <a:lnTo>
                      <a:pt x="980694" y="64484"/>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72" name="Freeform: Shape 2521">
                <a:extLst>
                  <a:ext uri="{FF2B5EF4-FFF2-40B4-BE49-F238E27FC236}">
                    <a16:creationId xmlns:a16="http://schemas.microsoft.com/office/drawing/2014/main" id="{A9EF44DD-BA41-4888-A2F9-3EF46C4B7BE8}"/>
                  </a:ext>
                </a:extLst>
              </p:cNvPr>
              <p:cNvSpPr/>
              <p:nvPr/>
            </p:nvSpPr>
            <p:spPr>
              <a:xfrm>
                <a:off x="7540226" y="2256111"/>
                <a:ext cx="591330" cy="432723"/>
              </a:xfrm>
              <a:custGeom>
                <a:avLst/>
                <a:gdLst>
                  <a:gd name="connsiteX0" fmla="*/ 1120045 w 1120044"/>
                  <a:gd name="connsiteY0" fmla="*/ 122587 h 819626"/>
                  <a:gd name="connsiteX1" fmla="*/ 1120045 w 1120044"/>
                  <a:gd name="connsiteY1" fmla="*/ 27337 h 819626"/>
                  <a:gd name="connsiteX2" fmla="*/ 1092708 w 1120044"/>
                  <a:gd name="connsiteY2" fmla="*/ 0 h 819626"/>
                  <a:gd name="connsiteX3" fmla="*/ 27337 w 1120044"/>
                  <a:gd name="connsiteY3" fmla="*/ 0 h 819626"/>
                  <a:gd name="connsiteX4" fmla="*/ 0 w 1120044"/>
                  <a:gd name="connsiteY4" fmla="*/ 27337 h 819626"/>
                  <a:gd name="connsiteX5" fmla="*/ 0 w 1120044"/>
                  <a:gd name="connsiteY5" fmla="*/ 792290 h 819626"/>
                  <a:gd name="connsiteX6" fmla="*/ 27337 w 1120044"/>
                  <a:gd name="connsiteY6" fmla="*/ 819626 h 819626"/>
                  <a:gd name="connsiteX7" fmla="*/ 1092708 w 1120044"/>
                  <a:gd name="connsiteY7" fmla="*/ 819626 h 819626"/>
                  <a:gd name="connsiteX8" fmla="*/ 1120045 w 1120044"/>
                  <a:gd name="connsiteY8" fmla="*/ 792290 h 819626"/>
                  <a:gd name="connsiteX9" fmla="*/ 1120045 w 1120044"/>
                  <a:gd name="connsiteY9" fmla="*/ 613982 h 819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0044" h="819626">
                    <a:moveTo>
                      <a:pt x="1120045" y="122587"/>
                    </a:moveTo>
                    <a:lnTo>
                      <a:pt x="1120045" y="27337"/>
                    </a:lnTo>
                    <a:cubicBezTo>
                      <a:pt x="1120045" y="12239"/>
                      <a:pt x="1107806" y="0"/>
                      <a:pt x="1092708" y="0"/>
                    </a:cubicBezTo>
                    <a:lnTo>
                      <a:pt x="27337" y="0"/>
                    </a:lnTo>
                    <a:cubicBezTo>
                      <a:pt x="12239" y="0"/>
                      <a:pt x="0" y="12239"/>
                      <a:pt x="0" y="27337"/>
                    </a:cubicBezTo>
                    <a:lnTo>
                      <a:pt x="0" y="792290"/>
                    </a:lnTo>
                    <a:cubicBezTo>
                      <a:pt x="0" y="807387"/>
                      <a:pt x="12239" y="819626"/>
                      <a:pt x="27337" y="819626"/>
                    </a:cubicBezTo>
                    <a:lnTo>
                      <a:pt x="1092708" y="819626"/>
                    </a:lnTo>
                    <a:cubicBezTo>
                      <a:pt x="1107806" y="819626"/>
                      <a:pt x="1120045" y="807387"/>
                      <a:pt x="1120045" y="792290"/>
                    </a:cubicBezTo>
                    <a:lnTo>
                      <a:pt x="1120045" y="613982"/>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73" name="Freeform: Shape 2522">
                <a:extLst>
                  <a:ext uri="{FF2B5EF4-FFF2-40B4-BE49-F238E27FC236}">
                    <a16:creationId xmlns:a16="http://schemas.microsoft.com/office/drawing/2014/main" id="{7F035038-BFCD-42D4-8567-97F51B0667CE}"/>
                  </a:ext>
                </a:extLst>
              </p:cNvPr>
              <p:cNvSpPr/>
              <p:nvPr/>
            </p:nvSpPr>
            <p:spPr>
              <a:xfrm>
                <a:off x="7723371" y="2292118"/>
                <a:ext cx="5030" cy="353974"/>
              </a:xfrm>
              <a:custGeom>
                <a:avLst/>
                <a:gdLst>
                  <a:gd name="connsiteX0" fmla="*/ 0 w 9525"/>
                  <a:gd name="connsiteY0" fmla="*/ 670465 h 670464"/>
                  <a:gd name="connsiteX1" fmla="*/ 0 w 9525"/>
                  <a:gd name="connsiteY1" fmla="*/ 0 h 670464"/>
                </a:gdLst>
                <a:ahLst/>
                <a:cxnLst>
                  <a:cxn ang="0">
                    <a:pos x="connsiteX0" y="connsiteY0"/>
                  </a:cxn>
                  <a:cxn ang="0">
                    <a:pos x="connsiteX1" y="connsiteY1"/>
                  </a:cxn>
                </a:cxnLst>
                <a:rect l="l" t="t" r="r" b="b"/>
                <a:pathLst>
                  <a:path w="9525" h="670464">
                    <a:moveTo>
                      <a:pt x="0" y="670465"/>
                    </a:moveTo>
                    <a:lnTo>
                      <a:pt x="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74" name="Freeform: Shape 2523">
                <a:extLst>
                  <a:ext uri="{FF2B5EF4-FFF2-40B4-BE49-F238E27FC236}">
                    <a16:creationId xmlns:a16="http://schemas.microsoft.com/office/drawing/2014/main" id="{F99EC1A1-33C3-4A24-B2AA-B68BF72172A3}"/>
                  </a:ext>
                </a:extLst>
              </p:cNvPr>
              <p:cNvSpPr/>
              <p:nvPr/>
            </p:nvSpPr>
            <p:spPr>
              <a:xfrm>
                <a:off x="8104993" y="2377609"/>
                <a:ext cx="26471" cy="145690"/>
              </a:xfrm>
              <a:custGeom>
                <a:avLst/>
                <a:gdLst>
                  <a:gd name="connsiteX0" fmla="*/ 25073 w 50141"/>
                  <a:gd name="connsiteY0" fmla="*/ 275934 h 275953"/>
                  <a:gd name="connsiteX1" fmla="*/ 6880 w 50141"/>
                  <a:gd name="connsiteY1" fmla="*/ 268790 h 275953"/>
                  <a:gd name="connsiteX2" fmla="*/ 22 w 50141"/>
                  <a:gd name="connsiteY2" fmla="*/ 250502 h 275953"/>
                  <a:gd name="connsiteX3" fmla="*/ 6880 w 50141"/>
                  <a:gd name="connsiteY3" fmla="*/ 232214 h 275953"/>
                  <a:gd name="connsiteX4" fmla="*/ 43170 w 50141"/>
                  <a:gd name="connsiteY4" fmla="*/ 232214 h 275953"/>
                  <a:gd name="connsiteX5" fmla="*/ 50123 w 50141"/>
                  <a:gd name="connsiteY5" fmla="*/ 250502 h 275953"/>
                  <a:gd name="connsiteX6" fmla="*/ 43170 w 50141"/>
                  <a:gd name="connsiteY6" fmla="*/ 268790 h 275953"/>
                  <a:gd name="connsiteX7" fmla="*/ 25073 w 50141"/>
                  <a:gd name="connsiteY7" fmla="*/ 275934 h 275953"/>
                  <a:gd name="connsiteX8" fmla="*/ 9261 w 50141"/>
                  <a:gd name="connsiteY8" fmla="*/ 191161 h 275953"/>
                  <a:gd name="connsiteX9" fmla="*/ 3832 w 50141"/>
                  <a:gd name="connsiteY9" fmla="*/ 5043 h 275953"/>
                  <a:gd name="connsiteX10" fmla="*/ 46218 w 50141"/>
                  <a:gd name="connsiteY10" fmla="*/ 5043 h 275953"/>
                  <a:gd name="connsiteX11" fmla="*/ 40884 w 50141"/>
                  <a:gd name="connsiteY11" fmla="*/ 191161 h 275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141" h="275953">
                    <a:moveTo>
                      <a:pt x="25073" y="275934"/>
                    </a:moveTo>
                    <a:cubicBezTo>
                      <a:pt x="18275" y="276205"/>
                      <a:pt x="11676" y="273614"/>
                      <a:pt x="6880" y="268790"/>
                    </a:cubicBezTo>
                    <a:cubicBezTo>
                      <a:pt x="2242" y="263856"/>
                      <a:pt x="-228" y="257270"/>
                      <a:pt x="22" y="250502"/>
                    </a:cubicBezTo>
                    <a:cubicBezTo>
                      <a:pt x="-261" y="243729"/>
                      <a:pt x="2214" y="237131"/>
                      <a:pt x="6880" y="232214"/>
                    </a:cubicBezTo>
                    <a:cubicBezTo>
                      <a:pt x="17094" y="222669"/>
                      <a:pt x="32956" y="222669"/>
                      <a:pt x="43170" y="232214"/>
                    </a:cubicBezTo>
                    <a:cubicBezTo>
                      <a:pt x="47871" y="237116"/>
                      <a:pt x="50380" y="243716"/>
                      <a:pt x="50123" y="250502"/>
                    </a:cubicBezTo>
                    <a:cubicBezTo>
                      <a:pt x="50337" y="257282"/>
                      <a:pt x="47834" y="263865"/>
                      <a:pt x="43170" y="268790"/>
                    </a:cubicBezTo>
                    <a:cubicBezTo>
                      <a:pt x="38403" y="273599"/>
                      <a:pt x="31839" y="276190"/>
                      <a:pt x="25073" y="275934"/>
                    </a:cubicBezTo>
                    <a:close/>
                    <a:moveTo>
                      <a:pt x="9261" y="191161"/>
                    </a:moveTo>
                    <a:lnTo>
                      <a:pt x="3832" y="5043"/>
                    </a:lnTo>
                    <a:cubicBezTo>
                      <a:pt x="17161" y="-1681"/>
                      <a:pt x="32889" y="-1681"/>
                      <a:pt x="46218" y="5043"/>
                    </a:cubicBezTo>
                    <a:lnTo>
                      <a:pt x="40884" y="191161"/>
                    </a:lnTo>
                    <a:close/>
                  </a:path>
                </a:pathLst>
              </a:custGeom>
              <a:solidFill>
                <a:srgbClr val="3366FF"/>
              </a:solidFill>
              <a:ln w="9525" cap="flat">
                <a:noFill/>
                <a:prstDash val="solid"/>
                <a:miter/>
              </a:ln>
            </p:spPr>
            <p:txBody>
              <a:bodyPr rtlCol="0" anchor="ctr"/>
              <a:lstStyle/>
              <a:p>
                <a:pPr defTabSz="457178">
                  <a:defRPr/>
                </a:pPr>
                <a:endParaRPr lang="en-US" dirty="0">
                  <a:solidFill>
                    <a:srgbClr val="FFFFFF"/>
                  </a:solidFill>
                  <a:latin typeface="Amazon Ember"/>
                </a:endParaRPr>
              </a:p>
            </p:txBody>
          </p:sp>
          <p:sp>
            <p:nvSpPr>
              <p:cNvPr id="75" name="Freeform: Shape 2524">
                <a:extLst>
                  <a:ext uri="{FF2B5EF4-FFF2-40B4-BE49-F238E27FC236}">
                    <a16:creationId xmlns:a16="http://schemas.microsoft.com/office/drawing/2014/main" id="{D54014CC-E976-4C92-96F0-D24A2BC4F3A8}"/>
                  </a:ext>
                </a:extLst>
              </p:cNvPr>
              <p:cNvSpPr/>
              <p:nvPr/>
            </p:nvSpPr>
            <p:spPr>
              <a:xfrm>
                <a:off x="8011117" y="2344366"/>
                <a:ext cx="213018" cy="213018"/>
              </a:xfrm>
              <a:custGeom>
                <a:avLst/>
                <a:gdLst>
                  <a:gd name="connsiteX0" fmla="*/ 403479 w 403479"/>
                  <a:gd name="connsiteY0" fmla="*/ 201739 h 403478"/>
                  <a:gd name="connsiteX1" fmla="*/ 201740 w 403479"/>
                  <a:gd name="connsiteY1" fmla="*/ 403479 h 403478"/>
                  <a:gd name="connsiteX2" fmla="*/ 0 w 403479"/>
                  <a:gd name="connsiteY2" fmla="*/ 201739 h 403478"/>
                  <a:gd name="connsiteX3" fmla="*/ 201740 w 403479"/>
                  <a:gd name="connsiteY3" fmla="*/ 0 h 403478"/>
                  <a:gd name="connsiteX4" fmla="*/ 403479 w 403479"/>
                  <a:gd name="connsiteY4" fmla="*/ 201739 h 403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79" h="403478">
                    <a:moveTo>
                      <a:pt x="403479" y="201739"/>
                    </a:moveTo>
                    <a:cubicBezTo>
                      <a:pt x="403479" y="313157"/>
                      <a:pt x="313157" y="403479"/>
                      <a:pt x="201740" y="403479"/>
                    </a:cubicBezTo>
                    <a:cubicBezTo>
                      <a:pt x="90322" y="403479"/>
                      <a:pt x="0" y="313157"/>
                      <a:pt x="0" y="201739"/>
                    </a:cubicBezTo>
                    <a:cubicBezTo>
                      <a:pt x="0" y="90322"/>
                      <a:pt x="90322" y="0"/>
                      <a:pt x="201740" y="0"/>
                    </a:cubicBezTo>
                    <a:cubicBezTo>
                      <a:pt x="313157" y="0"/>
                      <a:pt x="403479" y="90322"/>
                      <a:pt x="403479" y="201739"/>
                    </a:cubicBez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76" name="Freeform: Shape 2525">
                <a:extLst>
                  <a:ext uri="{FF2B5EF4-FFF2-40B4-BE49-F238E27FC236}">
                    <a16:creationId xmlns:a16="http://schemas.microsoft.com/office/drawing/2014/main" id="{43B3BB1F-174B-49B3-9BE7-CB617E42598C}"/>
                  </a:ext>
                </a:extLst>
              </p:cNvPr>
              <p:cNvSpPr/>
              <p:nvPr/>
            </p:nvSpPr>
            <p:spPr>
              <a:xfrm>
                <a:off x="8174653" y="2501363"/>
                <a:ext cx="126326" cy="127683"/>
              </a:xfrm>
              <a:custGeom>
                <a:avLst/>
                <a:gdLst>
                  <a:gd name="connsiteX0" fmla="*/ 72390 w 239275"/>
                  <a:gd name="connsiteY0" fmla="*/ 0 h 241846"/>
                  <a:gd name="connsiteX1" fmla="*/ 224790 w 239275"/>
                  <a:gd name="connsiteY1" fmla="*/ 153448 h 241846"/>
                  <a:gd name="connsiteX2" fmla="*/ 223742 w 239275"/>
                  <a:gd name="connsiteY2" fmla="*/ 226219 h 241846"/>
                  <a:gd name="connsiteX3" fmla="*/ 223742 w 239275"/>
                  <a:gd name="connsiteY3" fmla="*/ 226219 h 241846"/>
                  <a:gd name="connsiteX4" fmla="*/ 150781 w 239275"/>
                  <a:gd name="connsiteY4" fmla="*/ 227267 h 241846"/>
                  <a:gd name="connsiteX5" fmla="*/ 0 w 239275"/>
                  <a:gd name="connsiteY5" fmla="*/ 76486 h 24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75" h="241846">
                    <a:moveTo>
                      <a:pt x="72390" y="0"/>
                    </a:moveTo>
                    <a:lnTo>
                      <a:pt x="224790" y="153448"/>
                    </a:lnTo>
                    <a:cubicBezTo>
                      <a:pt x="244506" y="173868"/>
                      <a:pt x="244038" y="206375"/>
                      <a:pt x="223742" y="226219"/>
                    </a:cubicBezTo>
                    <a:lnTo>
                      <a:pt x="223742" y="226219"/>
                    </a:lnTo>
                    <a:cubicBezTo>
                      <a:pt x="203877" y="246640"/>
                      <a:pt x="171224" y="247109"/>
                      <a:pt x="150781" y="227267"/>
                    </a:cubicBezTo>
                    <a:lnTo>
                      <a:pt x="0" y="76486"/>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77" name="Freeform: Shape 2526">
                <a:extLst>
                  <a:ext uri="{FF2B5EF4-FFF2-40B4-BE49-F238E27FC236}">
                    <a16:creationId xmlns:a16="http://schemas.microsoft.com/office/drawing/2014/main" id="{AF0F48DC-1510-4F4C-8DA3-046A660407E0}"/>
                  </a:ext>
                </a:extLst>
              </p:cNvPr>
              <p:cNvSpPr/>
              <p:nvPr/>
            </p:nvSpPr>
            <p:spPr>
              <a:xfrm>
                <a:off x="7762094" y="2557335"/>
                <a:ext cx="267983" cy="5030"/>
              </a:xfrm>
              <a:custGeom>
                <a:avLst/>
                <a:gdLst>
                  <a:gd name="connsiteX0" fmla="*/ 0 w 507587"/>
                  <a:gd name="connsiteY0" fmla="*/ 0 h 9525"/>
                  <a:gd name="connsiteX1" fmla="*/ 507587 w 507587"/>
                  <a:gd name="connsiteY1" fmla="*/ 0 h 9525"/>
                </a:gdLst>
                <a:ahLst/>
                <a:cxnLst>
                  <a:cxn ang="0">
                    <a:pos x="connsiteX0" y="connsiteY0"/>
                  </a:cxn>
                  <a:cxn ang="0">
                    <a:pos x="connsiteX1" y="connsiteY1"/>
                  </a:cxn>
                </a:cxnLst>
                <a:rect l="l" t="t" r="r" b="b"/>
                <a:pathLst>
                  <a:path w="507587" h="9525">
                    <a:moveTo>
                      <a:pt x="0" y="0"/>
                    </a:moveTo>
                    <a:lnTo>
                      <a:pt x="507587" y="0"/>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78" name="Freeform: Shape 2527">
                <a:extLst>
                  <a:ext uri="{FF2B5EF4-FFF2-40B4-BE49-F238E27FC236}">
                    <a16:creationId xmlns:a16="http://schemas.microsoft.com/office/drawing/2014/main" id="{8A9F7ADD-CDEA-4D6A-A33F-453EFA46CCEA}"/>
                  </a:ext>
                </a:extLst>
              </p:cNvPr>
              <p:cNvSpPr/>
              <p:nvPr/>
            </p:nvSpPr>
            <p:spPr>
              <a:xfrm>
                <a:off x="7805240" y="2384798"/>
                <a:ext cx="181690" cy="172535"/>
              </a:xfrm>
              <a:custGeom>
                <a:avLst/>
                <a:gdLst>
                  <a:gd name="connsiteX0" fmla="*/ 0 w 344138"/>
                  <a:gd name="connsiteY0" fmla="*/ 326803 h 326802"/>
                  <a:gd name="connsiteX1" fmla="*/ 78581 w 344138"/>
                  <a:gd name="connsiteY1" fmla="*/ 143923 h 326802"/>
                  <a:gd name="connsiteX2" fmla="*/ 145256 w 344138"/>
                  <a:gd name="connsiteY2" fmla="*/ 143923 h 326802"/>
                  <a:gd name="connsiteX3" fmla="*/ 195072 w 344138"/>
                  <a:gd name="connsiteY3" fmla="*/ 211265 h 326802"/>
                  <a:gd name="connsiteX4" fmla="*/ 253174 w 344138"/>
                  <a:gd name="connsiteY4" fmla="*/ 0 h 326802"/>
                  <a:gd name="connsiteX5" fmla="*/ 344138 w 344138"/>
                  <a:gd name="connsiteY5" fmla="*/ 326803 h 326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4138" h="326802">
                    <a:moveTo>
                      <a:pt x="0" y="326803"/>
                    </a:moveTo>
                    <a:lnTo>
                      <a:pt x="78581" y="143923"/>
                    </a:lnTo>
                    <a:lnTo>
                      <a:pt x="145256" y="143923"/>
                    </a:lnTo>
                    <a:lnTo>
                      <a:pt x="195072" y="211265"/>
                    </a:lnTo>
                    <a:lnTo>
                      <a:pt x="253174" y="0"/>
                    </a:lnTo>
                    <a:lnTo>
                      <a:pt x="344138" y="326803"/>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79" name="Freeform: Shape 2528">
                <a:extLst>
                  <a:ext uri="{FF2B5EF4-FFF2-40B4-BE49-F238E27FC236}">
                    <a16:creationId xmlns:a16="http://schemas.microsoft.com/office/drawing/2014/main" id="{05198304-5A2A-4D93-92C2-E311DE516D41}"/>
                  </a:ext>
                </a:extLst>
              </p:cNvPr>
              <p:cNvSpPr/>
              <p:nvPr/>
            </p:nvSpPr>
            <p:spPr>
              <a:xfrm rot="21587400">
                <a:off x="7630132" y="2367048"/>
                <a:ext cx="39124" cy="39124"/>
              </a:xfrm>
              <a:custGeom>
                <a:avLst/>
                <a:gdLst>
                  <a:gd name="connsiteX0" fmla="*/ 0 w 74104"/>
                  <a:gd name="connsiteY0" fmla="*/ 0 h 74104"/>
                  <a:gd name="connsiteX1" fmla="*/ 74104 w 74104"/>
                  <a:gd name="connsiteY1" fmla="*/ 0 h 74104"/>
                  <a:gd name="connsiteX2" fmla="*/ 74104 w 74104"/>
                  <a:gd name="connsiteY2" fmla="*/ 74104 h 74104"/>
                  <a:gd name="connsiteX3" fmla="*/ 0 w 74104"/>
                  <a:gd name="connsiteY3" fmla="*/ 74104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4"/>
                    </a:lnTo>
                    <a:lnTo>
                      <a:pt x="0" y="74104"/>
                    </a:ln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80" name="Freeform: Shape 2529">
                <a:extLst>
                  <a:ext uri="{FF2B5EF4-FFF2-40B4-BE49-F238E27FC236}">
                    <a16:creationId xmlns:a16="http://schemas.microsoft.com/office/drawing/2014/main" id="{D6EA88D5-8C97-47F1-9CD7-70B3CD0D024F}"/>
                  </a:ext>
                </a:extLst>
              </p:cNvPr>
              <p:cNvSpPr/>
              <p:nvPr/>
            </p:nvSpPr>
            <p:spPr>
              <a:xfrm rot="21587400">
                <a:off x="7630416" y="2444539"/>
                <a:ext cx="39124" cy="39124"/>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81" name="Freeform: Shape 2530">
                <a:extLst>
                  <a:ext uri="{FF2B5EF4-FFF2-40B4-BE49-F238E27FC236}">
                    <a16:creationId xmlns:a16="http://schemas.microsoft.com/office/drawing/2014/main" id="{4C4E3232-5AC5-479A-8818-B3D400B583DD}"/>
                  </a:ext>
                </a:extLst>
              </p:cNvPr>
              <p:cNvSpPr/>
              <p:nvPr/>
            </p:nvSpPr>
            <p:spPr>
              <a:xfrm rot="21587400">
                <a:off x="7630698" y="2521980"/>
                <a:ext cx="39124" cy="39124"/>
              </a:xfrm>
              <a:custGeom>
                <a:avLst/>
                <a:gdLst>
                  <a:gd name="connsiteX0" fmla="*/ 0 w 74104"/>
                  <a:gd name="connsiteY0" fmla="*/ 0 h 74104"/>
                  <a:gd name="connsiteX1" fmla="*/ 74104 w 74104"/>
                  <a:gd name="connsiteY1" fmla="*/ 0 h 74104"/>
                  <a:gd name="connsiteX2" fmla="*/ 74104 w 74104"/>
                  <a:gd name="connsiteY2" fmla="*/ 74105 h 74104"/>
                  <a:gd name="connsiteX3" fmla="*/ 0 w 74104"/>
                  <a:gd name="connsiteY3" fmla="*/ 74105 h 74104"/>
                </a:gdLst>
                <a:ahLst/>
                <a:cxnLst>
                  <a:cxn ang="0">
                    <a:pos x="connsiteX0" y="connsiteY0"/>
                  </a:cxn>
                  <a:cxn ang="0">
                    <a:pos x="connsiteX1" y="connsiteY1"/>
                  </a:cxn>
                  <a:cxn ang="0">
                    <a:pos x="connsiteX2" y="connsiteY2"/>
                  </a:cxn>
                  <a:cxn ang="0">
                    <a:pos x="connsiteX3" y="connsiteY3"/>
                  </a:cxn>
                </a:cxnLst>
                <a:rect l="l" t="t" r="r" b="b"/>
                <a:pathLst>
                  <a:path w="74104" h="74104">
                    <a:moveTo>
                      <a:pt x="0" y="0"/>
                    </a:moveTo>
                    <a:lnTo>
                      <a:pt x="74104" y="0"/>
                    </a:lnTo>
                    <a:lnTo>
                      <a:pt x="74104" y="74105"/>
                    </a:lnTo>
                    <a:lnTo>
                      <a:pt x="0" y="74105"/>
                    </a:ln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grpSp>
      </p:grpSp>
      <p:grpSp>
        <p:nvGrpSpPr>
          <p:cNvPr id="29" name="Group 28">
            <a:extLst>
              <a:ext uri="{FF2B5EF4-FFF2-40B4-BE49-F238E27FC236}">
                <a16:creationId xmlns:a16="http://schemas.microsoft.com/office/drawing/2014/main" id="{76EFB549-7142-4A68-B641-1B2620F178FF}"/>
              </a:ext>
            </a:extLst>
          </p:cNvPr>
          <p:cNvGrpSpPr/>
          <p:nvPr/>
        </p:nvGrpSpPr>
        <p:grpSpPr>
          <a:xfrm>
            <a:off x="3766402" y="1824722"/>
            <a:ext cx="1609344" cy="2696698"/>
            <a:chOff x="3766402" y="1824722"/>
            <a:chExt cx="1609344" cy="2696698"/>
          </a:xfrm>
        </p:grpSpPr>
        <p:sp>
          <p:nvSpPr>
            <p:cNvPr id="116" name="Rectangle 115">
              <a:extLst>
                <a:ext uri="{FF2B5EF4-FFF2-40B4-BE49-F238E27FC236}">
                  <a16:creationId xmlns:a16="http://schemas.microsoft.com/office/drawing/2014/main" id="{30FEE80C-2F8A-4AF3-B9C3-2D35D7796A2C}"/>
                </a:ext>
              </a:extLst>
            </p:cNvPr>
            <p:cNvSpPr/>
            <p:nvPr/>
          </p:nvSpPr>
          <p:spPr>
            <a:xfrm>
              <a:off x="3766402" y="1824722"/>
              <a:ext cx="1609344" cy="2696698"/>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26" name="TextBox 125">
              <a:extLst>
                <a:ext uri="{FF2B5EF4-FFF2-40B4-BE49-F238E27FC236}">
                  <a16:creationId xmlns:a16="http://schemas.microsoft.com/office/drawing/2014/main" id="{667F475D-BC54-4026-874D-4E24D8C4E097}"/>
                </a:ext>
              </a:extLst>
            </p:cNvPr>
            <p:cNvSpPr txBox="1"/>
            <p:nvPr/>
          </p:nvSpPr>
          <p:spPr>
            <a:xfrm>
              <a:off x="3766402" y="3304576"/>
              <a:ext cx="1609344" cy="707886"/>
            </a:xfrm>
            <a:prstGeom prst="rect">
              <a:avLst/>
            </a:prstGeom>
            <a:ln w="12700">
              <a:miter lim="400000"/>
            </a:ln>
          </p:spPr>
          <p:txBody>
            <a:bodyPr wrap="square" lIns="91440" tIns="0" rIns="91440" bIns="0" anchor="t" anchorCtr="0">
              <a:spAutoFit/>
            </a:bodyPr>
            <a:lstStyle>
              <a:defPPr>
                <a:defRPr lang="en-US"/>
              </a:defPPr>
              <a:lvl1pPr algn="ctr" defTabSz="309555" hangingPunct="0">
                <a:defRPr sz="900" b="1" kern="0">
                  <a:solidFill>
                    <a:srgbClr val="FFCC00"/>
                  </a:solidFill>
                  <a:latin typeface="Amazon Ember" panose="02000000000000000000"/>
                </a:defRPr>
              </a:lvl1pPr>
            </a:lstStyle>
            <a:p>
              <a:r>
                <a:rPr lang="en-US" sz="1100" cap="all" dirty="0">
                  <a:latin typeface="+mn-lt"/>
                </a:rPr>
                <a:t>TRANSFORM</a:t>
              </a:r>
            </a:p>
            <a:p>
              <a:pPr>
                <a:spcBef>
                  <a:spcPts val="570"/>
                </a:spcBef>
              </a:pPr>
              <a:r>
                <a:rPr lang="en-US" sz="1000" b="0" dirty="0">
                  <a:solidFill>
                    <a:srgbClr val="FFFFFF"/>
                  </a:solidFill>
                  <a:latin typeface="+mn-lt"/>
                </a:rPr>
                <a:t>Tag and index unstructured data using specialized ML models</a:t>
              </a:r>
            </a:p>
          </p:txBody>
        </p:sp>
        <p:cxnSp>
          <p:nvCxnSpPr>
            <p:cNvPr id="133" name="Straight Connector 132">
              <a:extLst>
                <a:ext uri="{FF2B5EF4-FFF2-40B4-BE49-F238E27FC236}">
                  <a16:creationId xmlns:a16="http://schemas.microsoft.com/office/drawing/2014/main" id="{255DF0E3-1BB6-4D56-80C3-DA50F150D5F3}"/>
                </a:ext>
              </a:extLst>
            </p:cNvPr>
            <p:cNvCxnSpPr>
              <a:cxnSpLocks/>
            </p:cNvCxnSpPr>
            <p:nvPr/>
          </p:nvCxnSpPr>
          <p:spPr>
            <a:xfrm>
              <a:off x="4361786" y="3173071"/>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2" name="Group 81">
              <a:extLst>
                <a:ext uri="{FF2B5EF4-FFF2-40B4-BE49-F238E27FC236}">
                  <a16:creationId xmlns:a16="http://schemas.microsoft.com/office/drawing/2014/main" id="{79FF0D64-B7DB-4DF3-94FF-07434B6933C6}"/>
                </a:ext>
              </a:extLst>
            </p:cNvPr>
            <p:cNvGrpSpPr>
              <a:grpSpLocks noChangeAspect="1"/>
            </p:cNvGrpSpPr>
            <p:nvPr/>
          </p:nvGrpSpPr>
          <p:grpSpPr>
            <a:xfrm>
              <a:off x="4302365" y="2236381"/>
              <a:ext cx="537419" cy="548640"/>
              <a:chOff x="638147" y="906155"/>
              <a:chExt cx="314073" cy="320631"/>
            </a:xfrm>
          </p:grpSpPr>
          <p:sp>
            <p:nvSpPr>
              <p:cNvPr id="83" name="Freeform: Shape 1035">
                <a:extLst>
                  <a:ext uri="{FF2B5EF4-FFF2-40B4-BE49-F238E27FC236}">
                    <a16:creationId xmlns:a16="http://schemas.microsoft.com/office/drawing/2014/main" id="{54E3976D-2FB2-4B20-AD9B-1CC572A32504}"/>
                  </a:ext>
                </a:extLst>
              </p:cNvPr>
              <p:cNvSpPr/>
              <p:nvPr/>
            </p:nvSpPr>
            <p:spPr>
              <a:xfrm>
                <a:off x="650004" y="990972"/>
                <a:ext cx="6602" cy="14282"/>
              </a:xfrm>
              <a:custGeom>
                <a:avLst/>
                <a:gdLst>
                  <a:gd name="connsiteX0" fmla="*/ 0 w 28003"/>
                  <a:gd name="connsiteY0" fmla="*/ 60579 h 60579"/>
                  <a:gd name="connsiteX1" fmla="*/ 28004 w 28003"/>
                  <a:gd name="connsiteY1" fmla="*/ 0 h 60579"/>
                </a:gdLst>
                <a:ahLst/>
                <a:cxnLst>
                  <a:cxn ang="0">
                    <a:pos x="connsiteX0" y="connsiteY0"/>
                  </a:cxn>
                  <a:cxn ang="0">
                    <a:pos x="connsiteX1" y="connsiteY1"/>
                  </a:cxn>
                </a:cxnLst>
                <a:rect l="l" t="t" r="r" b="b"/>
                <a:pathLst>
                  <a:path w="28003" h="60579">
                    <a:moveTo>
                      <a:pt x="0" y="60579"/>
                    </a:moveTo>
                    <a:cubicBezTo>
                      <a:pt x="8382" y="39815"/>
                      <a:pt x="17717" y="19622"/>
                      <a:pt x="28004" y="0"/>
                    </a:cubicBez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84" name="Freeform: Shape 1036">
                <a:extLst>
                  <a:ext uri="{FF2B5EF4-FFF2-40B4-BE49-F238E27FC236}">
                    <a16:creationId xmlns:a16="http://schemas.microsoft.com/office/drawing/2014/main" id="{FD68D71F-63D5-4F5F-89D9-1C1153AB2EAC}"/>
                  </a:ext>
                </a:extLst>
              </p:cNvPr>
              <p:cNvSpPr/>
              <p:nvPr/>
            </p:nvSpPr>
            <p:spPr>
              <a:xfrm>
                <a:off x="638147" y="1017470"/>
                <a:ext cx="7455" cy="84503"/>
              </a:xfrm>
              <a:custGeom>
                <a:avLst/>
                <a:gdLst>
                  <a:gd name="connsiteX0" fmla="*/ 16383 w 31622"/>
                  <a:gd name="connsiteY0" fmla="*/ 358426 h 358425"/>
                  <a:gd name="connsiteX1" fmla="*/ 31623 w 31622"/>
                  <a:gd name="connsiteY1" fmla="*/ 0 h 358425"/>
                </a:gdLst>
                <a:ahLst/>
                <a:cxnLst>
                  <a:cxn ang="0">
                    <a:pos x="connsiteX0" y="connsiteY0"/>
                  </a:cxn>
                  <a:cxn ang="0">
                    <a:pos x="connsiteX1" y="connsiteY1"/>
                  </a:cxn>
                </a:cxnLst>
                <a:rect l="l" t="t" r="r" b="b"/>
                <a:pathLst>
                  <a:path w="31622" h="358425">
                    <a:moveTo>
                      <a:pt x="16383" y="358426"/>
                    </a:moveTo>
                    <a:cubicBezTo>
                      <a:pt x="-9785" y="239657"/>
                      <a:pt x="-4533" y="116118"/>
                      <a:pt x="31623" y="0"/>
                    </a:cubicBez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85" name="Freeform: Shape 1037">
                <a:extLst>
                  <a:ext uri="{FF2B5EF4-FFF2-40B4-BE49-F238E27FC236}">
                    <a16:creationId xmlns:a16="http://schemas.microsoft.com/office/drawing/2014/main" id="{A0990D93-9143-47DD-9F85-52570286A0A0}"/>
                  </a:ext>
                </a:extLst>
              </p:cNvPr>
              <p:cNvSpPr/>
              <p:nvPr/>
            </p:nvSpPr>
            <p:spPr>
              <a:xfrm>
                <a:off x="646366" y="1117805"/>
                <a:ext cx="276212" cy="108980"/>
              </a:xfrm>
              <a:custGeom>
                <a:avLst/>
                <a:gdLst>
                  <a:gd name="connsiteX0" fmla="*/ 1171575 w 1171574"/>
                  <a:gd name="connsiteY0" fmla="*/ 179927 h 462248"/>
                  <a:gd name="connsiteX1" fmla="*/ 631222 w 1171574"/>
                  <a:gd name="connsiteY1" fmla="*/ 462248 h 462248"/>
                  <a:gd name="connsiteX2" fmla="*/ 0 w 1171574"/>
                  <a:gd name="connsiteY2" fmla="*/ 0 h 462248"/>
                </a:gdLst>
                <a:ahLst/>
                <a:cxnLst>
                  <a:cxn ang="0">
                    <a:pos x="connsiteX0" y="connsiteY0"/>
                  </a:cxn>
                  <a:cxn ang="0">
                    <a:pos x="connsiteX1" y="connsiteY1"/>
                  </a:cxn>
                  <a:cxn ang="0">
                    <a:pos x="connsiteX2" y="connsiteY2"/>
                  </a:cxn>
                </a:cxnLst>
                <a:rect l="l" t="t" r="r" b="b"/>
                <a:pathLst>
                  <a:path w="1171574" h="462248">
                    <a:moveTo>
                      <a:pt x="1171575" y="179927"/>
                    </a:moveTo>
                    <a:cubicBezTo>
                      <a:pt x="1048176" y="356410"/>
                      <a:pt x="846566" y="461746"/>
                      <a:pt x="631222" y="462248"/>
                    </a:cubicBezTo>
                    <a:cubicBezTo>
                      <a:pt x="337947" y="462248"/>
                      <a:pt x="88868" y="268700"/>
                      <a:pt x="0" y="0"/>
                    </a:cubicBez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86" name="Freeform: Shape 1038">
                <a:extLst>
                  <a:ext uri="{FF2B5EF4-FFF2-40B4-BE49-F238E27FC236}">
                    <a16:creationId xmlns:a16="http://schemas.microsoft.com/office/drawing/2014/main" id="{D8FE1318-82D5-4C27-ABBB-686EAD0862DD}"/>
                  </a:ext>
                </a:extLst>
              </p:cNvPr>
              <p:cNvSpPr/>
              <p:nvPr/>
            </p:nvSpPr>
            <p:spPr>
              <a:xfrm>
                <a:off x="932167" y="1116525"/>
                <a:ext cx="12261" cy="28542"/>
              </a:xfrm>
              <a:custGeom>
                <a:avLst/>
                <a:gdLst>
                  <a:gd name="connsiteX0" fmla="*/ 52007 w 52006"/>
                  <a:gd name="connsiteY0" fmla="*/ 0 h 121062"/>
                  <a:gd name="connsiteX1" fmla="*/ 0 w 52006"/>
                  <a:gd name="connsiteY1" fmla="*/ 121063 h 121062"/>
                </a:gdLst>
                <a:ahLst/>
                <a:cxnLst>
                  <a:cxn ang="0">
                    <a:pos x="connsiteX0" y="connsiteY0"/>
                  </a:cxn>
                  <a:cxn ang="0">
                    <a:pos x="connsiteX1" y="connsiteY1"/>
                  </a:cxn>
                </a:cxnLst>
                <a:rect l="l" t="t" r="r" b="b"/>
                <a:pathLst>
                  <a:path w="52006" h="121062">
                    <a:moveTo>
                      <a:pt x="52007" y="0"/>
                    </a:moveTo>
                    <a:cubicBezTo>
                      <a:pt x="38581" y="41924"/>
                      <a:pt x="21166" y="82464"/>
                      <a:pt x="0" y="121063"/>
                    </a:cubicBez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87" name="Freeform: Shape 1039">
                <a:extLst>
                  <a:ext uri="{FF2B5EF4-FFF2-40B4-BE49-F238E27FC236}">
                    <a16:creationId xmlns:a16="http://schemas.microsoft.com/office/drawing/2014/main" id="{9C31CC79-A52B-4085-BD1B-1EBADC6E5F93}"/>
                  </a:ext>
                </a:extLst>
              </p:cNvPr>
              <p:cNvSpPr/>
              <p:nvPr/>
            </p:nvSpPr>
            <p:spPr>
              <a:xfrm>
                <a:off x="661883" y="906155"/>
                <a:ext cx="290337" cy="189509"/>
              </a:xfrm>
              <a:custGeom>
                <a:avLst/>
                <a:gdLst>
                  <a:gd name="connsiteX0" fmla="*/ 0 w 1231487"/>
                  <a:gd name="connsiteY0" fmla="*/ 320326 h 803814"/>
                  <a:gd name="connsiteX1" fmla="*/ 565404 w 1231487"/>
                  <a:gd name="connsiteY1" fmla="*/ 0 h 803814"/>
                  <a:gd name="connsiteX2" fmla="*/ 1231487 w 1231487"/>
                  <a:gd name="connsiteY2" fmla="*/ 679990 h 803814"/>
                  <a:gd name="connsiteX3" fmla="*/ 1220629 w 1231487"/>
                  <a:gd name="connsiteY3" fmla="*/ 803815 h 803814"/>
                </a:gdLst>
                <a:ahLst/>
                <a:cxnLst>
                  <a:cxn ang="0">
                    <a:pos x="connsiteX0" y="connsiteY0"/>
                  </a:cxn>
                  <a:cxn ang="0">
                    <a:pos x="connsiteX1" y="connsiteY1"/>
                  </a:cxn>
                  <a:cxn ang="0">
                    <a:pos x="connsiteX2" y="connsiteY2"/>
                  </a:cxn>
                  <a:cxn ang="0">
                    <a:pos x="connsiteX3" y="connsiteY3"/>
                  </a:cxn>
                </a:cxnLst>
                <a:rect l="l" t="t" r="r" b="b"/>
                <a:pathLst>
                  <a:path w="1231487" h="803814">
                    <a:moveTo>
                      <a:pt x="0" y="320326"/>
                    </a:moveTo>
                    <a:cubicBezTo>
                      <a:pt x="119583" y="122125"/>
                      <a:pt x="333924" y="691"/>
                      <a:pt x="565404" y="0"/>
                    </a:cubicBezTo>
                    <a:cubicBezTo>
                      <a:pt x="933259" y="0"/>
                      <a:pt x="1231487" y="304800"/>
                      <a:pt x="1231487" y="679990"/>
                    </a:cubicBezTo>
                    <a:cubicBezTo>
                      <a:pt x="1231538" y="721505"/>
                      <a:pt x="1227904" y="762942"/>
                      <a:pt x="1220629" y="803815"/>
                    </a:cubicBez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88" name="Freeform: Shape 1040">
                <a:extLst>
                  <a:ext uri="{FF2B5EF4-FFF2-40B4-BE49-F238E27FC236}">
                    <a16:creationId xmlns:a16="http://schemas.microsoft.com/office/drawing/2014/main" id="{CF214DA7-B2AD-45D7-8D60-B78CF8618125}"/>
                  </a:ext>
                </a:extLst>
              </p:cNvPr>
              <p:cNvSpPr/>
              <p:nvPr/>
            </p:nvSpPr>
            <p:spPr>
              <a:xfrm>
                <a:off x="664847" y="1178819"/>
                <a:ext cx="63596" cy="47967"/>
              </a:xfrm>
              <a:custGeom>
                <a:avLst/>
                <a:gdLst>
                  <a:gd name="connsiteX0" fmla="*/ 269748 w 269747"/>
                  <a:gd name="connsiteY0" fmla="*/ 203454 h 203454"/>
                  <a:gd name="connsiteX1" fmla="*/ 0 w 269747"/>
                  <a:gd name="connsiteY1" fmla="*/ 203454 h 203454"/>
                  <a:gd name="connsiteX2" fmla="*/ 0 w 269747"/>
                  <a:gd name="connsiteY2" fmla="*/ 0 h 203454"/>
                </a:gdLst>
                <a:ahLst/>
                <a:cxnLst>
                  <a:cxn ang="0">
                    <a:pos x="connsiteX0" y="connsiteY0"/>
                  </a:cxn>
                  <a:cxn ang="0">
                    <a:pos x="connsiteX1" y="connsiteY1"/>
                  </a:cxn>
                  <a:cxn ang="0">
                    <a:pos x="connsiteX2" y="connsiteY2"/>
                  </a:cxn>
                </a:cxnLst>
                <a:rect l="l" t="t" r="r" b="b"/>
                <a:pathLst>
                  <a:path w="269747" h="203454">
                    <a:moveTo>
                      <a:pt x="269748" y="203454"/>
                    </a:moveTo>
                    <a:lnTo>
                      <a:pt x="0" y="203454"/>
                    </a:lnTo>
                    <a:lnTo>
                      <a:pt x="0" y="0"/>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89" name="Freeform: Shape 1041">
                <a:extLst>
                  <a:ext uri="{FF2B5EF4-FFF2-40B4-BE49-F238E27FC236}">
                    <a16:creationId xmlns:a16="http://schemas.microsoft.com/office/drawing/2014/main" id="{98DEE392-04F9-45F1-8759-45E12FB8F339}"/>
                  </a:ext>
                </a:extLst>
              </p:cNvPr>
              <p:cNvSpPr/>
              <p:nvPr/>
            </p:nvSpPr>
            <p:spPr>
              <a:xfrm>
                <a:off x="860711" y="1179156"/>
                <a:ext cx="66830" cy="47630"/>
              </a:xfrm>
              <a:custGeom>
                <a:avLst/>
                <a:gdLst>
                  <a:gd name="connsiteX0" fmla="*/ 283464 w 283464"/>
                  <a:gd name="connsiteY0" fmla="*/ 0 h 202025"/>
                  <a:gd name="connsiteX1" fmla="*/ 283464 w 283464"/>
                  <a:gd name="connsiteY1" fmla="*/ 202025 h 202025"/>
                  <a:gd name="connsiteX2" fmla="*/ 0 w 283464"/>
                  <a:gd name="connsiteY2" fmla="*/ 202025 h 202025"/>
                </a:gdLst>
                <a:ahLst/>
                <a:cxnLst>
                  <a:cxn ang="0">
                    <a:pos x="connsiteX0" y="connsiteY0"/>
                  </a:cxn>
                  <a:cxn ang="0">
                    <a:pos x="connsiteX1" y="connsiteY1"/>
                  </a:cxn>
                  <a:cxn ang="0">
                    <a:pos x="connsiteX2" y="connsiteY2"/>
                  </a:cxn>
                </a:cxnLst>
                <a:rect l="l" t="t" r="r" b="b"/>
                <a:pathLst>
                  <a:path w="283464" h="202025">
                    <a:moveTo>
                      <a:pt x="283464" y="0"/>
                    </a:moveTo>
                    <a:lnTo>
                      <a:pt x="283464" y="202025"/>
                    </a:lnTo>
                    <a:lnTo>
                      <a:pt x="0" y="202025"/>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90" name="Freeform: Shape 1042">
                <a:extLst>
                  <a:ext uri="{FF2B5EF4-FFF2-40B4-BE49-F238E27FC236}">
                    <a16:creationId xmlns:a16="http://schemas.microsoft.com/office/drawing/2014/main" id="{2BA04E68-7803-45D8-8A65-623CF71061C4}"/>
                  </a:ext>
                </a:extLst>
              </p:cNvPr>
              <p:cNvSpPr/>
              <p:nvPr/>
            </p:nvSpPr>
            <p:spPr>
              <a:xfrm>
                <a:off x="927541" y="1005254"/>
                <a:ext cx="2246" cy="116952"/>
              </a:xfrm>
              <a:custGeom>
                <a:avLst/>
                <a:gdLst>
                  <a:gd name="connsiteX0" fmla="*/ 0 w 9525"/>
                  <a:gd name="connsiteY0" fmla="*/ 0 h 496062"/>
                  <a:gd name="connsiteX1" fmla="*/ 0 w 9525"/>
                  <a:gd name="connsiteY1" fmla="*/ 496062 h 496062"/>
                </a:gdLst>
                <a:ahLst/>
                <a:cxnLst>
                  <a:cxn ang="0">
                    <a:pos x="connsiteX0" y="connsiteY0"/>
                  </a:cxn>
                  <a:cxn ang="0">
                    <a:pos x="connsiteX1" y="connsiteY1"/>
                  </a:cxn>
                </a:cxnLst>
                <a:rect l="l" t="t" r="r" b="b"/>
                <a:pathLst>
                  <a:path w="9525" h="496062">
                    <a:moveTo>
                      <a:pt x="0" y="0"/>
                    </a:moveTo>
                    <a:lnTo>
                      <a:pt x="0" y="496062"/>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91" name="Freeform: Shape 1043">
                <a:extLst>
                  <a:ext uri="{FF2B5EF4-FFF2-40B4-BE49-F238E27FC236}">
                    <a16:creationId xmlns:a16="http://schemas.microsoft.com/office/drawing/2014/main" id="{E719F08D-1C77-4C63-AA9C-679A50DF6F88}"/>
                  </a:ext>
                </a:extLst>
              </p:cNvPr>
              <p:cNvSpPr/>
              <p:nvPr/>
            </p:nvSpPr>
            <p:spPr>
              <a:xfrm>
                <a:off x="906275" y="938828"/>
                <a:ext cx="21266" cy="22726"/>
              </a:xfrm>
              <a:custGeom>
                <a:avLst/>
                <a:gdLst>
                  <a:gd name="connsiteX0" fmla="*/ 0 w 90201"/>
                  <a:gd name="connsiteY0" fmla="*/ 0 h 96392"/>
                  <a:gd name="connsiteX1" fmla="*/ 90202 w 90201"/>
                  <a:gd name="connsiteY1" fmla="*/ 0 h 96392"/>
                  <a:gd name="connsiteX2" fmla="*/ 90202 w 90201"/>
                  <a:gd name="connsiteY2" fmla="*/ 96393 h 96392"/>
                </a:gdLst>
                <a:ahLst/>
                <a:cxnLst>
                  <a:cxn ang="0">
                    <a:pos x="connsiteX0" y="connsiteY0"/>
                  </a:cxn>
                  <a:cxn ang="0">
                    <a:pos x="connsiteX1" y="connsiteY1"/>
                  </a:cxn>
                  <a:cxn ang="0">
                    <a:pos x="connsiteX2" y="connsiteY2"/>
                  </a:cxn>
                </a:cxnLst>
                <a:rect l="l" t="t" r="r" b="b"/>
                <a:pathLst>
                  <a:path w="90201" h="96392">
                    <a:moveTo>
                      <a:pt x="0" y="0"/>
                    </a:moveTo>
                    <a:lnTo>
                      <a:pt x="90202" y="0"/>
                    </a:lnTo>
                    <a:lnTo>
                      <a:pt x="90202" y="96393"/>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92" name="Freeform: Shape 1044">
                <a:extLst>
                  <a:ext uri="{FF2B5EF4-FFF2-40B4-BE49-F238E27FC236}">
                    <a16:creationId xmlns:a16="http://schemas.microsoft.com/office/drawing/2014/main" id="{2F086B83-A975-4595-B1FC-CF40E675ED0F}"/>
                  </a:ext>
                </a:extLst>
              </p:cNvPr>
              <p:cNvSpPr/>
              <p:nvPr/>
            </p:nvSpPr>
            <p:spPr>
              <a:xfrm>
                <a:off x="722875" y="938828"/>
                <a:ext cx="140981" cy="2246"/>
              </a:xfrm>
              <a:custGeom>
                <a:avLst/>
                <a:gdLst>
                  <a:gd name="connsiteX0" fmla="*/ 0 w 597979"/>
                  <a:gd name="connsiteY0" fmla="*/ 0 h 9525"/>
                  <a:gd name="connsiteX1" fmla="*/ 597980 w 597979"/>
                  <a:gd name="connsiteY1" fmla="*/ 0 h 9525"/>
                </a:gdLst>
                <a:ahLst/>
                <a:cxnLst>
                  <a:cxn ang="0">
                    <a:pos x="connsiteX0" y="connsiteY0"/>
                  </a:cxn>
                  <a:cxn ang="0">
                    <a:pos x="connsiteX1" y="connsiteY1"/>
                  </a:cxn>
                </a:cxnLst>
                <a:rect l="l" t="t" r="r" b="b"/>
                <a:pathLst>
                  <a:path w="597979" h="9525">
                    <a:moveTo>
                      <a:pt x="0" y="0"/>
                    </a:moveTo>
                    <a:lnTo>
                      <a:pt x="59798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93" name="Freeform: Shape 1045">
                <a:extLst>
                  <a:ext uri="{FF2B5EF4-FFF2-40B4-BE49-F238E27FC236}">
                    <a16:creationId xmlns:a16="http://schemas.microsoft.com/office/drawing/2014/main" id="{A61A10AE-785E-4FFE-94E8-22D9302D5597}"/>
                  </a:ext>
                </a:extLst>
              </p:cNvPr>
              <p:cNvSpPr/>
              <p:nvPr/>
            </p:nvSpPr>
            <p:spPr>
              <a:xfrm>
                <a:off x="664847" y="938828"/>
                <a:ext cx="20300" cy="20570"/>
              </a:xfrm>
              <a:custGeom>
                <a:avLst/>
                <a:gdLst>
                  <a:gd name="connsiteX0" fmla="*/ 0 w 86106"/>
                  <a:gd name="connsiteY0" fmla="*/ 87249 h 87248"/>
                  <a:gd name="connsiteX1" fmla="*/ 0 w 86106"/>
                  <a:gd name="connsiteY1" fmla="*/ 0 h 87248"/>
                  <a:gd name="connsiteX2" fmla="*/ 86106 w 86106"/>
                  <a:gd name="connsiteY2" fmla="*/ 0 h 87248"/>
                </a:gdLst>
                <a:ahLst/>
                <a:cxnLst>
                  <a:cxn ang="0">
                    <a:pos x="connsiteX0" y="connsiteY0"/>
                  </a:cxn>
                  <a:cxn ang="0">
                    <a:pos x="connsiteX1" y="connsiteY1"/>
                  </a:cxn>
                  <a:cxn ang="0">
                    <a:pos x="connsiteX2" y="connsiteY2"/>
                  </a:cxn>
                </a:cxnLst>
                <a:rect l="l" t="t" r="r" b="b"/>
                <a:pathLst>
                  <a:path w="86106" h="87248">
                    <a:moveTo>
                      <a:pt x="0" y="87249"/>
                    </a:moveTo>
                    <a:lnTo>
                      <a:pt x="0" y="0"/>
                    </a:lnTo>
                    <a:lnTo>
                      <a:pt x="86106" y="0"/>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94" name="Freeform: Shape 1046">
                <a:extLst>
                  <a:ext uri="{FF2B5EF4-FFF2-40B4-BE49-F238E27FC236}">
                    <a16:creationId xmlns:a16="http://schemas.microsoft.com/office/drawing/2014/main" id="{5B194E55-87AF-444B-A534-A00D35E26108}"/>
                  </a:ext>
                </a:extLst>
              </p:cNvPr>
              <p:cNvSpPr/>
              <p:nvPr/>
            </p:nvSpPr>
            <p:spPr>
              <a:xfrm>
                <a:off x="664848" y="1005254"/>
                <a:ext cx="2246" cy="117851"/>
              </a:xfrm>
              <a:custGeom>
                <a:avLst/>
                <a:gdLst>
                  <a:gd name="connsiteX0" fmla="*/ 0 w 9525"/>
                  <a:gd name="connsiteY0" fmla="*/ 499872 h 499872"/>
                  <a:gd name="connsiteX1" fmla="*/ 0 w 9525"/>
                  <a:gd name="connsiteY1" fmla="*/ 0 h 499872"/>
                </a:gdLst>
                <a:ahLst/>
                <a:cxnLst>
                  <a:cxn ang="0">
                    <a:pos x="connsiteX0" y="connsiteY0"/>
                  </a:cxn>
                  <a:cxn ang="0">
                    <a:pos x="connsiteX1" y="connsiteY1"/>
                  </a:cxn>
                </a:cxnLst>
                <a:rect l="l" t="t" r="r" b="b"/>
                <a:pathLst>
                  <a:path w="9525" h="499872">
                    <a:moveTo>
                      <a:pt x="0" y="499872"/>
                    </a:moveTo>
                    <a:lnTo>
                      <a:pt x="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95" name="Freeform: Shape 1047">
                <a:extLst>
                  <a:ext uri="{FF2B5EF4-FFF2-40B4-BE49-F238E27FC236}">
                    <a16:creationId xmlns:a16="http://schemas.microsoft.com/office/drawing/2014/main" id="{488342FA-79C7-43CC-B818-FED7B6F9D864}"/>
                  </a:ext>
                </a:extLst>
              </p:cNvPr>
              <p:cNvSpPr/>
              <p:nvPr/>
            </p:nvSpPr>
            <p:spPr>
              <a:xfrm>
                <a:off x="775445" y="1167007"/>
                <a:ext cx="2246" cy="2246"/>
              </a:xfrm>
              <a:custGeom>
                <a:avLst/>
                <a:gdLst>
                  <a:gd name="connsiteX0" fmla="*/ 0 w 9525"/>
                  <a:gd name="connsiteY0" fmla="*/ 0 h 9525"/>
                  <a:gd name="connsiteX1" fmla="*/ 0 w 9525"/>
                  <a:gd name="connsiteY1" fmla="*/ 0 h 9525"/>
                </a:gdLst>
                <a:ahLst/>
                <a:cxnLst>
                  <a:cxn ang="0">
                    <a:pos x="connsiteX0" y="connsiteY0"/>
                  </a:cxn>
                  <a:cxn ang="0">
                    <a:pos x="connsiteX1" y="connsiteY1"/>
                  </a:cxn>
                </a:cxnLst>
                <a:rect l="l" t="t" r="r" b="b"/>
                <a:pathLst>
                  <a:path w="9525" h="9525">
                    <a:moveTo>
                      <a:pt x="0" y="0"/>
                    </a:moveTo>
                    <a:lnTo>
                      <a:pt x="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96" name="Freeform: Shape 1048">
                <a:extLst>
                  <a:ext uri="{FF2B5EF4-FFF2-40B4-BE49-F238E27FC236}">
                    <a16:creationId xmlns:a16="http://schemas.microsoft.com/office/drawing/2014/main" id="{8C5FFDC8-AF2E-4067-B347-6456FDDAC0C6}"/>
                  </a:ext>
                </a:extLst>
              </p:cNvPr>
              <p:cNvSpPr/>
              <p:nvPr/>
            </p:nvSpPr>
            <p:spPr>
              <a:xfrm>
                <a:off x="773401" y="963373"/>
                <a:ext cx="47966" cy="47383"/>
              </a:xfrm>
              <a:custGeom>
                <a:avLst/>
                <a:gdLst>
                  <a:gd name="connsiteX0" fmla="*/ 203454 w 203453"/>
                  <a:gd name="connsiteY0" fmla="*/ 100489 h 200977"/>
                  <a:gd name="connsiteX1" fmla="*/ 101727 w 203453"/>
                  <a:gd name="connsiteY1" fmla="*/ 200978 h 200977"/>
                  <a:gd name="connsiteX2" fmla="*/ 0 w 203453"/>
                  <a:gd name="connsiteY2" fmla="*/ 100489 h 200977"/>
                  <a:gd name="connsiteX3" fmla="*/ 101727 w 203453"/>
                  <a:gd name="connsiteY3" fmla="*/ 0 h 200977"/>
                  <a:gd name="connsiteX4" fmla="*/ 203454 w 203453"/>
                  <a:gd name="connsiteY4" fmla="*/ 100489 h 20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453" h="200977">
                    <a:moveTo>
                      <a:pt x="203454" y="100489"/>
                    </a:moveTo>
                    <a:cubicBezTo>
                      <a:pt x="203454" y="155987"/>
                      <a:pt x="157909" y="200978"/>
                      <a:pt x="101727" y="200978"/>
                    </a:cubicBezTo>
                    <a:cubicBezTo>
                      <a:pt x="45545" y="200978"/>
                      <a:pt x="0" y="155987"/>
                      <a:pt x="0" y="100489"/>
                    </a:cubicBezTo>
                    <a:cubicBezTo>
                      <a:pt x="0" y="44990"/>
                      <a:pt x="45545" y="0"/>
                      <a:pt x="101727" y="0"/>
                    </a:cubicBezTo>
                    <a:cubicBezTo>
                      <a:pt x="157909" y="0"/>
                      <a:pt x="203454" y="44990"/>
                      <a:pt x="203454" y="100489"/>
                    </a:cubicBez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97" name="Freeform: Shape 1049">
                <a:extLst>
                  <a:ext uri="{FF2B5EF4-FFF2-40B4-BE49-F238E27FC236}">
                    <a16:creationId xmlns:a16="http://schemas.microsoft.com/office/drawing/2014/main" id="{5DFADB70-1018-4E1A-A8AF-E7F7EE1B3D76}"/>
                  </a:ext>
                </a:extLst>
              </p:cNvPr>
              <p:cNvSpPr/>
              <p:nvPr/>
            </p:nvSpPr>
            <p:spPr>
              <a:xfrm>
                <a:off x="762600" y="1020143"/>
                <a:ext cx="67975" cy="18594"/>
              </a:xfrm>
              <a:custGeom>
                <a:avLst/>
                <a:gdLst>
                  <a:gd name="connsiteX0" fmla="*/ 0 w 288321"/>
                  <a:gd name="connsiteY0" fmla="*/ 78772 h 78866"/>
                  <a:gd name="connsiteX1" fmla="*/ 88868 w 288321"/>
                  <a:gd name="connsiteY1" fmla="*/ 0 h 78866"/>
                  <a:gd name="connsiteX2" fmla="*/ 197929 w 288321"/>
                  <a:gd name="connsiteY2" fmla="*/ 0 h 78866"/>
                  <a:gd name="connsiteX3" fmla="*/ 288322 w 288321"/>
                  <a:gd name="connsiteY3" fmla="*/ 78867 h 78866"/>
                </a:gdLst>
                <a:ahLst/>
                <a:cxnLst>
                  <a:cxn ang="0">
                    <a:pos x="connsiteX0" y="connsiteY0"/>
                  </a:cxn>
                  <a:cxn ang="0">
                    <a:pos x="connsiteX1" y="connsiteY1"/>
                  </a:cxn>
                  <a:cxn ang="0">
                    <a:pos x="connsiteX2" y="connsiteY2"/>
                  </a:cxn>
                  <a:cxn ang="0">
                    <a:pos x="connsiteX3" y="connsiteY3"/>
                  </a:cxn>
                </a:cxnLst>
                <a:rect l="l" t="t" r="r" b="b"/>
                <a:pathLst>
                  <a:path w="288321" h="78866">
                    <a:moveTo>
                      <a:pt x="0" y="78772"/>
                    </a:moveTo>
                    <a:cubicBezTo>
                      <a:pt x="0" y="40672"/>
                      <a:pt x="48292" y="0"/>
                      <a:pt x="88868" y="0"/>
                    </a:cubicBezTo>
                    <a:lnTo>
                      <a:pt x="197929" y="0"/>
                    </a:lnTo>
                    <a:cubicBezTo>
                      <a:pt x="245554" y="0"/>
                      <a:pt x="288322" y="30861"/>
                      <a:pt x="288322" y="78867"/>
                    </a:cubicBez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98" name="Freeform: Shape 1050">
                <a:extLst>
                  <a:ext uri="{FF2B5EF4-FFF2-40B4-BE49-F238E27FC236}">
                    <a16:creationId xmlns:a16="http://schemas.microsoft.com/office/drawing/2014/main" id="{86584C4F-4D2E-4EA4-966E-5A96BEC64137}"/>
                  </a:ext>
                </a:extLst>
              </p:cNvPr>
              <p:cNvSpPr/>
              <p:nvPr/>
            </p:nvSpPr>
            <p:spPr>
              <a:xfrm>
                <a:off x="762420" y="1054748"/>
                <a:ext cx="22" cy="18212"/>
              </a:xfrm>
              <a:custGeom>
                <a:avLst/>
                <a:gdLst>
                  <a:gd name="connsiteX0" fmla="*/ 95 w 95"/>
                  <a:gd name="connsiteY0" fmla="*/ 77248 h 77247"/>
                  <a:gd name="connsiteX1" fmla="*/ 0 w 95"/>
                  <a:gd name="connsiteY1" fmla="*/ 0 h 77247"/>
                </a:gdLst>
                <a:ahLst/>
                <a:cxnLst>
                  <a:cxn ang="0">
                    <a:pos x="connsiteX0" y="connsiteY0"/>
                  </a:cxn>
                  <a:cxn ang="0">
                    <a:pos x="connsiteX1" y="connsiteY1"/>
                  </a:cxn>
                </a:cxnLst>
                <a:rect l="l" t="t" r="r" b="b"/>
                <a:pathLst>
                  <a:path w="95" h="77247">
                    <a:moveTo>
                      <a:pt x="95" y="77248"/>
                    </a:moveTo>
                    <a:lnTo>
                      <a:pt x="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99" name="Freeform: Shape 1051">
                <a:extLst>
                  <a:ext uri="{FF2B5EF4-FFF2-40B4-BE49-F238E27FC236}">
                    <a16:creationId xmlns:a16="http://schemas.microsoft.com/office/drawing/2014/main" id="{83010EC5-E821-4B6E-BA90-FEF60BA98894}"/>
                  </a:ext>
                </a:extLst>
              </p:cNvPr>
              <p:cNvSpPr/>
              <p:nvPr/>
            </p:nvSpPr>
            <p:spPr>
              <a:xfrm>
                <a:off x="762465" y="1083470"/>
                <a:ext cx="22" cy="16079"/>
              </a:xfrm>
              <a:custGeom>
                <a:avLst/>
                <a:gdLst>
                  <a:gd name="connsiteX0" fmla="*/ 95 w 95"/>
                  <a:gd name="connsiteY0" fmla="*/ 68199 h 68199"/>
                  <a:gd name="connsiteX1" fmla="*/ 0 w 95"/>
                  <a:gd name="connsiteY1" fmla="*/ 0 h 68199"/>
                </a:gdLst>
                <a:ahLst/>
                <a:cxnLst>
                  <a:cxn ang="0">
                    <a:pos x="connsiteX0" y="connsiteY0"/>
                  </a:cxn>
                  <a:cxn ang="0">
                    <a:pos x="connsiteX1" y="connsiteY1"/>
                  </a:cxn>
                </a:cxnLst>
                <a:rect l="l" t="t" r="r" b="b"/>
                <a:pathLst>
                  <a:path w="95" h="68199">
                    <a:moveTo>
                      <a:pt x="95" y="68199"/>
                    </a:moveTo>
                    <a:lnTo>
                      <a:pt x="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00" name="Freeform: Shape 1052">
                <a:extLst>
                  <a:ext uri="{FF2B5EF4-FFF2-40B4-BE49-F238E27FC236}">
                    <a16:creationId xmlns:a16="http://schemas.microsoft.com/office/drawing/2014/main" id="{347A3E9E-3CB8-4ED0-85E6-EB45855B1324}"/>
                  </a:ext>
                </a:extLst>
              </p:cNvPr>
              <p:cNvSpPr/>
              <p:nvPr/>
            </p:nvSpPr>
            <p:spPr>
              <a:xfrm>
                <a:off x="762488" y="1106599"/>
                <a:ext cx="45" cy="29463"/>
              </a:xfrm>
              <a:custGeom>
                <a:avLst/>
                <a:gdLst>
                  <a:gd name="connsiteX0" fmla="*/ 190 w 190"/>
                  <a:gd name="connsiteY0" fmla="*/ 124968 h 124968"/>
                  <a:gd name="connsiteX1" fmla="*/ 0 w 190"/>
                  <a:gd name="connsiteY1" fmla="*/ 0 h 124968"/>
                </a:gdLst>
                <a:ahLst/>
                <a:cxnLst>
                  <a:cxn ang="0">
                    <a:pos x="connsiteX0" y="connsiteY0"/>
                  </a:cxn>
                  <a:cxn ang="0">
                    <a:pos x="connsiteX1" y="connsiteY1"/>
                  </a:cxn>
                </a:cxnLst>
                <a:rect l="l" t="t" r="r" b="b"/>
                <a:pathLst>
                  <a:path w="190" h="124968">
                    <a:moveTo>
                      <a:pt x="190" y="124968"/>
                    </a:moveTo>
                    <a:lnTo>
                      <a:pt x="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01" name="Freeform: Shape 1053">
                <a:extLst>
                  <a:ext uri="{FF2B5EF4-FFF2-40B4-BE49-F238E27FC236}">
                    <a16:creationId xmlns:a16="http://schemas.microsoft.com/office/drawing/2014/main" id="{D60FB4CC-0BD7-4C40-BDE8-00DEFE88D843}"/>
                  </a:ext>
                </a:extLst>
              </p:cNvPr>
              <p:cNvSpPr/>
              <p:nvPr/>
            </p:nvSpPr>
            <p:spPr>
              <a:xfrm>
                <a:off x="830014" y="1054703"/>
                <a:ext cx="90" cy="81718"/>
              </a:xfrm>
              <a:custGeom>
                <a:avLst/>
                <a:gdLst>
                  <a:gd name="connsiteX0" fmla="*/ 381 w 380"/>
                  <a:gd name="connsiteY0" fmla="*/ 346615 h 346614"/>
                  <a:gd name="connsiteX1" fmla="*/ 0 w 380"/>
                  <a:gd name="connsiteY1" fmla="*/ 0 h 346614"/>
                </a:gdLst>
                <a:ahLst/>
                <a:cxnLst>
                  <a:cxn ang="0">
                    <a:pos x="connsiteX0" y="connsiteY0"/>
                  </a:cxn>
                  <a:cxn ang="0">
                    <a:pos x="connsiteX1" y="connsiteY1"/>
                  </a:cxn>
                </a:cxnLst>
                <a:rect l="l" t="t" r="r" b="b"/>
                <a:pathLst>
                  <a:path w="380" h="346614">
                    <a:moveTo>
                      <a:pt x="381" y="346615"/>
                    </a:moveTo>
                    <a:lnTo>
                      <a:pt x="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02" name="Freeform: Shape 1054">
                <a:extLst>
                  <a:ext uri="{FF2B5EF4-FFF2-40B4-BE49-F238E27FC236}">
                    <a16:creationId xmlns:a16="http://schemas.microsoft.com/office/drawing/2014/main" id="{739E356A-97E0-4763-B689-EAE917913D5F}"/>
                  </a:ext>
                </a:extLst>
              </p:cNvPr>
              <p:cNvSpPr/>
              <p:nvPr/>
            </p:nvSpPr>
            <p:spPr>
              <a:xfrm>
                <a:off x="762510" y="1125081"/>
                <a:ext cx="67504" cy="88882"/>
              </a:xfrm>
              <a:custGeom>
                <a:avLst/>
                <a:gdLst>
                  <a:gd name="connsiteX0" fmla="*/ 0 w 286321"/>
                  <a:gd name="connsiteY0" fmla="*/ 39148 h 376999"/>
                  <a:gd name="connsiteX1" fmla="*/ 0 w 286321"/>
                  <a:gd name="connsiteY1" fmla="*/ 327755 h 376999"/>
                  <a:gd name="connsiteX2" fmla="*/ 54864 w 286321"/>
                  <a:gd name="connsiteY2" fmla="*/ 376999 h 376999"/>
                  <a:gd name="connsiteX3" fmla="*/ 54864 w 286321"/>
                  <a:gd name="connsiteY3" fmla="*/ 376999 h 376999"/>
                  <a:gd name="connsiteX4" fmla="*/ 109823 w 286321"/>
                  <a:gd name="connsiteY4" fmla="*/ 327755 h 376999"/>
                  <a:gd name="connsiteX5" fmla="*/ 109823 w 286321"/>
                  <a:gd name="connsiteY5" fmla="*/ 0 h 376999"/>
                  <a:gd name="connsiteX6" fmla="*/ 176498 w 286321"/>
                  <a:gd name="connsiteY6" fmla="*/ 0 h 376999"/>
                  <a:gd name="connsiteX7" fmla="*/ 176498 w 286321"/>
                  <a:gd name="connsiteY7" fmla="*/ 327755 h 376999"/>
                  <a:gd name="connsiteX8" fmla="*/ 231458 w 286321"/>
                  <a:gd name="connsiteY8" fmla="*/ 376999 h 376999"/>
                  <a:gd name="connsiteX9" fmla="*/ 231458 w 286321"/>
                  <a:gd name="connsiteY9" fmla="*/ 376999 h 376999"/>
                  <a:gd name="connsiteX10" fmla="*/ 286322 w 286321"/>
                  <a:gd name="connsiteY10" fmla="*/ 327755 h 376999"/>
                  <a:gd name="connsiteX11" fmla="*/ 286322 w 286321"/>
                  <a:gd name="connsiteY11" fmla="*/ 39148 h 3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6321" h="376999">
                    <a:moveTo>
                      <a:pt x="0" y="39148"/>
                    </a:moveTo>
                    <a:lnTo>
                      <a:pt x="0" y="327755"/>
                    </a:lnTo>
                    <a:cubicBezTo>
                      <a:pt x="0" y="354902"/>
                      <a:pt x="24670" y="376999"/>
                      <a:pt x="54864" y="376999"/>
                    </a:cubicBezTo>
                    <a:lnTo>
                      <a:pt x="54864" y="376999"/>
                    </a:lnTo>
                    <a:cubicBezTo>
                      <a:pt x="85154" y="376999"/>
                      <a:pt x="109823" y="354902"/>
                      <a:pt x="109823" y="327755"/>
                    </a:cubicBezTo>
                    <a:lnTo>
                      <a:pt x="109823" y="0"/>
                    </a:lnTo>
                    <a:lnTo>
                      <a:pt x="176498" y="0"/>
                    </a:lnTo>
                    <a:lnTo>
                      <a:pt x="176498" y="327755"/>
                    </a:lnTo>
                    <a:cubicBezTo>
                      <a:pt x="176498" y="354902"/>
                      <a:pt x="201263" y="376999"/>
                      <a:pt x="231458" y="376999"/>
                    </a:cubicBezTo>
                    <a:lnTo>
                      <a:pt x="231458" y="376999"/>
                    </a:lnTo>
                    <a:cubicBezTo>
                      <a:pt x="261652" y="376999"/>
                      <a:pt x="286322" y="354902"/>
                      <a:pt x="286322" y="327755"/>
                    </a:cubicBezTo>
                    <a:lnTo>
                      <a:pt x="286322" y="39148"/>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03" name="Freeform: Shape 1055">
                <a:extLst>
                  <a:ext uri="{FF2B5EF4-FFF2-40B4-BE49-F238E27FC236}">
                    <a16:creationId xmlns:a16="http://schemas.microsoft.com/office/drawing/2014/main" id="{ABCA9C34-E573-4110-8443-6B7B349D5DC8}"/>
                  </a:ext>
                </a:extLst>
              </p:cNvPr>
              <p:cNvSpPr/>
              <p:nvPr/>
            </p:nvSpPr>
            <p:spPr>
              <a:xfrm>
                <a:off x="831271" y="1035278"/>
                <a:ext cx="85401" cy="22883"/>
              </a:xfrm>
              <a:custGeom>
                <a:avLst/>
                <a:gdLst>
                  <a:gd name="connsiteX0" fmla="*/ 0 w 362235"/>
                  <a:gd name="connsiteY0" fmla="*/ 0 h 97059"/>
                  <a:gd name="connsiteX1" fmla="*/ 313658 w 362235"/>
                  <a:gd name="connsiteY1" fmla="*/ 0 h 97059"/>
                  <a:gd name="connsiteX2" fmla="*/ 362236 w 362235"/>
                  <a:gd name="connsiteY2" fmla="*/ 48577 h 97059"/>
                  <a:gd name="connsiteX3" fmla="*/ 362236 w 362235"/>
                  <a:gd name="connsiteY3" fmla="*/ 48577 h 97059"/>
                  <a:gd name="connsiteX4" fmla="*/ 313658 w 362235"/>
                  <a:gd name="connsiteY4" fmla="*/ 97060 h 97059"/>
                  <a:gd name="connsiteX5" fmla="*/ 0 w 362235"/>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235" h="97059">
                    <a:moveTo>
                      <a:pt x="0" y="0"/>
                    </a:moveTo>
                    <a:lnTo>
                      <a:pt x="313658" y="0"/>
                    </a:lnTo>
                    <a:cubicBezTo>
                      <a:pt x="340444" y="104"/>
                      <a:pt x="362131" y="21792"/>
                      <a:pt x="362236" y="48577"/>
                    </a:cubicBezTo>
                    <a:lnTo>
                      <a:pt x="362236" y="48577"/>
                    </a:lnTo>
                    <a:cubicBezTo>
                      <a:pt x="362131" y="75347"/>
                      <a:pt x="340428" y="97008"/>
                      <a:pt x="313658" y="97060"/>
                    </a:cubicBezTo>
                    <a:lnTo>
                      <a:pt x="0" y="97060"/>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04" name="Freeform: Shape 1056">
                <a:extLst>
                  <a:ext uri="{FF2B5EF4-FFF2-40B4-BE49-F238E27FC236}">
                    <a16:creationId xmlns:a16="http://schemas.microsoft.com/office/drawing/2014/main" id="{CF5835D2-0144-4AB0-B725-2933C08E6D0F}"/>
                  </a:ext>
                </a:extLst>
              </p:cNvPr>
              <p:cNvSpPr/>
              <p:nvPr/>
            </p:nvSpPr>
            <p:spPr>
              <a:xfrm>
                <a:off x="837851" y="1001556"/>
                <a:ext cx="77967" cy="25368"/>
              </a:xfrm>
              <a:custGeom>
                <a:avLst/>
                <a:gdLst>
                  <a:gd name="connsiteX0" fmla="*/ 0 w 330704"/>
                  <a:gd name="connsiteY0" fmla="*/ 99030 h 107602"/>
                  <a:gd name="connsiteX1" fmla="*/ 265557 w 330704"/>
                  <a:gd name="connsiteY1" fmla="*/ 2923 h 107602"/>
                  <a:gd name="connsiteX2" fmla="*/ 327755 w 330704"/>
                  <a:gd name="connsiteY2" fmla="*/ 31498 h 107602"/>
                  <a:gd name="connsiteX3" fmla="*/ 327755 w 330704"/>
                  <a:gd name="connsiteY3" fmla="*/ 31498 h 107602"/>
                  <a:gd name="connsiteX4" fmla="*/ 299180 w 330704"/>
                  <a:gd name="connsiteY4" fmla="*/ 93696 h 107602"/>
                  <a:gd name="connsiteX5" fmla="*/ 262414 w 330704"/>
                  <a:gd name="connsiteY5" fmla="*/ 107603 h 107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0704" h="107602">
                    <a:moveTo>
                      <a:pt x="0" y="99030"/>
                    </a:moveTo>
                    <a:lnTo>
                      <a:pt x="265557" y="2923"/>
                    </a:lnTo>
                    <a:cubicBezTo>
                      <a:pt x="290615" y="-6145"/>
                      <a:pt x="318312" y="6579"/>
                      <a:pt x="327755" y="31498"/>
                    </a:cubicBezTo>
                    <a:lnTo>
                      <a:pt x="327755" y="31498"/>
                    </a:lnTo>
                    <a:cubicBezTo>
                      <a:pt x="336879" y="56558"/>
                      <a:pt x="324137" y="84293"/>
                      <a:pt x="299180" y="93696"/>
                    </a:cubicBezTo>
                    <a:lnTo>
                      <a:pt x="262414" y="107603"/>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105" name="Freeform: Shape 1057">
                <a:extLst>
                  <a:ext uri="{FF2B5EF4-FFF2-40B4-BE49-F238E27FC236}">
                    <a16:creationId xmlns:a16="http://schemas.microsoft.com/office/drawing/2014/main" id="{53BAB1B7-D547-4C71-AFAE-3A4C7DE4188B}"/>
                  </a:ext>
                </a:extLst>
              </p:cNvPr>
              <p:cNvSpPr/>
              <p:nvPr/>
            </p:nvSpPr>
            <p:spPr>
              <a:xfrm>
                <a:off x="838457" y="1138106"/>
                <a:ext cx="35820" cy="58836"/>
              </a:xfrm>
              <a:custGeom>
                <a:avLst/>
                <a:gdLst>
                  <a:gd name="connsiteX0" fmla="*/ 95 w 151935"/>
                  <a:gd name="connsiteY0" fmla="*/ 155258 h 249558"/>
                  <a:gd name="connsiteX1" fmla="*/ 69056 w 151935"/>
                  <a:gd name="connsiteY1" fmla="*/ 236029 h 249558"/>
                  <a:gd name="connsiteX2" fmla="*/ 133350 w 151935"/>
                  <a:gd name="connsiteY2" fmla="*/ 236792 h 249558"/>
                  <a:gd name="connsiteX3" fmla="*/ 133350 w 151935"/>
                  <a:gd name="connsiteY3" fmla="*/ 236792 h 249558"/>
                  <a:gd name="connsiteX4" fmla="*/ 142875 w 151935"/>
                  <a:gd name="connsiteY4" fmla="*/ 173260 h 249558"/>
                  <a:gd name="connsiteX5" fmla="*/ 66675 w 151935"/>
                  <a:gd name="connsiteY5" fmla="*/ 80963 h 249558"/>
                  <a:gd name="connsiteX6" fmla="*/ 0 w 151935"/>
                  <a:gd name="connsiteY6" fmla="*/ 0 h 249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35" h="249558">
                    <a:moveTo>
                      <a:pt x="95" y="155258"/>
                    </a:moveTo>
                    <a:lnTo>
                      <a:pt x="69056" y="236029"/>
                    </a:lnTo>
                    <a:cubicBezTo>
                      <a:pt x="84106" y="253746"/>
                      <a:pt x="112967" y="254127"/>
                      <a:pt x="133350" y="236792"/>
                    </a:cubicBezTo>
                    <a:lnTo>
                      <a:pt x="133350" y="236792"/>
                    </a:lnTo>
                    <a:cubicBezTo>
                      <a:pt x="153734" y="219551"/>
                      <a:pt x="158020" y="190976"/>
                      <a:pt x="142875" y="173260"/>
                    </a:cubicBezTo>
                    <a:lnTo>
                      <a:pt x="66675" y="80963"/>
                    </a:lnTo>
                    <a:lnTo>
                      <a:pt x="0" y="0"/>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106" name="Freeform: Shape 1058">
                <a:extLst>
                  <a:ext uri="{FF2B5EF4-FFF2-40B4-BE49-F238E27FC236}">
                    <a16:creationId xmlns:a16="http://schemas.microsoft.com/office/drawing/2014/main" id="{5E2DFA24-29CF-46C8-8BA4-33F65CD5131B}"/>
                  </a:ext>
                </a:extLst>
              </p:cNvPr>
              <p:cNvSpPr/>
              <p:nvPr/>
            </p:nvSpPr>
            <p:spPr>
              <a:xfrm>
                <a:off x="716664" y="1137567"/>
                <a:ext cx="36077" cy="59190"/>
              </a:xfrm>
              <a:custGeom>
                <a:avLst/>
                <a:gdLst>
                  <a:gd name="connsiteX0" fmla="*/ 152072 w 153024"/>
                  <a:gd name="connsiteY0" fmla="*/ 157543 h 251057"/>
                  <a:gd name="connsiteX1" fmla="*/ 82825 w 153024"/>
                  <a:gd name="connsiteY1" fmla="*/ 237649 h 251057"/>
                  <a:gd name="connsiteX2" fmla="*/ 18627 w 153024"/>
                  <a:gd name="connsiteY2" fmla="*/ 238315 h 251057"/>
                  <a:gd name="connsiteX3" fmla="*/ 18627 w 153024"/>
                  <a:gd name="connsiteY3" fmla="*/ 238315 h 251057"/>
                  <a:gd name="connsiteX4" fmla="*/ 9102 w 153024"/>
                  <a:gd name="connsiteY4" fmla="*/ 174879 h 251057"/>
                  <a:gd name="connsiteX5" fmla="*/ 85302 w 153024"/>
                  <a:gd name="connsiteY5" fmla="*/ 82867 h 251057"/>
                  <a:gd name="connsiteX6" fmla="*/ 153025 w 153024"/>
                  <a:gd name="connsiteY6" fmla="*/ 0 h 2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3024" h="251057">
                    <a:moveTo>
                      <a:pt x="152072" y="157543"/>
                    </a:moveTo>
                    <a:lnTo>
                      <a:pt x="82825" y="237649"/>
                    </a:lnTo>
                    <a:cubicBezTo>
                      <a:pt x="67871" y="255270"/>
                      <a:pt x="39010" y="255556"/>
                      <a:pt x="18627" y="238315"/>
                    </a:cubicBezTo>
                    <a:lnTo>
                      <a:pt x="18627" y="238315"/>
                    </a:lnTo>
                    <a:cubicBezTo>
                      <a:pt x="-1757" y="221075"/>
                      <a:pt x="-6138" y="192500"/>
                      <a:pt x="9102" y="174879"/>
                    </a:cubicBezTo>
                    <a:lnTo>
                      <a:pt x="85302" y="82867"/>
                    </a:lnTo>
                    <a:lnTo>
                      <a:pt x="153025" y="0"/>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107" name="Freeform: Shape 1059">
                <a:extLst>
                  <a:ext uri="{FF2B5EF4-FFF2-40B4-BE49-F238E27FC236}">
                    <a16:creationId xmlns:a16="http://schemas.microsoft.com/office/drawing/2014/main" id="{E774C7CC-E1ED-4D47-8363-290FFB3C7B5B}"/>
                  </a:ext>
                </a:extLst>
              </p:cNvPr>
              <p:cNvSpPr/>
              <p:nvPr/>
            </p:nvSpPr>
            <p:spPr>
              <a:xfrm>
                <a:off x="676974" y="1035278"/>
                <a:ext cx="85379" cy="22883"/>
              </a:xfrm>
              <a:custGeom>
                <a:avLst/>
                <a:gdLst>
                  <a:gd name="connsiteX0" fmla="*/ 362140 w 362140"/>
                  <a:gd name="connsiteY0" fmla="*/ 0 h 97059"/>
                  <a:gd name="connsiteX1" fmla="*/ 48577 w 362140"/>
                  <a:gd name="connsiteY1" fmla="*/ 0 h 97059"/>
                  <a:gd name="connsiteX2" fmla="*/ 0 w 362140"/>
                  <a:gd name="connsiteY2" fmla="*/ 48577 h 97059"/>
                  <a:gd name="connsiteX3" fmla="*/ 0 w 362140"/>
                  <a:gd name="connsiteY3" fmla="*/ 48577 h 97059"/>
                  <a:gd name="connsiteX4" fmla="*/ 48577 w 362140"/>
                  <a:gd name="connsiteY4" fmla="*/ 97060 h 97059"/>
                  <a:gd name="connsiteX5" fmla="*/ 362140 w 362140"/>
                  <a:gd name="connsiteY5" fmla="*/ 97060 h 9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140" h="97059">
                    <a:moveTo>
                      <a:pt x="362140" y="0"/>
                    </a:moveTo>
                    <a:lnTo>
                      <a:pt x="48577" y="0"/>
                    </a:lnTo>
                    <a:cubicBezTo>
                      <a:pt x="21771" y="52"/>
                      <a:pt x="52" y="21771"/>
                      <a:pt x="0" y="48577"/>
                    </a:cubicBezTo>
                    <a:lnTo>
                      <a:pt x="0" y="48577"/>
                    </a:lnTo>
                    <a:cubicBezTo>
                      <a:pt x="105" y="75347"/>
                      <a:pt x="21808" y="97008"/>
                      <a:pt x="48577" y="97060"/>
                    </a:cubicBezTo>
                    <a:lnTo>
                      <a:pt x="362140" y="97060"/>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08" name="Freeform: Shape 1060">
                <a:extLst>
                  <a:ext uri="{FF2B5EF4-FFF2-40B4-BE49-F238E27FC236}">
                    <a16:creationId xmlns:a16="http://schemas.microsoft.com/office/drawing/2014/main" id="{7472106A-4CF1-4AC7-8099-C8C132E24DF3}"/>
                  </a:ext>
                </a:extLst>
              </p:cNvPr>
              <p:cNvSpPr/>
              <p:nvPr/>
            </p:nvSpPr>
            <p:spPr>
              <a:xfrm>
                <a:off x="677768" y="1001556"/>
                <a:ext cx="75804" cy="25481"/>
              </a:xfrm>
              <a:custGeom>
                <a:avLst/>
                <a:gdLst>
                  <a:gd name="connsiteX0" fmla="*/ 321530 w 321530"/>
                  <a:gd name="connsiteY0" fmla="*/ 95601 h 108078"/>
                  <a:gd name="connsiteX1" fmla="*/ 65308 w 321530"/>
                  <a:gd name="connsiteY1" fmla="*/ 2923 h 108078"/>
                  <a:gd name="connsiteX2" fmla="*/ 3110 w 321530"/>
                  <a:gd name="connsiteY2" fmla="*/ 31498 h 108078"/>
                  <a:gd name="connsiteX3" fmla="*/ 3110 w 321530"/>
                  <a:gd name="connsiteY3" fmla="*/ 31498 h 108078"/>
                  <a:gd name="connsiteX4" fmla="*/ 31603 w 321530"/>
                  <a:gd name="connsiteY4" fmla="*/ 94158 h 108078"/>
                  <a:gd name="connsiteX5" fmla="*/ 32161 w 321530"/>
                  <a:gd name="connsiteY5" fmla="*/ 94363 h 108078"/>
                  <a:gd name="connsiteX6" fmla="*/ 69404 w 321530"/>
                  <a:gd name="connsiteY6" fmla="*/ 108079 h 10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530" h="108078">
                    <a:moveTo>
                      <a:pt x="321530" y="95601"/>
                    </a:moveTo>
                    <a:lnTo>
                      <a:pt x="65308" y="2923"/>
                    </a:lnTo>
                    <a:cubicBezTo>
                      <a:pt x="40250" y="-6145"/>
                      <a:pt x="12553" y="6579"/>
                      <a:pt x="3110" y="31498"/>
                    </a:cubicBezTo>
                    <a:lnTo>
                      <a:pt x="3110" y="31498"/>
                    </a:lnTo>
                    <a:cubicBezTo>
                      <a:pt x="-6325" y="56669"/>
                      <a:pt x="6432" y="84723"/>
                      <a:pt x="31603" y="94158"/>
                    </a:cubicBezTo>
                    <a:cubicBezTo>
                      <a:pt x="31788" y="94227"/>
                      <a:pt x="31974" y="94296"/>
                      <a:pt x="32161" y="94363"/>
                    </a:cubicBezTo>
                    <a:lnTo>
                      <a:pt x="69404" y="108079"/>
                    </a:lnTo>
                  </a:path>
                </a:pathLst>
              </a:custGeom>
              <a:no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grpSp>
      </p:grpSp>
      <p:grpSp>
        <p:nvGrpSpPr>
          <p:cNvPr id="28" name="Group 27">
            <a:extLst>
              <a:ext uri="{FF2B5EF4-FFF2-40B4-BE49-F238E27FC236}">
                <a16:creationId xmlns:a16="http://schemas.microsoft.com/office/drawing/2014/main" id="{52AE4D30-8B3C-437F-B644-AD392A61BC0C}"/>
              </a:ext>
            </a:extLst>
          </p:cNvPr>
          <p:cNvGrpSpPr/>
          <p:nvPr/>
        </p:nvGrpSpPr>
        <p:grpSpPr>
          <a:xfrm>
            <a:off x="2111801" y="1824722"/>
            <a:ext cx="1609344" cy="2696698"/>
            <a:chOff x="2111801" y="1824722"/>
            <a:chExt cx="1609344" cy="2696698"/>
          </a:xfrm>
        </p:grpSpPr>
        <p:sp>
          <p:nvSpPr>
            <p:cNvPr id="115" name="Rectangle 114">
              <a:extLst>
                <a:ext uri="{FF2B5EF4-FFF2-40B4-BE49-F238E27FC236}">
                  <a16:creationId xmlns:a16="http://schemas.microsoft.com/office/drawing/2014/main" id="{B403F520-CE42-40DB-93AC-53D03E8D2215}"/>
                </a:ext>
              </a:extLst>
            </p:cNvPr>
            <p:cNvSpPr/>
            <p:nvPr/>
          </p:nvSpPr>
          <p:spPr>
            <a:xfrm>
              <a:off x="2111801" y="1824722"/>
              <a:ext cx="1609344" cy="2696698"/>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66">
                <a:defRPr/>
              </a:pPr>
              <a:endParaRPr lang="en-US" dirty="0" err="1">
                <a:solidFill>
                  <a:srgbClr val="FFFFFF"/>
                </a:solidFill>
                <a:latin typeface="Amazon Ember"/>
              </a:endParaRPr>
            </a:p>
          </p:txBody>
        </p:sp>
        <p:sp>
          <p:nvSpPr>
            <p:cNvPr id="123" name="TextBox 122">
              <a:extLst>
                <a:ext uri="{FF2B5EF4-FFF2-40B4-BE49-F238E27FC236}">
                  <a16:creationId xmlns:a16="http://schemas.microsoft.com/office/drawing/2014/main" id="{EC13C7D1-66F9-4515-BF6C-3D16FA30305E}"/>
                </a:ext>
              </a:extLst>
            </p:cNvPr>
            <p:cNvSpPr txBox="1"/>
            <p:nvPr/>
          </p:nvSpPr>
          <p:spPr>
            <a:xfrm>
              <a:off x="2111801" y="3304576"/>
              <a:ext cx="1609344" cy="707886"/>
            </a:xfrm>
            <a:prstGeom prst="rect">
              <a:avLst/>
            </a:prstGeom>
            <a:ln w="12700">
              <a:miter lim="400000"/>
            </a:ln>
          </p:spPr>
          <p:txBody>
            <a:bodyPr wrap="square" lIns="91440" tIns="0" rIns="91440" bIns="0" anchor="t" anchorCtr="0">
              <a:spAutoFit/>
            </a:bodyPr>
            <a:lstStyle>
              <a:defPPr>
                <a:defRPr lang="en-US"/>
              </a:defPPr>
              <a:lvl1pPr algn="ctr" defTabSz="309555" hangingPunct="0">
                <a:defRPr sz="900" b="1" kern="0">
                  <a:solidFill>
                    <a:srgbClr val="FFCC00"/>
                  </a:solidFill>
                  <a:latin typeface="Amazon Ember" panose="02000000000000000000"/>
                </a:defRPr>
              </a:lvl1pPr>
            </a:lstStyle>
            <a:p>
              <a:r>
                <a:rPr lang="en-US" sz="1100" cap="all" dirty="0">
                  <a:latin typeface="+mn-lt"/>
                </a:rPr>
                <a:t>STORE</a:t>
              </a:r>
            </a:p>
            <a:p>
              <a:pPr>
                <a:spcBef>
                  <a:spcPts val="570"/>
                </a:spcBef>
              </a:pPr>
              <a:r>
                <a:rPr lang="en-US" sz="1000" b="0" dirty="0">
                  <a:solidFill>
                    <a:srgbClr val="FFFFFF"/>
                  </a:solidFill>
                  <a:latin typeface="+mn-lt"/>
                </a:rPr>
                <a:t>Stored in the AWS Cloud in a secure, compliant, and auditable way</a:t>
              </a:r>
            </a:p>
          </p:txBody>
        </p:sp>
        <p:cxnSp>
          <p:nvCxnSpPr>
            <p:cNvPr id="132" name="Straight Connector 131">
              <a:extLst>
                <a:ext uri="{FF2B5EF4-FFF2-40B4-BE49-F238E27FC236}">
                  <a16:creationId xmlns:a16="http://schemas.microsoft.com/office/drawing/2014/main" id="{3E616B3C-5FE8-4BD5-8CF2-ACAA03C3BBEA}"/>
                </a:ext>
              </a:extLst>
            </p:cNvPr>
            <p:cNvCxnSpPr>
              <a:cxnSpLocks/>
            </p:cNvCxnSpPr>
            <p:nvPr/>
          </p:nvCxnSpPr>
          <p:spPr>
            <a:xfrm>
              <a:off x="2707185" y="3173071"/>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5" name="Group 24">
              <a:extLst>
                <a:ext uri="{FF2B5EF4-FFF2-40B4-BE49-F238E27FC236}">
                  <a16:creationId xmlns:a16="http://schemas.microsoft.com/office/drawing/2014/main" id="{F8872B68-C753-4CB2-BC0D-B137E7448CAF}"/>
                </a:ext>
              </a:extLst>
            </p:cNvPr>
            <p:cNvGrpSpPr>
              <a:grpSpLocks noChangeAspect="1"/>
            </p:cNvGrpSpPr>
            <p:nvPr/>
          </p:nvGrpSpPr>
          <p:grpSpPr>
            <a:xfrm>
              <a:off x="2486543" y="2224562"/>
              <a:ext cx="859861" cy="548640"/>
              <a:chOff x="2510190" y="2234086"/>
              <a:chExt cx="859861" cy="548640"/>
            </a:xfrm>
          </p:grpSpPr>
          <p:grpSp>
            <p:nvGrpSpPr>
              <p:cNvPr id="143" name="Group 142">
                <a:extLst>
                  <a:ext uri="{FF2B5EF4-FFF2-40B4-BE49-F238E27FC236}">
                    <a16:creationId xmlns:a16="http://schemas.microsoft.com/office/drawing/2014/main" id="{9210CF16-47C0-472A-821E-7562470F7B02}"/>
                  </a:ext>
                </a:extLst>
              </p:cNvPr>
              <p:cNvGrpSpPr/>
              <p:nvPr/>
            </p:nvGrpSpPr>
            <p:grpSpPr>
              <a:xfrm>
                <a:off x="2510190" y="2234086"/>
                <a:ext cx="723755" cy="389300"/>
                <a:chOff x="1912989" y="2272026"/>
                <a:chExt cx="383015" cy="206019"/>
              </a:xfrm>
            </p:grpSpPr>
            <p:sp>
              <p:nvSpPr>
                <p:cNvPr id="144" name="Freeform: Shape 2135">
                  <a:extLst>
                    <a:ext uri="{FF2B5EF4-FFF2-40B4-BE49-F238E27FC236}">
                      <a16:creationId xmlns:a16="http://schemas.microsoft.com/office/drawing/2014/main" id="{F8FF79BC-BA26-43A8-ADEE-F97129E6B6F3}"/>
                    </a:ext>
                  </a:extLst>
                </p:cNvPr>
                <p:cNvSpPr/>
                <p:nvPr/>
              </p:nvSpPr>
              <p:spPr>
                <a:xfrm>
                  <a:off x="1977619" y="2272026"/>
                  <a:ext cx="318385" cy="206019"/>
                </a:xfrm>
                <a:custGeom>
                  <a:avLst/>
                  <a:gdLst>
                    <a:gd name="connsiteX0" fmla="*/ 185452 w 1350454"/>
                    <a:gd name="connsiteY0" fmla="*/ 387402 h 873844"/>
                    <a:gd name="connsiteX1" fmla="*/ 182880 w 1350454"/>
                    <a:gd name="connsiteY1" fmla="*/ 344730 h 873844"/>
                    <a:gd name="connsiteX2" fmla="*/ 385667 w 1350454"/>
                    <a:gd name="connsiteY2" fmla="*/ 29548 h 873844"/>
                    <a:gd name="connsiteX3" fmla="*/ 771144 w 1350454"/>
                    <a:gd name="connsiteY3" fmla="*/ 106320 h 873844"/>
                    <a:gd name="connsiteX4" fmla="*/ 865727 w 1350454"/>
                    <a:gd name="connsiteY4" fmla="*/ 261387 h 873844"/>
                    <a:gd name="connsiteX5" fmla="*/ 865727 w 1350454"/>
                    <a:gd name="connsiteY5" fmla="*/ 261387 h 873844"/>
                    <a:gd name="connsiteX6" fmla="*/ 1131379 w 1350454"/>
                    <a:gd name="connsiteY6" fmla="*/ 380259 h 873844"/>
                    <a:gd name="connsiteX7" fmla="*/ 1131379 w 1350454"/>
                    <a:gd name="connsiteY7" fmla="*/ 383021 h 873844"/>
                    <a:gd name="connsiteX8" fmla="*/ 1350454 w 1350454"/>
                    <a:gd name="connsiteY8" fmla="*/ 628385 h 873844"/>
                    <a:gd name="connsiteX9" fmla="*/ 1124998 w 1350454"/>
                    <a:gd name="connsiteY9" fmla="*/ 873844 h 873844"/>
                    <a:gd name="connsiteX10" fmla="*/ 249460 w 1350454"/>
                    <a:gd name="connsiteY10" fmla="*/ 872892 h 873844"/>
                    <a:gd name="connsiteX11" fmla="*/ 667 w 1350454"/>
                    <a:gd name="connsiteY11" fmla="*/ 646292 h 873844"/>
                    <a:gd name="connsiteX12" fmla="*/ 0 w 1350454"/>
                    <a:gd name="connsiteY12" fmla="*/ 626289 h 873844"/>
                    <a:gd name="connsiteX13" fmla="*/ 185547 w 1350454"/>
                    <a:gd name="connsiteY13" fmla="*/ 387307 h 8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454" h="873844">
                      <a:moveTo>
                        <a:pt x="185452" y="387402"/>
                      </a:moveTo>
                      <a:cubicBezTo>
                        <a:pt x="183724" y="373244"/>
                        <a:pt x="182865" y="358994"/>
                        <a:pt x="182880" y="344730"/>
                      </a:cubicBezTo>
                      <a:cubicBezTo>
                        <a:pt x="182880" y="221763"/>
                        <a:pt x="266414" y="80126"/>
                        <a:pt x="385667" y="29548"/>
                      </a:cubicBezTo>
                      <a:cubicBezTo>
                        <a:pt x="539020" y="-35317"/>
                        <a:pt x="679037" y="13927"/>
                        <a:pt x="771144" y="106320"/>
                      </a:cubicBezTo>
                      <a:cubicBezTo>
                        <a:pt x="813760" y="150371"/>
                        <a:pt x="846065" y="203334"/>
                        <a:pt x="865727" y="261387"/>
                      </a:cubicBezTo>
                      <a:lnTo>
                        <a:pt x="865727" y="261387"/>
                      </a:lnTo>
                      <a:cubicBezTo>
                        <a:pt x="943832" y="155754"/>
                        <a:pt x="1118426" y="188901"/>
                        <a:pt x="1131379" y="380259"/>
                      </a:cubicBezTo>
                      <a:lnTo>
                        <a:pt x="1131379" y="383021"/>
                      </a:lnTo>
                      <a:cubicBezTo>
                        <a:pt x="1210723" y="396642"/>
                        <a:pt x="1350454" y="452744"/>
                        <a:pt x="1350454" y="628385"/>
                      </a:cubicBezTo>
                      <a:cubicBezTo>
                        <a:pt x="1350454" y="855461"/>
                        <a:pt x="1124998" y="873844"/>
                        <a:pt x="1124998" y="873844"/>
                      </a:cubicBezTo>
                      <a:lnTo>
                        <a:pt x="249460" y="872892"/>
                      </a:lnTo>
                      <a:cubicBezTo>
                        <a:pt x="120491" y="872892"/>
                        <a:pt x="8668" y="774975"/>
                        <a:pt x="667" y="646292"/>
                      </a:cubicBezTo>
                      <a:cubicBezTo>
                        <a:pt x="667" y="639815"/>
                        <a:pt x="0" y="633147"/>
                        <a:pt x="0" y="626289"/>
                      </a:cubicBezTo>
                      <a:cubicBezTo>
                        <a:pt x="0" y="476175"/>
                        <a:pt x="98298" y="409691"/>
                        <a:pt x="185547" y="387307"/>
                      </a:cubicBez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45" name="Freeform: Shape 2136">
                  <a:extLst>
                    <a:ext uri="{FF2B5EF4-FFF2-40B4-BE49-F238E27FC236}">
                      <a16:creationId xmlns:a16="http://schemas.microsoft.com/office/drawing/2014/main" id="{8D3A6C5B-FAC7-480F-9EA9-A7E47BD87195}"/>
                    </a:ext>
                  </a:extLst>
                </p:cNvPr>
                <p:cNvSpPr/>
                <p:nvPr/>
              </p:nvSpPr>
              <p:spPr>
                <a:xfrm>
                  <a:off x="2011797" y="2418558"/>
                  <a:ext cx="105095" cy="2246"/>
                </a:xfrm>
                <a:custGeom>
                  <a:avLst/>
                  <a:gdLst>
                    <a:gd name="connsiteX0" fmla="*/ 0 w 445770"/>
                    <a:gd name="connsiteY0" fmla="*/ 0 h 9525"/>
                    <a:gd name="connsiteX1" fmla="*/ 445770 w 445770"/>
                    <a:gd name="connsiteY1" fmla="*/ 0 h 9525"/>
                  </a:gdLst>
                  <a:ahLst/>
                  <a:cxnLst>
                    <a:cxn ang="0">
                      <a:pos x="connsiteX0" y="connsiteY0"/>
                    </a:cxn>
                    <a:cxn ang="0">
                      <a:pos x="connsiteX1" y="connsiteY1"/>
                    </a:cxn>
                  </a:cxnLst>
                  <a:rect l="l" t="t" r="r" b="b"/>
                  <a:pathLst>
                    <a:path w="445770" h="9525">
                      <a:moveTo>
                        <a:pt x="0" y="0"/>
                      </a:moveTo>
                      <a:lnTo>
                        <a:pt x="44577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46" name="Freeform: Shape 2137">
                  <a:extLst>
                    <a:ext uri="{FF2B5EF4-FFF2-40B4-BE49-F238E27FC236}">
                      <a16:creationId xmlns:a16="http://schemas.microsoft.com/office/drawing/2014/main" id="{666D7DE2-4EB4-4394-AEDB-72ABAEA44C5E}"/>
                    </a:ext>
                  </a:extLst>
                </p:cNvPr>
                <p:cNvSpPr/>
                <p:nvPr/>
              </p:nvSpPr>
              <p:spPr>
                <a:xfrm>
                  <a:off x="1957902" y="2388243"/>
                  <a:ext cx="13474" cy="2246"/>
                </a:xfrm>
                <a:custGeom>
                  <a:avLst/>
                  <a:gdLst>
                    <a:gd name="connsiteX0" fmla="*/ 0 w 57149"/>
                    <a:gd name="connsiteY0" fmla="*/ 0 h 9525"/>
                    <a:gd name="connsiteX1" fmla="*/ 57150 w 57149"/>
                    <a:gd name="connsiteY1" fmla="*/ 0 h 9525"/>
                  </a:gdLst>
                  <a:ahLst/>
                  <a:cxnLst>
                    <a:cxn ang="0">
                      <a:pos x="connsiteX0" y="connsiteY0"/>
                    </a:cxn>
                    <a:cxn ang="0">
                      <a:pos x="connsiteX1" y="connsiteY1"/>
                    </a:cxn>
                  </a:cxnLst>
                  <a:rect l="l" t="t" r="r" b="b"/>
                  <a:pathLst>
                    <a:path w="57149" h="9525">
                      <a:moveTo>
                        <a:pt x="0" y="0"/>
                      </a:moveTo>
                      <a:lnTo>
                        <a:pt x="5715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47" name="Freeform: Shape 2138">
                  <a:extLst>
                    <a:ext uri="{FF2B5EF4-FFF2-40B4-BE49-F238E27FC236}">
                      <a16:creationId xmlns:a16="http://schemas.microsoft.com/office/drawing/2014/main" id="{B02D6BE5-989D-4949-8FB7-B60796C2A31F}"/>
                    </a:ext>
                  </a:extLst>
                </p:cNvPr>
                <p:cNvSpPr/>
                <p:nvPr/>
              </p:nvSpPr>
              <p:spPr>
                <a:xfrm>
                  <a:off x="1997425" y="2388243"/>
                  <a:ext cx="39074" cy="2246"/>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19050" cap="flat">
                  <a:solidFill>
                    <a:schemeClr val="tx1"/>
                  </a:solidFill>
                  <a:custDash>
                    <a:ds d="870000" sp="870000"/>
                  </a:custDash>
                  <a:round/>
                </a:ln>
              </p:spPr>
              <p:txBody>
                <a:bodyPr rtlCol="0" anchor="ctr"/>
                <a:lstStyle/>
                <a:p>
                  <a:pPr defTabSz="457178">
                    <a:defRPr/>
                  </a:pPr>
                  <a:endParaRPr lang="en-US" dirty="0">
                    <a:solidFill>
                      <a:srgbClr val="FFFFFF"/>
                    </a:solidFill>
                    <a:latin typeface="Amazon Ember"/>
                  </a:endParaRPr>
                </a:p>
              </p:txBody>
            </p:sp>
            <p:sp>
              <p:nvSpPr>
                <p:cNvPr id="148" name="Freeform: Shape 2139">
                  <a:extLst>
                    <a:ext uri="{FF2B5EF4-FFF2-40B4-BE49-F238E27FC236}">
                      <a16:creationId xmlns:a16="http://schemas.microsoft.com/office/drawing/2014/main" id="{DE55A7A2-6760-45E1-BB6A-384132DBDD20}"/>
                    </a:ext>
                  </a:extLst>
                </p:cNvPr>
                <p:cNvSpPr/>
                <p:nvPr/>
              </p:nvSpPr>
              <p:spPr>
                <a:xfrm>
                  <a:off x="2049523" y="2388243"/>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49" name="Freeform: Shape 2140">
                  <a:extLst>
                    <a:ext uri="{FF2B5EF4-FFF2-40B4-BE49-F238E27FC236}">
                      <a16:creationId xmlns:a16="http://schemas.microsoft.com/office/drawing/2014/main" id="{EEA964F8-B9CA-4899-833E-2ACE6A441C6A}"/>
                    </a:ext>
                  </a:extLst>
                </p:cNvPr>
                <p:cNvSpPr/>
                <p:nvPr/>
              </p:nvSpPr>
              <p:spPr>
                <a:xfrm>
                  <a:off x="2140270" y="2418558"/>
                  <a:ext cx="38535" cy="2246"/>
                </a:xfrm>
                <a:custGeom>
                  <a:avLst/>
                  <a:gdLst>
                    <a:gd name="connsiteX0" fmla="*/ 0 w 163449"/>
                    <a:gd name="connsiteY0" fmla="*/ 0 h 9525"/>
                    <a:gd name="connsiteX1" fmla="*/ 163449 w 163449"/>
                    <a:gd name="connsiteY1" fmla="*/ 0 h 9525"/>
                  </a:gdLst>
                  <a:ahLst/>
                  <a:cxnLst>
                    <a:cxn ang="0">
                      <a:pos x="connsiteX0" y="connsiteY0"/>
                    </a:cxn>
                    <a:cxn ang="0">
                      <a:pos x="connsiteX1" y="connsiteY1"/>
                    </a:cxn>
                  </a:cxnLst>
                  <a:rect l="l" t="t" r="r" b="b"/>
                  <a:pathLst>
                    <a:path w="163449" h="9525">
                      <a:moveTo>
                        <a:pt x="0" y="0"/>
                      </a:moveTo>
                      <a:lnTo>
                        <a:pt x="163449"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50" name="Freeform: Shape 2141">
                  <a:extLst>
                    <a:ext uri="{FF2B5EF4-FFF2-40B4-BE49-F238E27FC236}">
                      <a16:creationId xmlns:a16="http://schemas.microsoft.com/office/drawing/2014/main" id="{CF4FC0EB-B640-4E41-9B02-99199A0F1F0B}"/>
                    </a:ext>
                  </a:extLst>
                </p:cNvPr>
                <p:cNvSpPr/>
                <p:nvPr/>
              </p:nvSpPr>
              <p:spPr>
                <a:xfrm>
                  <a:off x="2079840" y="2388175"/>
                  <a:ext cx="137477" cy="2246"/>
                </a:xfrm>
                <a:custGeom>
                  <a:avLst/>
                  <a:gdLst>
                    <a:gd name="connsiteX0" fmla="*/ 0 w 583120"/>
                    <a:gd name="connsiteY0" fmla="*/ 0 h 9525"/>
                    <a:gd name="connsiteX1" fmla="*/ 583121 w 583120"/>
                    <a:gd name="connsiteY1" fmla="*/ 0 h 9525"/>
                  </a:gdLst>
                  <a:ahLst/>
                  <a:cxnLst>
                    <a:cxn ang="0">
                      <a:pos x="connsiteX0" y="connsiteY0"/>
                    </a:cxn>
                    <a:cxn ang="0">
                      <a:pos x="connsiteX1" y="connsiteY1"/>
                    </a:cxn>
                  </a:cxnLst>
                  <a:rect l="l" t="t" r="r" b="b"/>
                  <a:pathLst>
                    <a:path w="583120" h="9525">
                      <a:moveTo>
                        <a:pt x="0" y="0"/>
                      </a:moveTo>
                      <a:lnTo>
                        <a:pt x="583121"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51" name="Freeform: Shape 2142">
                  <a:extLst>
                    <a:ext uri="{FF2B5EF4-FFF2-40B4-BE49-F238E27FC236}">
                      <a16:creationId xmlns:a16="http://schemas.microsoft.com/office/drawing/2014/main" id="{12DE4F14-B01C-4AA1-8F44-65DE9E081E9D}"/>
                    </a:ext>
                  </a:extLst>
                </p:cNvPr>
                <p:cNvSpPr/>
                <p:nvPr/>
              </p:nvSpPr>
              <p:spPr>
                <a:xfrm>
                  <a:off x="1912989" y="2449009"/>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52" name="Freeform: Shape 2143">
                  <a:extLst>
                    <a:ext uri="{FF2B5EF4-FFF2-40B4-BE49-F238E27FC236}">
                      <a16:creationId xmlns:a16="http://schemas.microsoft.com/office/drawing/2014/main" id="{C630369A-C850-444D-A885-6BDE37F9636E}"/>
                    </a:ext>
                  </a:extLst>
                </p:cNvPr>
                <p:cNvSpPr/>
                <p:nvPr/>
              </p:nvSpPr>
              <p:spPr>
                <a:xfrm>
                  <a:off x="1950267" y="2449009"/>
                  <a:ext cx="83313" cy="2246"/>
                </a:xfrm>
                <a:custGeom>
                  <a:avLst/>
                  <a:gdLst>
                    <a:gd name="connsiteX0" fmla="*/ 0 w 353377"/>
                    <a:gd name="connsiteY0" fmla="*/ 0 h 9525"/>
                    <a:gd name="connsiteX1" fmla="*/ 353378 w 353377"/>
                    <a:gd name="connsiteY1" fmla="*/ 0 h 9525"/>
                  </a:gdLst>
                  <a:ahLst/>
                  <a:cxnLst>
                    <a:cxn ang="0">
                      <a:pos x="connsiteX0" y="connsiteY0"/>
                    </a:cxn>
                    <a:cxn ang="0">
                      <a:pos x="connsiteX1" y="connsiteY1"/>
                    </a:cxn>
                  </a:cxnLst>
                  <a:rect l="l" t="t" r="r" b="b"/>
                  <a:pathLst>
                    <a:path w="353377" h="9525">
                      <a:moveTo>
                        <a:pt x="0" y="0"/>
                      </a:moveTo>
                      <a:lnTo>
                        <a:pt x="353378" y="0"/>
                      </a:lnTo>
                    </a:path>
                  </a:pathLst>
                </a:custGeom>
                <a:ln w="19050" cap="flat">
                  <a:solidFill>
                    <a:schemeClr val="tx1"/>
                  </a:solidFill>
                  <a:custDash>
                    <a:ds d="795000" sp="795000"/>
                  </a:custDash>
                  <a:round/>
                </a:ln>
              </p:spPr>
              <p:txBody>
                <a:bodyPr rtlCol="0" anchor="ctr"/>
                <a:lstStyle/>
                <a:p>
                  <a:pPr defTabSz="457178">
                    <a:defRPr/>
                  </a:pPr>
                  <a:endParaRPr lang="en-US" dirty="0">
                    <a:solidFill>
                      <a:srgbClr val="FFFFFF"/>
                    </a:solidFill>
                    <a:latin typeface="Amazon Ember"/>
                  </a:endParaRPr>
                </a:p>
              </p:txBody>
            </p:sp>
            <p:sp>
              <p:nvSpPr>
                <p:cNvPr id="153" name="Freeform: Shape 2144">
                  <a:extLst>
                    <a:ext uri="{FF2B5EF4-FFF2-40B4-BE49-F238E27FC236}">
                      <a16:creationId xmlns:a16="http://schemas.microsoft.com/office/drawing/2014/main" id="{99A2DD70-27F6-4F95-BECA-EE325968FDFF}"/>
                    </a:ext>
                  </a:extLst>
                </p:cNvPr>
                <p:cNvSpPr/>
                <p:nvPr/>
              </p:nvSpPr>
              <p:spPr>
                <a:xfrm>
                  <a:off x="2045481" y="2449009"/>
                  <a:ext cx="13474" cy="2246"/>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grpSp>
          <p:sp>
            <p:nvSpPr>
              <p:cNvPr id="2" name="Rectangle 1"/>
              <p:cNvSpPr/>
              <p:nvPr/>
            </p:nvSpPr>
            <p:spPr>
              <a:xfrm>
                <a:off x="3103585" y="2471174"/>
                <a:ext cx="266466" cy="216605"/>
              </a:xfrm>
              <a:prstGeom prst="rect">
                <a:avLst/>
              </a:prstGeom>
              <a:solidFill>
                <a:schemeClr val="bg2">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defTabSz="457178">
                  <a:defRPr/>
                </a:pPr>
                <a:endParaRPr lang="en-US" dirty="0" err="1">
                  <a:solidFill>
                    <a:srgbClr val="FFFFFF"/>
                  </a:solidFill>
                  <a:latin typeface="Amazon Ember"/>
                </a:endParaRPr>
              </a:p>
            </p:txBody>
          </p:sp>
          <p:grpSp>
            <p:nvGrpSpPr>
              <p:cNvPr id="137" name="Group 136">
                <a:extLst>
                  <a:ext uri="{FF2B5EF4-FFF2-40B4-BE49-F238E27FC236}">
                    <a16:creationId xmlns:a16="http://schemas.microsoft.com/office/drawing/2014/main" id="{C7B8F006-4FED-466D-8E56-450FC77EE35C}"/>
                  </a:ext>
                </a:extLst>
              </p:cNvPr>
              <p:cNvGrpSpPr/>
              <p:nvPr/>
            </p:nvGrpSpPr>
            <p:grpSpPr>
              <a:xfrm>
                <a:off x="3060295" y="2483574"/>
                <a:ext cx="287419" cy="299152"/>
                <a:chOff x="752363" y="2625127"/>
                <a:chExt cx="266587" cy="277471"/>
              </a:xfrm>
            </p:grpSpPr>
            <p:sp>
              <p:nvSpPr>
                <p:cNvPr id="138" name="Freeform: Shape 1733">
                  <a:extLst>
                    <a:ext uri="{FF2B5EF4-FFF2-40B4-BE49-F238E27FC236}">
                      <a16:creationId xmlns:a16="http://schemas.microsoft.com/office/drawing/2014/main" id="{0FCAEA5D-A698-4B04-8773-FAD228094497}"/>
                    </a:ext>
                  </a:extLst>
                </p:cNvPr>
                <p:cNvSpPr/>
                <p:nvPr/>
              </p:nvSpPr>
              <p:spPr>
                <a:xfrm>
                  <a:off x="752363" y="2625127"/>
                  <a:ext cx="203088" cy="277471"/>
                </a:xfrm>
                <a:custGeom>
                  <a:avLst/>
                  <a:gdLst>
                    <a:gd name="connsiteX0" fmla="*/ 868013 w 869441"/>
                    <a:gd name="connsiteY0" fmla="*/ 202120 h 1187881"/>
                    <a:gd name="connsiteX1" fmla="*/ 868013 w 869441"/>
                    <a:gd name="connsiteY1" fmla="*/ 138208 h 1187881"/>
                    <a:gd name="connsiteX2" fmla="*/ 839388 w 869441"/>
                    <a:gd name="connsiteY2" fmla="*/ 109682 h 1187881"/>
                    <a:gd name="connsiteX3" fmla="*/ 833533 w 869441"/>
                    <a:gd name="connsiteY3" fmla="*/ 110299 h 1187881"/>
                    <a:gd name="connsiteX4" fmla="*/ 456343 w 869441"/>
                    <a:gd name="connsiteY4" fmla="*/ 9239 h 1187881"/>
                    <a:gd name="connsiteX5" fmla="*/ 415968 w 869441"/>
                    <a:gd name="connsiteY5" fmla="*/ 7536 h 1187881"/>
                    <a:gd name="connsiteX6" fmla="*/ 413671 w 869441"/>
                    <a:gd name="connsiteY6" fmla="*/ 9906 h 1187881"/>
                    <a:gd name="connsiteX7" fmla="*/ 34481 w 869441"/>
                    <a:gd name="connsiteY7" fmla="*/ 109251 h 1187881"/>
                    <a:gd name="connsiteX8" fmla="*/ 617 w 869441"/>
                    <a:gd name="connsiteY8" fmla="*/ 131304 h 1187881"/>
                    <a:gd name="connsiteX9" fmla="*/ 0 w 869441"/>
                    <a:gd name="connsiteY9" fmla="*/ 137255 h 1187881"/>
                    <a:gd name="connsiteX10" fmla="*/ 0 w 869441"/>
                    <a:gd name="connsiteY10" fmla="*/ 931831 h 1187881"/>
                    <a:gd name="connsiteX11" fmla="*/ 14573 w 869441"/>
                    <a:gd name="connsiteY11" fmla="*/ 956691 h 1187881"/>
                    <a:gd name="connsiteX12" fmla="*/ 420053 w 869441"/>
                    <a:gd name="connsiteY12" fmla="*/ 1184243 h 1187881"/>
                    <a:gd name="connsiteX13" fmla="*/ 447961 w 869441"/>
                    <a:gd name="connsiteY13" fmla="*/ 1184243 h 1187881"/>
                    <a:gd name="connsiteX14" fmla="*/ 853726 w 869441"/>
                    <a:gd name="connsiteY14" fmla="*/ 956881 h 1187881"/>
                    <a:gd name="connsiteX15" fmla="*/ 868394 w 869441"/>
                    <a:gd name="connsiteY15" fmla="*/ 932593 h 1187881"/>
                    <a:gd name="connsiteX16" fmla="*/ 869442 w 869441"/>
                    <a:gd name="connsiteY16" fmla="*/ 869251 h 11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69441" h="1187881">
                      <a:moveTo>
                        <a:pt x="868013" y="202120"/>
                      </a:moveTo>
                      <a:lnTo>
                        <a:pt x="868013" y="138208"/>
                      </a:lnTo>
                      <a:cubicBezTo>
                        <a:pt x="867986" y="122426"/>
                        <a:pt x="855170" y="109655"/>
                        <a:pt x="839388" y="109682"/>
                      </a:cubicBezTo>
                      <a:cubicBezTo>
                        <a:pt x="837421" y="109686"/>
                        <a:pt x="835458" y="109893"/>
                        <a:pt x="833533" y="110299"/>
                      </a:cubicBezTo>
                      <a:cubicBezTo>
                        <a:pt x="758762" y="126111"/>
                        <a:pt x="578453" y="146018"/>
                        <a:pt x="456343" y="9239"/>
                      </a:cubicBezTo>
                      <a:cubicBezTo>
                        <a:pt x="445664" y="-2381"/>
                        <a:pt x="427587" y="-3143"/>
                        <a:pt x="415968" y="7536"/>
                      </a:cubicBezTo>
                      <a:cubicBezTo>
                        <a:pt x="415157" y="8281"/>
                        <a:pt x="414390" y="9072"/>
                        <a:pt x="413671" y="9906"/>
                      </a:cubicBezTo>
                      <a:cubicBezTo>
                        <a:pt x="370618" y="59531"/>
                        <a:pt x="256318" y="153828"/>
                        <a:pt x="34481" y="109251"/>
                      </a:cubicBezTo>
                      <a:cubicBezTo>
                        <a:pt x="19040" y="105990"/>
                        <a:pt x="3878" y="115863"/>
                        <a:pt x="617" y="131304"/>
                      </a:cubicBezTo>
                      <a:cubicBezTo>
                        <a:pt x="204" y="133261"/>
                        <a:pt x="-3" y="135255"/>
                        <a:pt x="0" y="137255"/>
                      </a:cubicBezTo>
                      <a:lnTo>
                        <a:pt x="0" y="931831"/>
                      </a:lnTo>
                      <a:cubicBezTo>
                        <a:pt x="18" y="942139"/>
                        <a:pt x="5587" y="951639"/>
                        <a:pt x="14573" y="956691"/>
                      </a:cubicBezTo>
                      <a:lnTo>
                        <a:pt x="420053" y="1184243"/>
                      </a:lnTo>
                      <a:cubicBezTo>
                        <a:pt x="428723" y="1189095"/>
                        <a:pt x="439291" y="1189095"/>
                        <a:pt x="447961" y="1184243"/>
                      </a:cubicBezTo>
                      <a:lnTo>
                        <a:pt x="853726" y="956881"/>
                      </a:lnTo>
                      <a:cubicBezTo>
                        <a:pt x="862574" y="951956"/>
                        <a:pt x="868154" y="942716"/>
                        <a:pt x="868394" y="932593"/>
                      </a:cubicBezTo>
                      <a:lnTo>
                        <a:pt x="869442" y="869251"/>
                      </a:lnTo>
                    </a:path>
                  </a:pathLst>
                </a:custGeom>
                <a:solidFill>
                  <a:schemeClr val="bg2">
                    <a:lumMod val="90000"/>
                    <a:lumOff val="10000"/>
                  </a:schemeClr>
                </a:solidFill>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139" name="Freeform: Shape 1734">
                  <a:extLst>
                    <a:ext uri="{FF2B5EF4-FFF2-40B4-BE49-F238E27FC236}">
                      <a16:creationId xmlns:a16="http://schemas.microsoft.com/office/drawing/2014/main" id="{161C8F57-559E-427E-99B6-EC4D40DD8AC8}"/>
                    </a:ext>
                  </a:extLst>
                </p:cNvPr>
                <p:cNvSpPr/>
                <p:nvPr/>
              </p:nvSpPr>
              <p:spPr>
                <a:xfrm>
                  <a:off x="754410" y="2766363"/>
                  <a:ext cx="127420" cy="41227"/>
                </a:xfrm>
                <a:custGeom>
                  <a:avLst/>
                  <a:gdLst>
                    <a:gd name="connsiteX0" fmla="*/ 0 w 545496"/>
                    <a:gd name="connsiteY0" fmla="*/ 0 h 176498"/>
                    <a:gd name="connsiteX1" fmla="*/ 545497 w 545496"/>
                    <a:gd name="connsiteY1" fmla="*/ 176498 h 176498"/>
                  </a:gdLst>
                  <a:ahLst/>
                  <a:cxnLst>
                    <a:cxn ang="0">
                      <a:pos x="connsiteX0" y="connsiteY0"/>
                    </a:cxn>
                    <a:cxn ang="0">
                      <a:pos x="connsiteX1" y="connsiteY1"/>
                    </a:cxn>
                  </a:cxnLst>
                  <a:rect l="l" t="t" r="r" b="b"/>
                  <a:pathLst>
                    <a:path w="545496" h="176498">
                      <a:moveTo>
                        <a:pt x="0" y="0"/>
                      </a:moveTo>
                      <a:lnTo>
                        <a:pt x="545497" y="176498"/>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140" name="Freeform: Shape 1735">
                  <a:extLst>
                    <a:ext uri="{FF2B5EF4-FFF2-40B4-BE49-F238E27FC236}">
                      <a16:creationId xmlns:a16="http://schemas.microsoft.com/office/drawing/2014/main" id="{BF85F1C6-5988-4BC8-B9F7-9B1D017943E2}"/>
                    </a:ext>
                  </a:extLst>
                </p:cNvPr>
                <p:cNvSpPr/>
                <p:nvPr/>
              </p:nvSpPr>
              <p:spPr>
                <a:xfrm>
                  <a:off x="753854" y="2690962"/>
                  <a:ext cx="122080" cy="38001"/>
                </a:xfrm>
                <a:custGeom>
                  <a:avLst/>
                  <a:gdLst>
                    <a:gd name="connsiteX0" fmla="*/ 0 w 522636"/>
                    <a:gd name="connsiteY0" fmla="*/ 0 h 162686"/>
                    <a:gd name="connsiteX1" fmla="*/ 522637 w 522636"/>
                    <a:gd name="connsiteY1" fmla="*/ 162687 h 162686"/>
                  </a:gdLst>
                  <a:ahLst/>
                  <a:cxnLst>
                    <a:cxn ang="0">
                      <a:pos x="connsiteX0" y="connsiteY0"/>
                    </a:cxn>
                    <a:cxn ang="0">
                      <a:pos x="connsiteX1" y="connsiteY1"/>
                    </a:cxn>
                  </a:cxnLst>
                  <a:rect l="l" t="t" r="r" b="b"/>
                  <a:pathLst>
                    <a:path w="522636" h="162686">
                      <a:moveTo>
                        <a:pt x="0" y="0"/>
                      </a:moveTo>
                      <a:lnTo>
                        <a:pt x="522637" y="162687"/>
                      </a:lnTo>
                    </a:path>
                  </a:pathLst>
                </a:custGeom>
                <a:ln w="19050" cap="flat">
                  <a:solidFill>
                    <a:srgbClr val="3366FF"/>
                  </a:solidFill>
                  <a:prstDash val="solid"/>
                  <a:round/>
                </a:ln>
              </p:spPr>
              <p:txBody>
                <a:bodyPr rtlCol="0" anchor="ctr"/>
                <a:lstStyle/>
                <a:p>
                  <a:pPr defTabSz="457178">
                    <a:defRPr/>
                  </a:pPr>
                  <a:endParaRPr lang="en-US" dirty="0">
                    <a:solidFill>
                      <a:srgbClr val="FFFFFF"/>
                    </a:solidFill>
                    <a:latin typeface="Amazon Ember"/>
                  </a:endParaRPr>
                </a:p>
              </p:txBody>
            </p:sp>
            <p:sp>
              <p:nvSpPr>
                <p:cNvPr id="141" name="Freeform: Shape 1736">
                  <a:extLst>
                    <a:ext uri="{FF2B5EF4-FFF2-40B4-BE49-F238E27FC236}">
                      <a16:creationId xmlns:a16="http://schemas.microsoft.com/office/drawing/2014/main" id="{987B6B22-84D6-488A-8D62-AE358523E224}"/>
                    </a:ext>
                  </a:extLst>
                </p:cNvPr>
                <p:cNvSpPr/>
                <p:nvPr/>
              </p:nvSpPr>
              <p:spPr>
                <a:xfrm>
                  <a:off x="891953" y="2684287"/>
                  <a:ext cx="126997" cy="126997"/>
                </a:xfrm>
                <a:custGeom>
                  <a:avLst/>
                  <a:gdLst>
                    <a:gd name="connsiteX0" fmla="*/ 543687 w 543686"/>
                    <a:gd name="connsiteY0" fmla="*/ 271844 h 543687"/>
                    <a:gd name="connsiteX1" fmla="*/ 271844 w 543686"/>
                    <a:gd name="connsiteY1" fmla="*/ 543687 h 543687"/>
                    <a:gd name="connsiteX2" fmla="*/ 0 w 543686"/>
                    <a:gd name="connsiteY2" fmla="*/ 271844 h 543687"/>
                    <a:gd name="connsiteX3" fmla="*/ 271844 w 543686"/>
                    <a:gd name="connsiteY3" fmla="*/ 0 h 543687"/>
                    <a:gd name="connsiteX4" fmla="*/ 543687 w 543686"/>
                    <a:gd name="connsiteY4" fmla="*/ 271844 h 543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686" h="543687">
                      <a:moveTo>
                        <a:pt x="543687" y="271844"/>
                      </a:moveTo>
                      <a:cubicBezTo>
                        <a:pt x="543687" y="421979"/>
                        <a:pt x="421979" y="543687"/>
                        <a:pt x="271844" y="543687"/>
                      </a:cubicBezTo>
                      <a:cubicBezTo>
                        <a:pt x="121709" y="543687"/>
                        <a:pt x="0" y="421979"/>
                        <a:pt x="0" y="271844"/>
                      </a:cubicBezTo>
                      <a:cubicBezTo>
                        <a:pt x="0" y="121709"/>
                        <a:pt x="121709" y="0"/>
                        <a:pt x="271844" y="0"/>
                      </a:cubicBezTo>
                      <a:cubicBezTo>
                        <a:pt x="421979" y="0"/>
                        <a:pt x="543687" y="121709"/>
                        <a:pt x="543687" y="271844"/>
                      </a:cubicBezTo>
                      <a:close/>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sp>
              <p:nvSpPr>
                <p:cNvPr id="142" name="Freeform: Shape 1737">
                  <a:extLst>
                    <a:ext uri="{FF2B5EF4-FFF2-40B4-BE49-F238E27FC236}">
                      <a16:creationId xmlns:a16="http://schemas.microsoft.com/office/drawing/2014/main" id="{78CDB505-0478-4FE3-B72E-DD4EB45C1F05}"/>
                    </a:ext>
                  </a:extLst>
                </p:cNvPr>
                <p:cNvSpPr/>
                <p:nvPr/>
              </p:nvSpPr>
              <p:spPr>
                <a:xfrm>
                  <a:off x="921744" y="2725625"/>
                  <a:ext cx="66146" cy="47034"/>
                </a:xfrm>
                <a:custGeom>
                  <a:avLst/>
                  <a:gdLst>
                    <a:gd name="connsiteX0" fmla="*/ 0 w 283178"/>
                    <a:gd name="connsiteY0" fmla="*/ 119539 h 201358"/>
                    <a:gd name="connsiteX1" fmla="*/ 81820 w 283178"/>
                    <a:gd name="connsiteY1" fmla="*/ 201359 h 201358"/>
                    <a:gd name="connsiteX2" fmla="*/ 283178 w 283178"/>
                    <a:gd name="connsiteY2" fmla="*/ 0 h 201358"/>
                  </a:gdLst>
                  <a:ahLst/>
                  <a:cxnLst>
                    <a:cxn ang="0">
                      <a:pos x="connsiteX0" y="connsiteY0"/>
                    </a:cxn>
                    <a:cxn ang="0">
                      <a:pos x="connsiteX1" y="connsiteY1"/>
                    </a:cxn>
                    <a:cxn ang="0">
                      <a:pos x="connsiteX2" y="connsiteY2"/>
                    </a:cxn>
                  </a:cxnLst>
                  <a:rect l="l" t="t" r="r" b="b"/>
                  <a:pathLst>
                    <a:path w="283178" h="201358">
                      <a:moveTo>
                        <a:pt x="0" y="119539"/>
                      </a:moveTo>
                      <a:lnTo>
                        <a:pt x="81820" y="201359"/>
                      </a:lnTo>
                      <a:lnTo>
                        <a:pt x="283178" y="0"/>
                      </a:lnTo>
                    </a:path>
                  </a:pathLst>
                </a:custGeom>
                <a:noFill/>
                <a:ln w="19050" cap="flat">
                  <a:solidFill>
                    <a:schemeClr val="tx1"/>
                  </a:solidFill>
                  <a:prstDash val="solid"/>
                  <a:round/>
                </a:ln>
              </p:spPr>
              <p:txBody>
                <a:bodyPr rtlCol="0" anchor="ctr"/>
                <a:lstStyle/>
                <a:p>
                  <a:pPr defTabSz="457178">
                    <a:defRPr/>
                  </a:pPr>
                  <a:endParaRPr lang="en-US" dirty="0">
                    <a:solidFill>
                      <a:srgbClr val="FFFFFF"/>
                    </a:solidFill>
                    <a:latin typeface="Amazon Ember"/>
                  </a:endParaRPr>
                </a:p>
              </p:txBody>
            </p:sp>
          </p:grpSp>
        </p:grpSp>
      </p:grpSp>
    </p:spTree>
    <p:extLst>
      <p:ext uri="{BB962C8B-B14F-4D97-AF65-F5344CB8AC3E}">
        <p14:creationId xmlns:p14="http://schemas.microsoft.com/office/powerpoint/2010/main" val="9415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0 -4.32099E-6 L 0 0.02624 " pathEditMode="relative" rAng="0" ptsTypes="AA">
                                      <p:cBhvr>
                                        <p:cTn id="9" dur="500" spd="-100000" fill="hold"/>
                                        <p:tgtEl>
                                          <p:spTgt spid="8"/>
                                        </p:tgtEl>
                                        <p:attrNameLst>
                                          <p:attrName>ppt_x</p:attrName>
                                          <p:attrName>ppt_y</p:attrName>
                                        </p:attrNameLst>
                                      </p:cBhvr>
                                      <p:rCtr x="0" y="1296"/>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35" presetClass="path" presetSubtype="0" decel="100000" fill="hold" grpId="1" nodeType="withEffect">
                                  <p:stCondLst>
                                    <p:cond delay="200"/>
                                  </p:stCondLst>
                                  <p:childTnLst>
                                    <p:animMotion origin="layout" path="M 2.77556E-17 -3.7037E-6 L 2.77556E-17 0.02616 " pathEditMode="relative" rAng="0" ptsTypes="AA">
                                      <p:cBhvr>
                                        <p:cTn id="14" dur="500" spd="-100000" fill="hold"/>
                                        <p:tgtEl>
                                          <p:spTgt spid="6"/>
                                        </p:tgtEl>
                                        <p:attrNameLst>
                                          <p:attrName>ppt_x</p:attrName>
                                          <p:attrName>ppt_y</p:attrName>
                                        </p:attrNameLst>
                                      </p:cBhvr>
                                      <p:rCtr x="0" y="1296"/>
                                    </p:animMotion>
                                  </p:childTnLst>
                                </p:cTn>
                              </p:par>
                              <p:par>
                                <p:cTn id="15" presetID="1" presetClass="entr" presetSubtype="0" fill="hold" nodeType="withEffect">
                                  <p:stCondLst>
                                    <p:cond delay="0"/>
                                  </p:stCondLst>
                                  <p:childTnLst>
                                    <p:set>
                                      <p:cBhvr>
                                        <p:cTn id="16" dur="1" fill="hold">
                                          <p:stCondLst>
                                            <p:cond delay="499"/>
                                          </p:stCondLst>
                                        </p:cTn>
                                        <p:tgtEl>
                                          <p:spTgt spid="111"/>
                                        </p:tgtEl>
                                        <p:attrNameLst>
                                          <p:attrName>style.visibility</p:attrName>
                                        </p:attrNameLst>
                                      </p:cBhvr>
                                      <p:to>
                                        <p:strVal val="visible"/>
                                      </p:to>
                                    </p:set>
                                  </p:childTnLst>
                                </p:cTn>
                              </p:par>
                              <p:par>
                                <p:cTn id="17" presetID="6" presetClass="emph" presetSubtype="0" accel="100000" autoRev="1" fill="hold" nodeType="withEffect">
                                  <p:stCondLst>
                                    <p:cond delay="0"/>
                                  </p:stCondLst>
                                  <p:childTnLst>
                                    <p:animScale>
                                      <p:cBhvr>
                                        <p:cTn id="18" dur="500" fill="hold"/>
                                        <p:tgtEl>
                                          <p:spTgt spid="111"/>
                                        </p:tgtEl>
                                      </p:cBhvr>
                                      <p:by x="0" y="100000"/>
                                    </p:animScale>
                                  </p:childTnLst>
                                </p:cTn>
                              </p:par>
                              <p:par>
                                <p:cTn id="19" presetID="10" presetClass="entr" presetSubtype="0" fill="hold" nodeType="withEffect">
                                  <p:stCondLst>
                                    <p:cond delay="7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35" presetClass="path" presetSubtype="0" decel="100000" fill="hold" nodeType="withEffect">
                                  <p:stCondLst>
                                    <p:cond delay="700"/>
                                  </p:stCondLst>
                                  <p:childTnLst>
                                    <p:animMotion origin="layout" path="M 2.77556E-17 -1.48148E-6 L 0.01471 -1.48148E-6 " pathEditMode="relative" rAng="0" ptsTypes="AA">
                                      <p:cBhvr>
                                        <p:cTn id="23" dur="500" spd="-100000" fill="hold"/>
                                        <p:tgtEl>
                                          <p:spTgt spid="27"/>
                                        </p:tgtEl>
                                        <p:attrNameLst>
                                          <p:attrName>ppt_x</p:attrName>
                                          <p:attrName>ppt_y</p:attrName>
                                        </p:attrNameLst>
                                      </p:cBhvr>
                                      <p:rCtr x="729" y="0"/>
                                    </p:animMotion>
                                  </p:childTnLst>
                                </p:cTn>
                              </p:par>
                              <p:par>
                                <p:cTn id="24" presetID="10" presetClass="entr" presetSubtype="0" fill="hold" nodeType="withEffect">
                                  <p:stCondLst>
                                    <p:cond delay="90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35" presetClass="path" presetSubtype="0" decel="100000" fill="hold" nodeType="withEffect">
                                  <p:stCondLst>
                                    <p:cond delay="900"/>
                                  </p:stCondLst>
                                  <p:childTnLst>
                                    <p:animMotion origin="layout" path="M 2.77556E-17 -1.48148E-6 L 0.01471 -1.48148E-6 " pathEditMode="relative" rAng="0" ptsTypes="AA">
                                      <p:cBhvr>
                                        <p:cTn id="28" dur="500" spd="-100000" fill="hold"/>
                                        <p:tgtEl>
                                          <p:spTgt spid="28"/>
                                        </p:tgtEl>
                                        <p:attrNameLst>
                                          <p:attrName>ppt_x</p:attrName>
                                          <p:attrName>ppt_y</p:attrName>
                                        </p:attrNameLst>
                                      </p:cBhvr>
                                      <p:rCtr x="729" y="0"/>
                                    </p:animMotion>
                                  </p:childTnLst>
                                </p:cTn>
                              </p:par>
                              <p:par>
                                <p:cTn id="29" presetID="10" presetClass="entr" presetSubtype="0" fill="hold" nodeType="withEffect">
                                  <p:stCondLst>
                                    <p:cond delay="11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35" presetClass="path" presetSubtype="0" decel="100000" fill="hold" nodeType="withEffect">
                                  <p:stCondLst>
                                    <p:cond delay="1100"/>
                                  </p:stCondLst>
                                  <p:childTnLst>
                                    <p:animMotion origin="layout" path="M 2.77556E-17 -1.48148E-6 L 0.01471 -1.48148E-6 " pathEditMode="relative" rAng="0" ptsTypes="AA">
                                      <p:cBhvr>
                                        <p:cTn id="33" dur="500" spd="-100000" fill="hold"/>
                                        <p:tgtEl>
                                          <p:spTgt spid="29"/>
                                        </p:tgtEl>
                                        <p:attrNameLst>
                                          <p:attrName>ppt_x</p:attrName>
                                          <p:attrName>ppt_y</p:attrName>
                                        </p:attrNameLst>
                                      </p:cBhvr>
                                      <p:rCtr x="729" y="0"/>
                                    </p:animMotion>
                                  </p:childTnLst>
                                </p:cTn>
                              </p:par>
                              <p:par>
                                <p:cTn id="34" presetID="10" presetClass="entr" presetSubtype="0" fill="hold" nodeType="withEffect">
                                  <p:stCondLst>
                                    <p:cond delay="130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par>
                                <p:cTn id="37" presetID="35" presetClass="path" presetSubtype="0" decel="100000" fill="hold" nodeType="withEffect">
                                  <p:stCondLst>
                                    <p:cond delay="1300"/>
                                  </p:stCondLst>
                                  <p:childTnLst>
                                    <p:animMotion origin="layout" path="M 2.77556E-17 -1.48148E-6 L 0.01471 -1.48148E-6 " pathEditMode="relative" rAng="0" ptsTypes="AA">
                                      <p:cBhvr>
                                        <p:cTn id="38" dur="500" spd="-100000" fill="hold"/>
                                        <p:tgtEl>
                                          <p:spTgt spid="30"/>
                                        </p:tgtEl>
                                        <p:attrNameLst>
                                          <p:attrName>ppt_x</p:attrName>
                                          <p:attrName>ppt_y</p:attrName>
                                        </p:attrNameLst>
                                      </p:cBhvr>
                                      <p:rCtr x="729" y="0"/>
                                    </p:animMotion>
                                  </p:childTnLst>
                                </p:cTn>
                              </p:par>
                              <p:par>
                                <p:cTn id="39" presetID="10" presetClass="entr" presetSubtype="0" fill="hold" nodeType="withEffect">
                                  <p:stCondLst>
                                    <p:cond delay="150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35" presetClass="path" presetSubtype="0" decel="100000" fill="hold" nodeType="withEffect">
                                  <p:stCondLst>
                                    <p:cond delay="1500"/>
                                  </p:stCondLst>
                                  <p:childTnLst>
                                    <p:animMotion origin="layout" path="M 2.77556E-17 -1.48148E-6 L 0.01471 -1.48148E-6 " pathEditMode="relative" rAng="0" ptsTypes="AA">
                                      <p:cBhvr>
                                        <p:cTn id="43" dur="500" spd="-100000" fill="hold"/>
                                        <p:tgtEl>
                                          <p:spTgt spid="31"/>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86B76-8FCB-5649-8265-C9621B2FA36F}"/>
              </a:ext>
            </a:extLst>
          </p:cNvPr>
          <p:cNvSpPr>
            <a:spLocks noGrp="1"/>
          </p:cNvSpPr>
          <p:nvPr>
            <p:ph type="title"/>
          </p:nvPr>
        </p:nvSpPr>
        <p:spPr/>
        <p:txBody>
          <a:bodyPr/>
          <a:lstStyle/>
          <a:p>
            <a:r>
              <a:rPr lang="en-LU" dirty="0"/>
              <a:t>Compute</a:t>
            </a:r>
          </a:p>
        </p:txBody>
      </p:sp>
      <p:pic>
        <p:nvPicPr>
          <p:cNvPr id="7" name="Picture Placeholder 6">
            <a:extLst>
              <a:ext uri="{FF2B5EF4-FFF2-40B4-BE49-F238E27FC236}">
                <a16:creationId xmlns:a16="http://schemas.microsoft.com/office/drawing/2014/main" id="{1EDEF8E3-1850-E249-BA66-3280EFD2DE55}"/>
              </a:ext>
            </a:extLst>
          </p:cNvPr>
          <p:cNvPicPr>
            <a:picLocks noGrp="1" noChangeAspect="1"/>
          </p:cNvPicPr>
          <p:nvPr>
            <p:ph type="pic" sz="quarter" idx="10"/>
          </p:nvPr>
        </p:nvPicPr>
        <p:blipFill>
          <a:blip r:embed="rId3"/>
          <a:srcRect/>
          <a:stretch/>
        </p:blipFill>
        <p:spPr>
          <a:xfrm>
            <a:off x="457200" y="1011974"/>
            <a:ext cx="540000" cy="540000"/>
          </a:xfrm>
        </p:spPr>
      </p:pic>
      <p:sp>
        <p:nvSpPr>
          <p:cNvPr id="4" name="Text Placeholder 3">
            <a:extLst>
              <a:ext uri="{FF2B5EF4-FFF2-40B4-BE49-F238E27FC236}">
                <a16:creationId xmlns:a16="http://schemas.microsoft.com/office/drawing/2014/main" id="{15E6492E-6297-7D43-8102-A41583733DC2}"/>
              </a:ext>
            </a:extLst>
          </p:cNvPr>
          <p:cNvSpPr>
            <a:spLocks noGrp="1"/>
          </p:cNvSpPr>
          <p:nvPr>
            <p:ph type="body" sz="quarter" idx="11"/>
          </p:nvPr>
        </p:nvSpPr>
        <p:spPr/>
        <p:txBody>
          <a:bodyPr/>
          <a:lstStyle/>
          <a:p>
            <a:r>
              <a:rPr lang="en-GB" dirty="0"/>
              <a:t>Compute for any workload - Instances, containers,</a:t>
            </a:r>
            <a:br>
              <a:rPr lang="en-GB" dirty="0"/>
            </a:br>
            <a:r>
              <a:rPr lang="en-GB" dirty="0"/>
              <a:t>and serverless computing</a:t>
            </a:r>
          </a:p>
        </p:txBody>
      </p:sp>
      <p:graphicFrame>
        <p:nvGraphicFramePr>
          <p:cNvPr id="8" name="Table 8">
            <a:extLst>
              <a:ext uri="{FF2B5EF4-FFF2-40B4-BE49-F238E27FC236}">
                <a16:creationId xmlns:a16="http://schemas.microsoft.com/office/drawing/2014/main" id="{417A9AA5-3C84-5644-9CD2-CD2F9160E768}"/>
              </a:ext>
            </a:extLst>
          </p:cNvPr>
          <p:cNvGraphicFramePr>
            <a:graphicFrameLocks noGrp="1"/>
          </p:cNvGraphicFramePr>
          <p:nvPr>
            <p:ph type="tbl" sz="quarter" idx="12"/>
            <p:extLst>
              <p:ext uri="{D42A27DB-BD31-4B8C-83A1-F6EECF244321}">
                <p14:modId xmlns:p14="http://schemas.microsoft.com/office/powerpoint/2010/main" val="1921737017"/>
              </p:ext>
            </p:extLst>
          </p:nvPr>
        </p:nvGraphicFramePr>
        <p:xfrm>
          <a:off x="457200" y="1846263"/>
          <a:ext cx="8229600" cy="204216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3563123512"/>
                    </a:ext>
                  </a:extLst>
                </a:gridCol>
                <a:gridCol w="2743200">
                  <a:extLst>
                    <a:ext uri="{9D8B030D-6E8A-4147-A177-3AD203B41FA5}">
                      <a16:colId xmlns:a16="http://schemas.microsoft.com/office/drawing/2014/main" val="3665901339"/>
                    </a:ext>
                  </a:extLst>
                </a:gridCol>
                <a:gridCol w="2743200">
                  <a:extLst>
                    <a:ext uri="{9D8B030D-6E8A-4147-A177-3AD203B41FA5}">
                      <a16:colId xmlns:a16="http://schemas.microsoft.com/office/drawing/2014/main" val="3528590327"/>
                    </a:ext>
                  </a:extLst>
                </a:gridCol>
              </a:tblGrid>
              <a:tr h="370840">
                <a:tc>
                  <a:txBody>
                    <a:bodyPr/>
                    <a:lstStyle/>
                    <a:p>
                      <a:pPr algn="ctr"/>
                      <a:r>
                        <a:rPr lang="en-GB" sz="1000" b="1" dirty="0"/>
                        <a:t>Amazon EC2</a:t>
                      </a:r>
                      <a:br>
                        <a:rPr lang="en-GB" sz="1000" b="1" dirty="0"/>
                      </a:br>
                      <a:r>
                        <a:rPr lang="en-GB" sz="1000" dirty="0"/>
                        <a:t>Virtual Servers in the Cloud</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a:t>Amazon EC2 Auto Scaling</a:t>
                      </a:r>
                      <a:br>
                        <a:rPr lang="en-GB" sz="1000" b="1" dirty="0"/>
                      </a:br>
                      <a:r>
                        <a:rPr lang="en-GB" sz="1000" dirty="0"/>
                        <a:t>Scale Compute Capacity to Meet Demand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a:t>Amazon </a:t>
                      </a:r>
                      <a:r>
                        <a:rPr lang="en-GB" sz="1000" b="1" dirty="0" err="1"/>
                        <a:t>Lightsail</a:t>
                      </a:r>
                      <a:br>
                        <a:rPr lang="en-GB" sz="1000" b="1" dirty="0"/>
                      </a:br>
                      <a:r>
                        <a:rPr lang="en-GB" sz="1000" dirty="0"/>
                        <a:t>Launch and Manage Virtual Private Servers</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6795396"/>
                  </a:ext>
                </a:extLst>
              </a:tr>
              <a:tr h="370840">
                <a:tc>
                  <a:txBody>
                    <a:bodyPr/>
                    <a:lstStyle/>
                    <a:p>
                      <a:pPr algn="ctr"/>
                      <a:r>
                        <a:rPr lang="en-GB" sz="1000" b="1" dirty="0"/>
                        <a:t>AWS App Runner</a:t>
                      </a:r>
                      <a:br>
                        <a:rPr lang="en-GB" sz="1000" b="1" dirty="0"/>
                      </a:br>
                      <a:r>
                        <a:rPr lang="en-GB" sz="1000" dirty="0"/>
                        <a:t>Build and run containerized web apps at scale </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a:t>AWS Batch</a:t>
                      </a:r>
                      <a:br>
                        <a:rPr lang="en-GB" sz="1000" b="1" dirty="0"/>
                      </a:br>
                      <a:r>
                        <a:rPr lang="en-GB" sz="1000" dirty="0"/>
                        <a:t>Run Batch Jobs at Any Scale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a:t>AWS Elastic Beanstalk</a:t>
                      </a:r>
                      <a:br>
                        <a:rPr lang="en-GB" sz="1000" b="1" dirty="0"/>
                      </a:br>
                      <a:r>
                        <a:rPr lang="en-GB" sz="1000" dirty="0"/>
                        <a:t>Run and Manage Web Apps</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6017821"/>
                  </a:ext>
                </a:extLst>
              </a:tr>
              <a:tr h="370840">
                <a:tc>
                  <a:txBody>
                    <a:bodyPr/>
                    <a:lstStyle/>
                    <a:p>
                      <a:pPr algn="ctr"/>
                      <a:r>
                        <a:rPr lang="en-GB" sz="1000" b="1" dirty="0"/>
                        <a:t>AWS Lambda</a:t>
                      </a:r>
                      <a:br>
                        <a:rPr lang="en-GB" sz="1000" b="1" dirty="0"/>
                      </a:br>
                      <a:r>
                        <a:rPr lang="en-GB" sz="1000" dirty="0"/>
                        <a:t>Run your Code in Response to Events</a:t>
                      </a:r>
                      <a:endParaRPr lang="en-LU" sz="1000" dirty="0"/>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a:t>AWS Outposts</a:t>
                      </a:r>
                    </a:p>
                    <a:p>
                      <a:pPr algn="ctr"/>
                      <a:r>
                        <a:rPr lang="en-GB" sz="1000" dirty="0"/>
                        <a:t>Run AWS services on-premises</a:t>
                      </a:r>
                      <a:endParaRPr lang="en-LU"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b="1" dirty="0"/>
                        <a:t>AWS Serverless Application Repository</a:t>
                      </a:r>
                      <a:br>
                        <a:rPr lang="en-GB" sz="1000" b="1" dirty="0"/>
                      </a:br>
                      <a:r>
                        <a:rPr lang="en-GB" sz="1000" dirty="0"/>
                        <a:t>Discover, Deploy, and Publish Serverless Applications</a:t>
                      </a:r>
                      <a:endParaRPr lang="en-LU" sz="1000" dirty="0"/>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001883"/>
                  </a:ext>
                </a:extLst>
              </a:tr>
              <a:tr h="370840">
                <a:tc>
                  <a:txBody>
                    <a:bodyPr/>
                    <a:lstStyle/>
                    <a:p>
                      <a:pPr algn="ctr"/>
                      <a:r>
                        <a:rPr lang="en-GB" sz="1000" b="1" dirty="0"/>
                        <a:t>AWS Snow Family</a:t>
                      </a:r>
                      <a:br>
                        <a:rPr lang="en-GB" sz="1000" b="1" dirty="0"/>
                      </a:br>
                      <a:r>
                        <a:rPr lang="en-GB" sz="1000" dirty="0"/>
                        <a:t>Physical devices to aggregate and process data in edge locations, then transfer to AWS</a:t>
                      </a:r>
                      <a:endParaRPr lang="en-LU" sz="1000" dirty="0"/>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GB" sz="1000" b="1" dirty="0"/>
                        <a:t>AWS Wavelength</a:t>
                      </a:r>
                      <a:br>
                        <a:rPr lang="en-GB" sz="1000" b="1" dirty="0"/>
                      </a:br>
                      <a:r>
                        <a:rPr lang="en-GB" sz="1000" dirty="0"/>
                        <a:t>Deliver ultra-low latency applications for 5G devices</a:t>
                      </a:r>
                      <a:endParaRPr lang="en-LU"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GB" sz="1000" b="1" dirty="0"/>
                        <a:t>VMware Cloud on AWS</a:t>
                      </a:r>
                      <a:br>
                        <a:rPr lang="en-GB" sz="1000" b="1" dirty="0"/>
                      </a:br>
                      <a:r>
                        <a:rPr lang="en-GB" sz="1000" dirty="0"/>
                        <a:t>Build a Hybrid Cloud without Custom Hardware</a:t>
                      </a:r>
                      <a:endParaRPr lang="en-LU" sz="1000" dirty="0"/>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258001801"/>
                  </a:ext>
                </a:extLst>
              </a:tr>
            </a:tbl>
          </a:graphicData>
        </a:graphic>
      </p:graphicFrame>
      <p:sp>
        <p:nvSpPr>
          <p:cNvPr id="9" name="Rectangle 8">
            <a:extLst>
              <a:ext uri="{FF2B5EF4-FFF2-40B4-BE49-F238E27FC236}">
                <a16:creationId xmlns:a16="http://schemas.microsoft.com/office/drawing/2014/main" id="{7A6FBD6D-BE38-5945-93CC-C5C6FD630599}"/>
              </a:ext>
            </a:extLst>
          </p:cNvPr>
          <p:cNvSpPr/>
          <p:nvPr/>
        </p:nvSpPr>
        <p:spPr>
          <a:xfrm>
            <a:off x="6477541" y="4185310"/>
            <a:ext cx="2209259" cy="246221"/>
          </a:xfrm>
          <a:prstGeom prst="rect">
            <a:avLst/>
          </a:prstGeom>
        </p:spPr>
        <p:txBody>
          <a:bodyPr wrap="none">
            <a:spAutoFit/>
          </a:bodyPr>
          <a:lstStyle/>
          <a:p>
            <a:r>
              <a:rPr lang="en-LU" sz="1000" dirty="0">
                <a:hlinkClick r:id="rId4"/>
              </a:rPr>
              <a:t>https://aws.amazon.com/products</a:t>
            </a:r>
            <a:endParaRPr lang="en-LU" sz="1000" dirty="0"/>
          </a:p>
        </p:txBody>
      </p:sp>
    </p:spTree>
    <p:extLst>
      <p:ext uri="{BB962C8B-B14F-4D97-AF65-F5344CB8AC3E}">
        <p14:creationId xmlns:p14="http://schemas.microsoft.com/office/powerpoint/2010/main" val="208272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82DBED82-B5EE-4394-9AC6-0FD39348D71E}"/>
              </a:ext>
            </a:extLst>
          </p:cNvPr>
          <p:cNvSpPr>
            <a:spLocks noGrp="1"/>
          </p:cNvSpPr>
          <p:nvPr>
            <p:ph type="title" idx="4294967295"/>
          </p:nvPr>
        </p:nvSpPr>
        <p:spPr>
          <a:xfrm>
            <a:off x="457200" y="1190625"/>
            <a:ext cx="4425696" cy="387798"/>
          </a:xfrm>
        </p:spPr>
        <p:txBody>
          <a:bodyPr vert="horz" lIns="0" tIns="0" rIns="0" bIns="0" rtlCol="0" anchor="t" anchorCtr="0">
            <a:spAutoFit/>
          </a:bodyPr>
          <a:lstStyle/>
          <a:p>
            <a:pPr>
              <a:spcBef>
                <a:spcPts val="0"/>
              </a:spcBef>
            </a:pPr>
            <a:r>
              <a:rPr lang="en-US" sz="2800" b="1" dirty="0">
                <a:solidFill>
                  <a:srgbClr val="FFCC00"/>
                </a:solidFill>
                <a:ea typeface="+mn-ea"/>
              </a:rPr>
              <a:t>Improve health outcomes</a:t>
            </a:r>
          </a:p>
        </p:txBody>
      </p:sp>
      <p:sp>
        <p:nvSpPr>
          <p:cNvPr id="20" name="Text Placeholder 19">
            <a:extLst>
              <a:ext uri="{FF2B5EF4-FFF2-40B4-BE49-F238E27FC236}">
                <a16:creationId xmlns:a16="http://schemas.microsoft.com/office/drawing/2014/main" id="{136BC05E-6A21-443C-B2C2-3000C5A0ADB2}"/>
              </a:ext>
            </a:extLst>
          </p:cNvPr>
          <p:cNvSpPr>
            <a:spLocks noGrp="1"/>
          </p:cNvSpPr>
          <p:nvPr>
            <p:ph type="body" sz="quarter" idx="4294967295"/>
          </p:nvPr>
        </p:nvSpPr>
        <p:spPr>
          <a:xfrm>
            <a:off x="457200" y="1788936"/>
            <a:ext cx="4425696" cy="2331407"/>
          </a:xfrm>
        </p:spPr>
        <p:txBody>
          <a:bodyPr vert="horz" lIns="0" tIns="0" rIns="0" bIns="0" rtlCol="0" anchor="t" anchorCtr="0">
            <a:spAutoFit/>
          </a:bodyPr>
          <a:lstStyle/>
          <a:p>
            <a:pPr>
              <a:spcBef>
                <a:spcPts val="864"/>
              </a:spcBef>
            </a:pPr>
            <a:r>
              <a:rPr lang="en-AU" sz="1600" dirty="0"/>
              <a:t>“”We are excited to work alongside AWS to deliver new ways for patients to interact with the healthcare system, supporting initiatives such as the 21</a:t>
            </a:r>
            <a:r>
              <a:rPr lang="en-AU" sz="1600" baseline="30000" dirty="0"/>
              <a:t>st</a:t>
            </a:r>
            <a:r>
              <a:rPr lang="en-AU" sz="1600" dirty="0"/>
              <a:t> Century Cures Act designed to make healthcare more accessible and affordable, and Digital Front Door, which aims to improve health outcomes by helping patients receive the perfect care for them from the comfort of their home.”</a:t>
            </a:r>
          </a:p>
          <a:p>
            <a:pPr>
              <a:spcBef>
                <a:spcPts val="864"/>
              </a:spcBef>
            </a:pPr>
            <a:r>
              <a:rPr lang="en-US" sz="1600" dirty="0">
                <a:solidFill>
                  <a:schemeClr val="tx1">
                    <a:lumMod val="75000"/>
                  </a:schemeClr>
                </a:solidFill>
              </a:rPr>
              <a:t>Anne O’Hanlon, Product Director, Orion Health</a:t>
            </a:r>
          </a:p>
        </p:txBody>
      </p:sp>
      <p:sp>
        <p:nvSpPr>
          <p:cNvPr id="16" name="Rectangle 15">
            <a:extLst>
              <a:ext uri="{FF2B5EF4-FFF2-40B4-BE49-F238E27FC236}">
                <a16:creationId xmlns:a16="http://schemas.microsoft.com/office/drawing/2014/main" id="{34FCB472-2D5E-4206-8C4E-83EEE04D7859}"/>
              </a:ext>
            </a:extLst>
          </p:cNvPr>
          <p:cNvSpPr/>
          <p:nvPr/>
        </p:nvSpPr>
        <p:spPr>
          <a:xfrm>
            <a:off x="5499100" y="1190625"/>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57166">
              <a:defRPr/>
            </a:pPr>
            <a:endParaRPr lang="en-US" dirty="0" err="1">
              <a:solidFill>
                <a:srgbClr val="FFFFFF"/>
              </a:solidFill>
              <a:latin typeface="Amazon Ember"/>
            </a:endParaRPr>
          </a:p>
        </p:txBody>
      </p:sp>
      <p:pic>
        <p:nvPicPr>
          <p:cNvPr id="3" name="Graphic 2">
            <a:extLst>
              <a:ext uri="{FF2B5EF4-FFF2-40B4-BE49-F238E27FC236}">
                <a16:creationId xmlns:a16="http://schemas.microsoft.com/office/drawing/2014/main" id="{EB4BC911-113D-495F-93A7-F55278C356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07150" y="2231581"/>
            <a:ext cx="1828800" cy="680339"/>
          </a:xfrm>
          <a:prstGeom prst="rect">
            <a:avLst/>
          </a:prstGeom>
        </p:spPr>
      </p:pic>
    </p:spTree>
    <p:extLst>
      <p:ext uri="{BB962C8B-B14F-4D97-AF65-F5344CB8AC3E}">
        <p14:creationId xmlns:p14="http://schemas.microsoft.com/office/powerpoint/2010/main" val="2972035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0"/>
                                  </p:stCondLst>
                                  <p:childTnLst>
                                    <p:animMotion origin="layout" path="M -0.02448 2.71605E-6 L -1.38778E-17 2.71605E-6 " pathEditMode="relative" rAng="0" ptsTypes="AA">
                                      <p:cBhvr>
                                        <p:cTn id="9" dur="600" fill="hold"/>
                                        <p:tgtEl>
                                          <p:spTgt spid="34"/>
                                        </p:tgtEl>
                                        <p:attrNameLst>
                                          <p:attrName>ppt_x</p:attrName>
                                          <p:attrName>ppt_y</p:attrName>
                                        </p:attrNameLst>
                                      </p:cBhvr>
                                      <p:rCtr x="1233" y="0"/>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4.44444E-6 -0.04506 L 4.44444E-6 -4.32099E-6 " pathEditMode="relative" rAng="0" ptsTypes="AA">
                                      <p:cBhvr>
                                        <p:cTn id="14" dur="600" fill="hold"/>
                                        <p:tgtEl>
                                          <p:spTgt spid="20"/>
                                        </p:tgtEl>
                                        <p:attrNameLst>
                                          <p:attrName>ppt_x</p:attrName>
                                          <p:attrName>ppt_y</p:attrName>
                                        </p:attrNameLst>
                                      </p:cBhvr>
                                      <p:rCtr x="0" y="22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20" grpId="0"/>
      <p:bldP spid="20"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CD5537-2909-B446-93B4-3E997F6FA6A4}"/>
              </a:ext>
            </a:extLst>
          </p:cNvPr>
          <p:cNvSpPr>
            <a:spLocks noGrp="1"/>
          </p:cNvSpPr>
          <p:nvPr>
            <p:ph type="body" sz="quarter" idx="13"/>
          </p:nvPr>
        </p:nvSpPr>
        <p:spPr/>
        <p:txBody>
          <a:bodyPr/>
          <a:lstStyle/>
          <a:p>
            <a:endParaRPr lang="en-LU"/>
          </a:p>
        </p:txBody>
      </p:sp>
      <p:sp>
        <p:nvSpPr>
          <p:cNvPr id="3" name="Text Placeholder 2">
            <a:extLst>
              <a:ext uri="{FF2B5EF4-FFF2-40B4-BE49-F238E27FC236}">
                <a16:creationId xmlns:a16="http://schemas.microsoft.com/office/drawing/2014/main" id="{A025FD0D-E8C0-654B-BBD0-182759B80267}"/>
              </a:ext>
            </a:extLst>
          </p:cNvPr>
          <p:cNvSpPr>
            <a:spLocks noGrp="1"/>
          </p:cNvSpPr>
          <p:nvPr>
            <p:ph type="body" sz="quarter" idx="12"/>
          </p:nvPr>
        </p:nvSpPr>
        <p:spPr/>
        <p:txBody>
          <a:bodyPr/>
          <a:lstStyle/>
          <a:p>
            <a:r>
              <a:rPr lang="en-LU" dirty="0"/>
              <a:t>Hands-on</a:t>
            </a:r>
          </a:p>
        </p:txBody>
      </p:sp>
    </p:spTree>
    <p:extLst>
      <p:ext uri="{BB962C8B-B14F-4D97-AF65-F5344CB8AC3E}">
        <p14:creationId xmlns:p14="http://schemas.microsoft.com/office/powerpoint/2010/main" val="57730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C809-090C-4F45-BC8E-5FF08C415140}"/>
              </a:ext>
            </a:extLst>
          </p:cNvPr>
          <p:cNvSpPr>
            <a:spLocks noGrp="1"/>
          </p:cNvSpPr>
          <p:nvPr>
            <p:ph type="title"/>
          </p:nvPr>
        </p:nvSpPr>
        <p:spPr/>
        <p:txBody>
          <a:bodyPr/>
          <a:lstStyle/>
          <a:p>
            <a:r>
              <a:rPr lang="en-LU" dirty="0"/>
              <a:t>Amazon Comprehend</a:t>
            </a:r>
          </a:p>
        </p:txBody>
      </p:sp>
      <p:sp>
        <p:nvSpPr>
          <p:cNvPr id="3" name="Text Placeholder 2">
            <a:extLst>
              <a:ext uri="{FF2B5EF4-FFF2-40B4-BE49-F238E27FC236}">
                <a16:creationId xmlns:a16="http://schemas.microsoft.com/office/drawing/2014/main" id="{0B308C54-CACD-F540-ACD6-6A345CB9C841}"/>
              </a:ext>
            </a:extLst>
          </p:cNvPr>
          <p:cNvSpPr>
            <a:spLocks noGrp="1"/>
          </p:cNvSpPr>
          <p:nvPr>
            <p:ph type="body" sz="quarter" idx="10"/>
          </p:nvPr>
        </p:nvSpPr>
        <p:spPr/>
        <p:txBody>
          <a:bodyPr/>
          <a:lstStyle/>
          <a:p>
            <a:endParaRPr lang="en-GB" dirty="0"/>
          </a:p>
          <a:p>
            <a:r>
              <a:rPr lang="en-GB" dirty="0">
                <a:hlinkClick r:id="rId2"/>
              </a:rPr>
              <a:t>http://console.aws.amazon.com/comprehend</a:t>
            </a:r>
            <a:endParaRPr lang="en-GB" dirty="0"/>
          </a:p>
          <a:p>
            <a:endParaRPr lang="en-LU" dirty="0"/>
          </a:p>
        </p:txBody>
      </p:sp>
    </p:spTree>
    <p:extLst>
      <p:ext uri="{BB962C8B-B14F-4D97-AF65-F5344CB8AC3E}">
        <p14:creationId xmlns:p14="http://schemas.microsoft.com/office/powerpoint/2010/main" val="126947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8443-56B0-8842-93C7-102F22B7FE41}"/>
              </a:ext>
            </a:extLst>
          </p:cNvPr>
          <p:cNvSpPr>
            <a:spLocks noGrp="1"/>
          </p:cNvSpPr>
          <p:nvPr>
            <p:ph type="title"/>
          </p:nvPr>
        </p:nvSpPr>
        <p:spPr/>
        <p:txBody>
          <a:bodyPr/>
          <a:lstStyle/>
          <a:p>
            <a:r>
              <a:rPr lang="en-LU" dirty="0"/>
              <a:t>Auto Check-in with Amazon Comprehend</a:t>
            </a:r>
          </a:p>
        </p:txBody>
      </p:sp>
      <p:sp>
        <p:nvSpPr>
          <p:cNvPr id="4" name="TextBox 3">
            <a:extLst>
              <a:ext uri="{FF2B5EF4-FFF2-40B4-BE49-F238E27FC236}">
                <a16:creationId xmlns:a16="http://schemas.microsoft.com/office/drawing/2014/main" id="{DC69B213-2DF7-4F44-BCD3-B37828BB1F84}"/>
              </a:ext>
            </a:extLst>
          </p:cNvPr>
          <p:cNvSpPr txBox="1"/>
          <p:nvPr/>
        </p:nvSpPr>
        <p:spPr>
          <a:xfrm>
            <a:off x="162230" y="731851"/>
            <a:ext cx="6435969" cy="707886"/>
          </a:xfrm>
          <a:prstGeom prst="rect">
            <a:avLst/>
          </a:prstGeom>
          <a:noFill/>
        </p:spPr>
        <p:txBody>
          <a:bodyPr wrap="square" rtlCol="0">
            <a:spAutoFit/>
          </a:bodyPr>
          <a:lstStyle/>
          <a:p>
            <a:r>
              <a:rPr lang="en-US" sz="1000" dirty="0">
                <a:latin typeface="Amazon Ember Light" panose="020B0403020204020204" pitchFamily="34" charset="0"/>
                <a:ea typeface="Amazon Ember Light" panose="020B0403020204020204" pitchFamily="34" charset="0"/>
                <a:cs typeface="Amazon Ember Light" panose="020B0403020204020204" pitchFamily="34" charset="0"/>
              </a:rPr>
              <a:t>The Auto Check-In App automatically provisions the products and services necessary to configure facial comparison and search for event check-in. As part of your event check-in process, you take a picture of event attendees, and the solution sends them to Amazon Rekognition where the images are verified against a pre-registered attendee face collection.</a:t>
            </a:r>
          </a:p>
        </p:txBody>
      </p:sp>
      <p:pic>
        <p:nvPicPr>
          <p:cNvPr id="5" name="Auto Check-In Prototype - 2019-1.mov">
            <a:hlinkClick r:id="" action="ppaction://media"/>
            <a:extLst>
              <a:ext uri="{FF2B5EF4-FFF2-40B4-BE49-F238E27FC236}">
                <a16:creationId xmlns:a16="http://schemas.microsoft.com/office/drawing/2014/main" id="{BF58CF05-6A99-4243-8E1A-316BA406CA8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99536" y="736884"/>
            <a:ext cx="2104737" cy="3740727"/>
          </a:xfrm>
          <a:prstGeom prst="rect">
            <a:avLst/>
          </a:prstGeom>
        </p:spPr>
      </p:pic>
      <p:pic>
        <p:nvPicPr>
          <p:cNvPr id="6" name="Picture 5">
            <a:extLst>
              <a:ext uri="{FF2B5EF4-FFF2-40B4-BE49-F238E27FC236}">
                <a16:creationId xmlns:a16="http://schemas.microsoft.com/office/drawing/2014/main" id="{C8268407-56B4-0E47-B839-EE135011ECFE}"/>
              </a:ext>
            </a:extLst>
          </p:cNvPr>
          <p:cNvPicPr>
            <a:picLocks noChangeAspect="1"/>
          </p:cNvPicPr>
          <p:nvPr/>
        </p:nvPicPr>
        <p:blipFill>
          <a:blip r:embed="rId5"/>
          <a:stretch>
            <a:fillRect/>
          </a:stretch>
        </p:blipFill>
        <p:spPr>
          <a:xfrm>
            <a:off x="234073" y="1798697"/>
            <a:ext cx="510656" cy="510656"/>
          </a:xfrm>
          <a:prstGeom prst="rect">
            <a:avLst/>
          </a:prstGeom>
        </p:spPr>
      </p:pic>
      <p:pic>
        <p:nvPicPr>
          <p:cNvPr id="7" name="Picture 6">
            <a:extLst>
              <a:ext uri="{FF2B5EF4-FFF2-40B4-BE49-F238E27FC236}">
                <a16:creationId xmlns:a16="http://schemas.microsoft.com/office/drawing/2014/main" id="{72E6935B-5743-174A-996D-7C5B5FD68D25}"/>
              </a:ext>
            </a:extLst>
          </p:cNvPr>
          <p:cNvPicPr>
            <a:picLocks noChangeAspect="1"/>
          </p:cNvPicPr>
          <p:nvPr/>
        </p:nvPicPr>
        <p:blipFill>
          <a:blip r:embed="rId6"/>
          <a:stretch>
            <a:fillRect/>
          </a:stretch>
        </p:blipFill>
        <p:spPr>
          <a:xfrm>
            <a:off x="1013675" y="1850652"/>
            <a:ext cx="510656" cy="510656"/>
          </a:xfrm>
          <a:prstGeom prst="rect">
            <a:avLst/>
          </a:prstGeom>
        </p:spPr>
      </p:pic>
      <p:pic>
        <p:nvPicPr>
          <p:cNvPr id="8" name="Picture 7">
            <a:extLst>
              <a:ext uri="{FF2B5EF4-FFF2-40B4-BE49-F238E27FC236}">
                <a16:creationId xmlns:a16="http://schemas.microsoft.com/office/drawing/2014/main" id="{7C445EBF-EE13-8347-BFCD-27612A840A89}"/>
              </a:ext>
            </a:extLst>
          </p:cNvPr>
          <p:cNvPicPr>
            <a:picLocks noChangeAspect="1"/>
          </p:cNvPicPr>
          <p:nvPr/>
        </p:nvPicPr>
        <p:blipFill>
          <a:blip r:embed="rId7"/>
          <a:stretch>
            <a:fillRect/>
          </a:stretch>
        </p:blipFill>
        <p:spPr>
          <a:xfrm>
            <a:off x="675593" y="2820113"/>
            <a:ext cx="638321" cy="638321"/>
          </a:xfrm>
          <a:prstGeom prst="rect">
            <a:avLst/>
          </a:prstGeom>
        </p:spPr>
      </p:pic>
      <p:sp>
        <p:nvSpPr>
          <p:cNvPr id="9" name="TextBox 8">
            <a:extLst>
              <a:ext uri="{FF2B5EF4-FFF2-40B4-BE49-F238E27FC236}">
                <a16:creationId xmlns:a16="http://schemas.microsoft.com/office/drawing/2014/main" id="{0BE595C2-8115-8F44-AE11-D7200DA3E7F4}"/>
              </a:ext>
            </a:extLst>
          </p:cNvPr>
          <p:cNvSpPr txBox="1"/>
          <p:nvPr/>
        </p:nvSpPr>
        <p:spPr>
          <a:xfrm>
            <a:off x="1541270" y="2277065"/>
            <a:ext cx="1149362" cy="369332"/>
          </a:xfrm>
          <a:prstGeom prst="rect">
            <a:avLst/>
          </a:prstGeom>
          <a:noFill/>
        </p:spPr>
        <p:txBody>
          <a:bodyPr wrap="square" rtlCol="0">
            <a:spAutoFit/>
          </a:bodyPr>
          <a:lstStyle/>
          <a:p>
            <a:pPr algn="ctr"/>
            <a:r>
              <a:rPr lang="en-US" sz="9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900" dirty="0">
                <a:latin typeface="Amazon Ember Light" panose="020B0403020204020204" pitchFamily="34" charset="0"/>
                <a:ea typeface="Amazon Ember Light" panose="020B0403020204020204" pitchFamily="34" charset="0"/>
                <a:cs typeface="Amazon Ember Light" panose="020B0403020204020204" pitchFamily="34" charset="0"/>
              </a:rPr>
              <a:t>Cognito</a:t>
            </a:r>
          </a:p>
        </p:txBody>
      </p:sp>
      <p:pic>
        <p:nvPicPr>
          <p:cNvPr id="10" name="Graphic 23">
            <a:extLst>
              <a:ext uri="{FF2B5EF4-FFF2-40B4-BE49-F238E27FC236}">
                <a16:creationId xmlns:a16="http://schemas.microsoft.com/office/drawing/2014/main" id="{CCF7AE27-B064-3342-B0A9-794A7F3324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56987" y="1968556"/>
            <a:ext cx="321471" cy="321471"/>
          </a:xfrm>
          <a:prstGeom prst="rect">
            <a:avLst/>
          </a:prstGeom>
        </p:spPr>
      </p:pic>
      <p:sp>
        <p:nvSpPr>
          <p:cNvPr id="11" name="TextBox 10">
            <a:extLst>
              <a:ext uri="{FF2B5EF4-FFF2-40B4-BE49-F238E27FC236}">
                <a16:creationId xmlns:a16="http://schemas.microsoft.com/office/drawing/2014/main" id="{76ED8C9C-8097-5748-A3ED-8693621D8F68}"/>
              </a:ext>
            </a:extLst>
          </p:cNvPr>
          <p:cNvSpPr txBox="1"/>
          <p:nvPr/>
        </p:nvSpPr>
        <p:spPr>
          <a:xfrm>
            <a:off x="1554943" y="3290081"/>
            <a:ext cx="1121847" cy="33855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pic>
        <p:nvPicPr>
          <p:cNvPr id="12" name="Graphic 18">
            <a:extLst>
              <a:ext uri="{FF2B5EF4-FFF2-40B4-BE49-F238E27FC236}">
                <a16:creationId xmlns:a16="http://schemas.microsoft.com/office/drawing/2014/main" id="{D9BB348F-05E3-EB49-B9B3-BEDA10200D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55132" y="3007884"/>
            <a:ext cx="321471" cy="321471"/>
          </a:xfrm>
          <a:prstGeom prst="rect">
            <a:avLst/>
          </a:prstGeom>
        </p:spPr>
      </p:pic>
      <p:pic>
        <p:nvPicPr>
          <p:cNvPr id="13" name="Graphic 11">
            <a:extLst>
              <a:ext uri="{FF2B5EF4-FFF2-40B4-BE49-F238E27FC236}">
                <a16:creationId xmlns:a16="http://schemas.microsoft.com/office/drawing/2014/main" id="{B55053D7-B022-2240-A3FC-C58FB5AC4E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805823" y="3006785"/>
            <a:ext cx="321471" cy="321471"/>
          </a:xfrm>
          <a:prstGeom prst="rect">
            <a:avLst/>
          </a:prstGeom>
        </p:spPr>
      </p:pic>
      <p:sp>
        <p:nvSpPr>
          <p:cNvPr id="14" name="TextBox 13">
            <a:extLst>
              <a:ext uri="{FF2B5EF4-FFF2-40B4-BE49-F238E27FC236}">
                <a16:creationId xmlns:a16="http://schemas.microsoft.com/office/drawing/2014/main" id="{86FB0445-638D-C34A-87E5-6FA097D31D23}"/>
              </a:ext>
            </a:extLst>
          </p:cNvPr>
          <p:cNvSpPr txBox="1"/>
          <p:nvPr/>
        </p:nvSpPr>
        <p:spPr>
          <a:xfrm>
            <a:off x="2503592" y="3344651"/>
            <a:ext cx="925931" cy="33855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AWS </a:t>
            </a:r>
          </a:p>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Lambda</a:t>
            </a:r>
          </a:p>
        </p:txBody>
      </p:sp>
      <p:sp>
        <p:nvSpPr>
          <p:cNvPr id="15" name="TextBox 14">
            <a:extLst>
              <a:ext uri="{FF2B5EF4-FFF2-40B4-BE49-F238E27FC236}">
                <a16:creationId xmlns:a16="http://schemas.microsoft.com/office/drawing/2014/main" id="{52CBA106-5028-4443-89F6-77AC2EADEC91}"/>
              </a:ext>
            </a:extLst>
          </p:cNvPr>
          <p:cNvSpPr txBox="1"/>
          <p:nvPr/>
        </p:nvSpPr>
        <p:spPr>
          <a:xfrm>
            <a:off x="3354423" y="3311656"/>
            <a:ext cx="972832" cy="33855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DynamoDB</a:t>
            </a:r>
          </a:p>
        </p:txBody>
      </p:sp>
      <p:pic>
        <p:nvPicPr>
          <p:cNvPr id="16" name="Graphic 47">
            <a:extLst>
              <a:ext uri="{FF2B5EF4-FFF2-40B4-BE49-F238E27FC236}">
                <a16:creationId xmlns:a16="http://schemas.microsoft.com/office/drawing/2014/main" id="{EF093810-CABA-A045-A8E8-2B65D993353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657233" y="3006785"/>
            <a:ext cx="321471" cy="321471"/>
          </a:xfrm>
          <a:prstGeom prst="rect">
            <a:avLst/>
          </a:prstGeom>
        </p:spPr>
      </p:pic>
      <p:sp>
        <p:nvSpPr>
          <p:cNvPr id="17" name="TextBox 16">
            <a:extLst>
              <a:ext uri="{FF2B5EF4-FFF2-40B4-BE49-F238E27FC236}">
                <a16:creationId xmlns:a16="http://schemas.microsoft.com/office/drawing/2014/main" id="{409D40D1-C7BD-8443-A293-043CA5A38F64}"/>
              </a:ext>
            </a:extLst>
          </p:cNvPr>
          <p:cNvSpPr txBox="1"/>
          <p:nvPr/>
        </p:nvSpPr>
        <p:spPr>
          <a:xfrm>
            <a:off x="3339224" y="2268694"/>
            <a:ext cx="942861" cy="33855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Rekognition</a:t>
            </a:r>
          </a:p>
        </p:txBody>
      </p:sp>
      <p:pic>
        <p:nvPicPr>
          <p:cNvPr id="18" name="Graphic 29">
            <a:extLst>
              <a:ext uri="{FF2B5EF4-FFF2-40B4-BE49-F238E27FC236}">
                <a16:creationId xmlns:a16="http://schemas.microsoft.com/office/drawing/2014/main" id="{A99557AC-E68E-C146-BCE3-82CE3DE9EC3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57233" y="1940705"/>
            <a:ext cx="321471" cy="321471"/>
          </a:xfrm>
          <a:prstGeom prst="rect">
            <a:avLst/>
          </a:prstGeom>
        </p:spPr>
      </p:pic>
      <p:pic>
        <p:nvPicPr>
          <p:cNvPr id="19" name="Graphic 21">
            <a:extLst>
              <a:ext uri="{FF2B5EF4-FFF2-40B4-BE49-F238E27FC236}">
                <a16:creationId xmlns:a16="http://schemas.microsoft.com/office/drawing/2014/main" id="{AD9C7BAD-F413-9845-8BDD-CB5FB7CFBD4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466783" y="2512217"/>
            <a:ext cx="357190" cy="357190"/>
          </a:xfrm>
          <a:prstGeom prst="rect">
            <a:avLst/>
          </a:prstGeom>
        </p:spPr>
      </p:pic>
      <p:pic>
        <p:nvPicPr>
          <p:cNvPr id="20" name="Graphic 11">
            <a:extLst>
              <a:ext uri="{FF2B5EF4-FFF2-40B4-BE49-F238E27FC236}">
                <a16:creationId xmlns:a16="http://schemas.microsoft.com/office/drawing/2014/main" id="{8D9E706C-FFF3-0A41-9602-7A774FEF1A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71510" y="2536029"/>
            <a:ext cx="321471" cy="321471"/>
          </a:xfrm>
          <a:prstGeom prst="rect">
            <a:avLst/>
          </a:prstGeom>
        </p:spPr>
      </p:pic>
      <p:sp>
        <p:nvSpPr>
          <p:cNvPr id="21" name="TextBox 20">
            <a:extLst>
              <a:ext uri="{FF2B5EF4-FFF2-40B4-BE49-F238E27FC236}">
                <a16:creationId xmlns:a16="http://schemas.microsoft.com/office/drawing/2014/main" id="{C771E462-FE8D-C84B-ACA5-7F7A6C370200}"/>
              </a:ext>
            </a:extLst>
          </p:cNvPr>
          <p:cNvSpPr txBox="1"/>
          <p:nvPr/>
        </p:nvSpPr>
        <p:spPr>
          <a:xfrm>
            <a:off x="4499929" y="2849136"/>
            <a:ext cx="678941" cy="33855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AWS</a:t>
            </a:r>
          </a:p>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Lambda</a:t>
            </a:r>
          </a:p>
        </p:txBody>
      </p:sp>
      <p:pic>
        <p:nvPicPr>
          <p:cNvPr id="22" name="Graphic 5">
            <a:extLst>
              <a:ext uri="{FF2B5EF4-FFF2-40B4-BE49-F238E27FC236}">
                <a16:creationId xmlns:a16="http://schemas.microsoft.com/office/drawing/2014/main" id="{0742B96F-436D-2841-91B0-D8E862DC3E88}"/>
              </a:ext>
            </a:extLst>
          </p:cNvPr>
          <p:cNvPicPr>
            <a:picLocks noChangeAspect="1"/>
          </p:cNvPicPr>
          <p:nvPr/>
        </p:nvPicPr>
        <p:blipFill>
          <a:blip r:embed="rId20">
            <a:lum bright="70000" contrast="-70000"/>
            <a:extLst>
              <a:ext uri="{96DAC541-7B7A-43D3-8B79-37D633B846F1}">
                <asvg:svgBlip xmlns:asvg="http://schemas.microsoft.com/office/drawing/2016/SVG/main" r:embed="rId21"/>
              </a:ext>
            </a:extLst>
          </a:blip>
          <a:stretch>
            <a:fillRect/>
          </a:stretch>
        </p:blipFill>
        <p:spPr>
          <a:xfrm flipH="1">
            <a:off x="6218299" y="2552266"/>
            <a:ext cx="381002" cy="381002"/>
          </a:xfrm>
          <a:prstGeom prst="rect">
            <a:avLst/>
          </a:prstGeom>
        </p:spPr>
      </p:pic>
      <p:pic>
        <p:nvPicPr>
          <p:cNvPr id="23" name="Graphic 9">
            <a:extLst>
              <a:ext uri="{FF2B5EF4-FFF2-40B4-BE49-F238E27FC236}">
                <a16:creationId xmlns:a16="http://schemas.microsoft.com/office/drawing/2014/main" id="{429F1EE7-8AF2-614C-9E6A-85FE5FDAAAF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645855" y="1513349"/>
            <a:ext cx="388137" cy="388137"/>
          </a:xfrm>
          <a:prstGeom prst="rect">
            <a:avLst/>
          </a:prstGeom>
        </p:spPr>
      </p:pic>
      <p:sp>
        <p:nvSpPr>
          <p:cNvPr id="24" name="Rectangle 23">
            <a:extLst>
              <a:ext uri="{FF2B5EF4-FFF2-40B4-BE49-F238E27FC236}">
                <a16:creationId xmlns:a16="http://schemas.microsoft.com/office/drawing/2014/main" id="{79EA5248-A320-F647-95AB-D040D0FD996F}"/>
              </a:ext>
            </a:extLst>
          </p:cNvPr>
          <p:cNvSpPr/>
          <p:nvPr/>
        </p:nvSpPr>
        <p:spPr>
          <a:xfrm>
            <a:off x="1631611" y="1506682"/>
            <a:ext cx="4415929" cy="306628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tx1"/>
                </a:solidFill>
              </a:rPr>
              <a:t>AWS Cloud</a:t>
            </a:r>
          </a:p>
        </p:txBody>
      </p:sp>
      <p:sp>
        <p:nvSpPr>
          <p:cNvPr id="25" name="Rectangle 24">
            <a:extLst>
              <a:ext uri="{FF2B5EF4-FFF2-40B4-BE49-F238E27FC236}">
                <a16:creationId xmlns:a16="http://schemas.microsoft.com/office/drawing/2014/main" id="{6331E566-FC6A-9244-943F-FE061E2397F8}"/>
              </a:ext>
            </a:extLst>
          </p:cNvPr>
          <p:cNvSpPr/>
          <p:nvPr/>
        </p:nvSpPr>
        <p:spPr>
          <a:xfrm>
            <a:off x="252836" y="1534130"/>
            <a:ext cx="1287529" cy="2380711"/>
          </a:xfrm>
          <a:prstGeom prst="rect">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FA6B8683-B31D-E44F-9C13-9FA0699B46C3}"/>
              </a:ext>
            </a:extLst>
          </p:cNvPr>
          <p:cNvSpPr txBox="1"/>
          <p:nvPr/>
        </p:nvSpPr>
        <p:spPr>
          <a:xfrm>
            <a:off x="3437557" y="4179994"/>
            <a:ext cx="804035" cy="33855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pic>
        <p:nvPicPr>
          <p:cNvPr id="27" name="Graphic 33">
            <a:extLst>
              <a:ext uri="{FF2B5EF4-FFF2-40B4-BE49-F238E27FC236}">
                <a16:creationId xmlns:a16="http://schemas.microsoft.com/office/drawing/2014/main" id="{6720D1E7-94CC-D84B-A017-90441602721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57294" y="3894060"/>
            <a:ext cx="321471" cy="321471"/>
          </a:xfrm>
          <a:prstGeom prst="rect">
            <a:avLst/>
          </a:prstGeom>
        </p:spPr>
      </p:pic>
      <p:cxnSp>
        <p:nvCxnSpPr>
          <p:cNvPr id="28" name="Straight Arrow Connector 27">
            <a:extLst>
              <a:ext uri="{FF2B5EF4-FFF2-40B4-BE49-F238E27FC236}">
                <a16:creationId xmlns:a16="http://schemas.microsoft.com/office/drawing/2014/main" id="{4E8E5638-09AB-2749-97EB-A91E4FA99E60}"/>
              </a:ext>
            </a:extLst>
          </p:cNvPr>
          <p:cNvCxnSpPr/>
          <p:nvPr/>
        </p:nvCxnSpPr>
        <p:spPr>
          <a:xfrm flipH="1">
            <a:off x="5098471" y="2749694"/>
            <a:ext cx="2643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50A2CECB-CFCA-CE4D-8B75-7A6A9A35EBF7}"/>
              </a:ext>
            </a:extLst>
          </p:cNvPr>
          <p:cNvCxnSpPr/>
          <p:nvPr/>
        </p:nvCxnSpPr>
        <p:spPr>
          <a:xfrm rot="10800000">
            <a:off x="4037204" y="2113564"/>
            <a:ext cx="528817" cy="479121"/>
          </a:xfrm>
          <a:prstGeom prst="bentConnector3">
            <a:avLst>
              <a:gd name="adj1" fmla="val 48035"/>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39A09319-DEDD-8A4D-9E50-6DFC9A089EFD}"/>
              </a:ext>
            </a:extLst>
          </p:cNvPr>
          <p:cNvCxnSpPr/>
          <p:nvPr/>
        </p:nvCxnSpPr>
        <p:spPr>
          <a:xfrm rot="10800000" flipV="1">
            <a:off x="4093104" y="2786076"/>
            <a:ext cx="480385" cy="439547"/>
          </a:xfrm>
          <a:prstGeom prst="bentConnector3">
            <a:avLst>
              <a:gd name="adj1" fmla="val 5216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782D04F7-039E-9448-8C96-FADE2A5B9FC6}"/>
              </a:ext>
            </a:extLst>
          </p:cNvPr>
          <p:cNvCxnSpPr/>
          <p:nvPr/>
        </p:nvCxnSpPr>
        <p:spPr>
          <a:xfrm flipH="1">
            <a:off x="5881254" y="2742767"/>
            <a:ext cx="2643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8E379A46-6144-2D48-95BC-72DABFAF1DF1}"/>
              </a:ext>
            </a:extLst>
          </p:cNvPr>
          <p:cNvSpPr txBox="1"/>
          <p:nvPr/>
        </p:nvSpPr>
        <p:spPr>
          <a:xfrm>
            <a:off x="6052714" y="2954693"/>
            <a:ext cx="678941" cy="461665"/>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Attendees</a:t>
            </a:r>
          </a:p>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(name &amp; photo)</a:t>
            </a:r>
          </a:p>
        </p:txBody>
      </p:sp>
      <p:sp>
        <p:nvSpPr>
          <p:cNvPr id="33" name="TextBox 32">
            <a:extLst>
              <a:ext uri="{FF2B5EF4-FFF2-40B4-BE49-F238E27FC236}">
                <a16:creationId xmlns:a16="http://schemas.microsoft.com/office/drawing/2014/main" id="{2CB3374D-FF6E-F84F-9022-F1686F5DD7DA}"/>
              </a:ext>
            </a:extLst>
          </p:cNvPr>
          <p:cNvSpPr txBox="1"/>
          <p:nvPr/>
        </p:nvSpPr>
        <p:spPr>
          <a:xfrm>
            <a:off x="5293739" y="2865608"/>
            <a:ext cx="678941" cy="33855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Amazon</a:t>
            </a:r>
          </a:p>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S3 bucket</a:t>
            </a:r>
          </a:p>
        </p:txBody>
      </p:sp>
      <p:cxnSp>
        <p:nvCxnSpPr>
          <p:cNvPr id="34" name="Straight Arrow Connector 33">
            <a:extLst>
              <a:ext uri="{FF2B5EF4-FFF2-40B4-BE49-F238E27FC236}">
                <a16:creationId xmlns:a16="http://schemas.microsoft.com/office/drawing/2014/main" id="{C1797D5D-044C-D349-BB71-0AC235258981}"/>
              </a:ext>
            </a:extLst>
          </p:cNvPr>
          <p:cNvCxnSpPr/>
          <p:nvPr/>
        </p:nvCxnSpPr>
        <p:spPr>
          <a:xfrm>
            <a:off x="665019" y="2113564"/>
            <a:ext cx="338265" cy="28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9C6D70EC-7A07-9E45-9E78-CE5B1FEC799C}"/>
              </a:ext>
            </a:extLst>
          </p:cNvPr>
          <p:cNvCxnSpPr/>
          <p:nvPr/>
        </p:nvCxnSpPr>
        <p:spPr>
          <a:xfrm rot="5400000">
            <a:off x="883692" y="2568937"/>
            <a:ext cx="508587" cy="28645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9C1A91F-FFCF-134C-86AF-79E357037714}"/>
              </a:ext>
            </a:extLst>
          </p:cNvPr>
          <p:cNvSpPr txBox="1"/>
          <p:nvPr/>
        </p:nvSpPr>
        <p:spPr>
          <a:xfrm>
            <a:off x="706531" y="2294382"/>
            <a:ext cx="1149362" cy="21544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Camera</a:t>
            </a:r>
          </a:p>
        </p:txBody>
      </p:sp>
      <p:sp>
        <p:nvSpPr>
          <p:cNvPr id="37" name="TextBox 36">
            <a:extLst>
              <a:ext uri="{FF2B5EF4-FFF2-40B4-BE49-F238E27FC236}">
                <a16:creationId xmlns:a16="http://schemas.microsoft.com/office/drawing/2014/main" id="{76CD7C11-5130-064F-A2BA-578A3A1B119E}"/>
              </a:ext>
            </a:extLst>
          </p:cNvPr>
          <p:cNvSpPr txBox="1"/>
          <p:nvPr/>
        </p:nvSpPr>
        <p:spPr>
          <a:xfrm>
            <a:off x="-71894" y="2238629"/>
            <a:ext cx="1149362" cy="21544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Attendee</a:t>
            </a:r>
          </a:p>
        </p:txBody>
      </p:sp>
      <p:sp>
        <p:nvSpPr>
          <p:cNvPr id="38" name="TextBox 37">
            <a:extLst>
              <a:ext uri="{FF2B5EF4-FFF2-40B4-BE49-F238E27FC236}">
                <a16:creationId xmlns:a16="http://schemas.microsoft.com/office/drawing/2014/main" id="{7FFBB0F4-F42A-7540-97F2-78F5DB0967B4}"/>
              </a:ext>
            </a:extLst>
          </p:cNvPr>
          <p:cNvSpPr txBox="1"/>
          <p:nvPr/>
        </p:nvSpPr>
        <p:spPr>
          <a:xfrm>
            <a:off x="409766" y="3317952"/>
            <a:ext cx="1149362" cy="21544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Operator</a:t>
            </a:r>
          </a:p>
        </p:txBody>
      </p:sp>
      <p:cxnSp>
        <p:nvCxnSpPr>
          <p:cNvPr id="39" name="Straight Arrow Connector 38">
            <a:extLst>
              <a:ext uri="{FF2B5EF4-FFF2-40B4-BE49-F238E27FC236}">
                <a16:creationId xmlns:a16="http://schemas.microsoft.com/office/drawing/2014/main" id="{36774237-560A-1D47-8B6A-87D8852B8DCA}"/>
              </a:ext>
            </a:extLst>
          </p:cNvPr>
          <p:cNvCxnSpPr/>
          <p:nvPr/>
        </p:nvCxnSpPr>
        <p:spPr>
          <a:xfrm>
            <a:off x="1319645" y="3184060"/>
            <a:ext cx="52027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5815793-0144-654A-A4BF-7FA52F79A877}"/>
              </a:ext>
            </a:extLst>
          </p:cNvPr>
          <p:cNvCxnSpPr/>
          <p:nvPr/>
        </p:nvCxnSpPr>
        <p:spPr>
          <a:xfrm flipV="1">
            <a:off x="2386453" y="3167520"/>
            <a:ext cx="311119" cy="2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5FD04CCE-D71D-4D4A-A443-840C3A376E60}"/>
              </a:ext>
            </a:extLst>
          </p:cNvPr>
          <p:cNvCxnSpPr/>
          <p:nvPr/>
        </p:nvCxnSpPr>
        <p:spPr>
          <a:xfrm flipV="1">
            <a:off x="3224656" y="3164055"/>
            <a:ext cx="311119" cy="26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Elbow Connector 41">
            <a:extLst>
              <a:ext uri="{FF2B5EF4-FFF2-40B4-BE49-F238E27FC236}">
                <a16:creationId xmlns:a16="http://schemas.microsoft.com/office/drawing/2014/main" id="{E9152FA2-6C82-CE4B-BFF8-FEFF3699F154}"/>
              </a:ext>
            </a:extLst>
          </p:cNvPr>
          <p:cNvCxnSpPr/>
          <p:nvPr/>
        </p:nvCxnSpPr>
        <p:spPr>
          <a:xfrm>
            <a:off x="3224656" y="3307474"/>
            <a:ext cx="412641" cy="74655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Elbow Connector 42">
            <a:extLst>
              <a:ext uri="{FF2B5EF4-FFF2-40B4-BE49-F238E27FC236}">
                <a16:creationId xmlns:a16="http://schemas.microsoft.com/office/drawing/2014/main" id="{BE2BF913-2A35-CC44-92AC-008CDF7343A9}"/>
              </a:ext>
            </a:extLst>
          </p:cNvPr>
          <p:cNvCxnSpPr/>
          <p:nvPr/>
        </p:nvCxnSpPr>
        <p:spPr>
          <a:xfrm flipV="1">
            <a:off x="3224656" y="2141458"/>
            <a:ext cx="412641" cy="895866"/>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C2D06653-7C85-484A-A9C9-91E7F5CB3198}"/>
              </a:ext>
            </a:extLst>
          </p:cNvPr>
          <p:cNvSpPr txBox="1"/>
          <p:nvPr/>
        </p:nvSpPr>
        <p:spPr>
          <a:xfrm>
            <a:off x="312782" y="1579207"/>
            <a:ext cx="1149362" cy="215444"/>
          </a:xfrm>
          <a:prstGeom prst="rect">
            <a:avLst/>
          </a:prstGeom>
          <a:noFill/>
        </p:spPr>
        <p:txBody>
          <a:bodyPr wrap="square" rtlCol="0">
            <a:spAutoFit/>
          </a:bodyPr>
          <a:lstStyle/>
          <a:p>
            <a:pPr algn="ctr"/>
            <a:r>
              <a:rPr lang="en-US" sz="800" dirty="0">
                <a:latin typeface="Amazon Ember Light" panose="020B0403020204020204" pitchFamily="34" charset="0"/>
                <a:ea typeface="Amazon Ember Light" panose="020B0403020204020204" pitchFamily="34" charset="0"/>
                <a:cs typeface="Amazon Ember Light" panose="020B0403020204020204" pitchFamily="34" charset="0"/>
              </a:rPr>
              <a:t>Reception desk</a:t>
            </a:r>
          </a:p>
        </p:txBody>
      </p:sp>
    </p:spTree>
    <p:extLst>
      <p:ext uri="{BB962C8B-B14F-4D97-AF65-F5344CB8AC3E}">
        <p14:creationId xmlns:p14="http://schemas.microsoft.com/office/powerpoint/2010/main" val="313802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C809-090C-4F45-BC8E-5FF08C415140}"/>
              </a:ext>
            </a:extLst>
          </p:cNvPr>
          <p:cNvSpPr>
            <a:spLocks noGrp="1"/>
          </p:cNvSpPr>
          <p:nvPr>
            <p:ph type="title"/>
          </p:nvPr>
        </p:nvSpPr>
        <p:spPr/>
        <p:txBody>
          <a:bodyPr/>
          <a:lstStyle/>
          <a:p>
            <a:r>
              <a:rPr lang="en-LU" dirty="0"/>
              <a:t>Amazon Rekognition Workshop</a:t>
            </a:r>
          </a:p>
        </p:txBody>
      </p:sp>
      <p:sp>
        <p:nvSpPr>
          <p:cNvPr id="3" name="Text Placeholder 2">
            <a:extLst>
              <a:ext uri="{FF2B5EF4-FFF2-40B4-BE49-F238E27FC236}">
                <a16:creationId xmlns:a16="http://schemas.microsoft.com/office/drawing/2014/main" id="{0B308C54-CACD-F540-ACD6-6A345CB9C841}"/>
              </a:ext>
            </a:extLst>
          </p:cNvPr>
          <p:cNvSpPr>
            <a:spLocks noGrp="1"/>
          </p:cNvSpPr>
          <p:nvPr>
            <p:ph type="body" sz="quarter" idx="10"/>
          </p:nvPr>
        </p:nvSpPr>
        <p:spPr/>
        <p:txBody>
          <a:bodyPr/>
          <a:lstStyle/>
          <a:p>
            <a:r>
              <a:rPr lang="en-GB" dirty="0"/>
              <a:t>TODO:</a:t>
            </a:r>
          </a:p>
          <a:p>
            <a:r>
              <a:rPr lang="en-GB" dirty="0"/>
              <a:t>A</a:t>
            </a:r>
            <a:r>
              <a:rPr lang="en-LU" dirty="0"/>
              <a:t>dd link</a:t>
            </a:r>
          </a:p>
        </p:txBody>
      </p:sp>
    </p:spTree>
    <p:extLst>
      <p:ext uri="{BB962C8B-B14F-4D97-AF65-F5344CB8AC3E}">
        <p14:creationId xmlns:p14="http://schemas.microsoft.com/office/powerpoint/2010/main" val="399642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46B414-1DE3-4EF1-9338-3BEF141911BC}"/>
              </a:ext>
            </a:extLst>
          </p:cNvPr>
          <p:cNvGrpSpPr/>
          <p:nvPr/>
        </p:nvGrpSpPr>
        <p:grpSpPr>
          <a:xfrm>
            <a:off x="2533650" y="533400"/>
            <a:ext cx="4076700" cy="4076700"/>
            <a:chOff x="2533650" y="533400"/>
            <a:chExt cx="4076700" cy="4076700"/>
          </a:xfrm>
        </p:grpSpPr>
        <p:sp>
          <p:nvSpPr>
            <p:cNvPr id="5" name="Oval 4">
              <a:extLst>
                <a:ext uri="{FF2B5EF4-FFF2-40B4-BE49-F238E27FC236}">
                  <a16:creationId xmlns:a16="http://schemas.microsoft.com/office/drawing/2014/main" id="{C1662B31-37B2-45C4-A855-F95D253DAD32}"/>
                </a:ext>
              </a:extLst>
            </p:cNvPr>
            <p:cNvSpPr/>
            <p:nvPr/>
          </p:nvSpPr>
          <p:spPr>
            <a:xfrm>
              <a:off x="2533650" y="533400"/>
              <a:ext cx="4076700" cy="4076700"/>
            </a:xfrm>
            <a:prstGeom prst="ellipse">
              <a:avLst/>
            </a:prstGeom>
            <a:ln w="31750">
              <a:gradFill>
                <a:gsLst>
                  <a:gs pos="55000">
                    <a:schemeClr val="accent2"/>
                  </a:gs>
                  <a:gs pos="45000">
                    <a:schemeClr val="accent2"/>
                  </a:gs>
                  <a:gs pos="15000">
                    <a:schemeClr val="accent3"/>
                  </a:gs>
                  <a:gs pos="85000">
                    <a:schemeClr val="accent1"/>
                  </a:gs>
                </a:gsLst>
                <a:lin ang="0" scaled="0"/>
              </a:gradFill>
              <a:tailEnd type="none"/>
            </a:ln>
            <a:effectLst/>
          </p:spPr>
          <p:style>
            <a:lnRef idx="2">
              <a:schemeClr val="accent1"/>
            </a:lnRef>
            <a:fillRef idx="0">
              <a:schemeClr val="accent1"/>
            </a:fillRef>
            <a:effectRef idx="1">
              <a:schemeClr val="accent1"/>
            </a:effectRef>
            <a:fontRef idx="minor">
              <a:schemeClr val="tx1"/>
            </a:fontRef>
          </p:style>
          <p:txBody>
            <a:bodyPr lIns="182880" tIns="146304" rIns="182880" bIns="146304" rtlCol="0" anchor="ctr"/>
            <a:lstStyle/>
            <a:p>
              <a:pPr algn="ctr"/>
              <a:endParaRPr lang="en-US" sz="1800" dirty="0" err="1"/>
            </a:p>
          </p:txBody>
        </p:sp>
        <p:sp>
          <p:nvSpPr>
            <p:cNvPr id="102" name="Title 1">
              <a:extLst>
                <a:ext uri="{FF2B5EF4-FFF2-40B4-BE49-F238E27FC236}">
                  <a16:creationId xmlns:a16="http://schemas.microsoft.com/office/drawing/2014/main" id="{34C4DDB5-796C-465C-8A5D-9713F0A63174}"/>
                </a:ext>
              </a:extLst>
            </p:cNvPr>
            <p:cNvSpPr txBox="1">
              <a:spLocks/>
            </p:cNvSpPr>
            <p:nvPr/>
          </p:nvSpPr>
          <p:spPr>
            <a:xfrm>
              <a:off x="2784020" y="2118611"/>
              <a:ext cx="3575961" cy="906278"/>
            </a:xfrm>
            <a:prstGeom prst="rect">
              <a:avLst/>
            </a:prstGeom>
          </p:spPr>
          <p:txBody>
            <a:bodyPr vert="horz" lIns="0" tIns="0" rIns="0" bIns="0" rtlCol="0" anchor="t" anchorCtr="0">
              <a:noAutofit/>
            </a:bodyPr>
            <a:lstStyle>
              <a:lvl1pPr algn="l" defTabSz="457200" rtl="0" eaLnBrk="1" latinLnBrk="0" hangingPunct="1">
                <a:lnSpc>
                  <a:spcPct val="90000"/>
                </a:lnSpc>
                <a:spcBef>
                  <a:spcPct val="0"/>
                </a:spcBef>
                <a:buNone/>
                <a:defRPr sz="2400" b="0" i="0" kern="1200">
                  <a:solidFill>
                    <a:schemeClr val="tx1"/>
                  </a:solidFill>
                  <a:latin typeface="+mj-lt"/>
                  <a:ea typeface="+mj-ea"/>
                  <a:cs typeface="Amazon Ember Regular" charset="0"/>
                </a:defRPr>
              </a:lvl1pPr>
            </a:lstStyle>
            <a:p>
              <a:pPr algn="ctr"/>
              <a:r>
                <a:rPr lang="en-US" sz="2200" dirty="0"/>
                <a:t>Train your models </a:t>
              </a:r>
            </a:p>
            <a:p>
              <a:pPr algn="ctr"/>
              <a:r>
                <a:rPr lang="en-US" sz="2200" dirty="0"/>
                <a:t>easily</a:t>
              </a:r>
              <a:r>
                <a:rPr lang="en-US" sz="2200" b="1" dirty="0">
                  <a:solidFill>
                    <a:schemeClr val="tx2"/>
                  </a:solidFill>
                </a:rPr>
                <a:t> </a:t>
              </a:r>
              <a:r>
                <a:rPr lang="en-US" sz="2200" dirty="0"/>
                <a:t>using</a:t>
              </a:r>
              <a:br>
                <a:rPr lang="en-US" sz="2200" b="1" dirty="0">
                  <a:solidFill>
                    <a:schemeClr val="accent1"/>
                  </a:solidFill>
                </a:rPr>
              </a:br>
              <a:r>
                <a:rPr lang="en-US" sz="2200" b="1" dirty="0">
                  <a:solidFill>
                    <a:schemeClr val="accent1"/>
                  </a:solidFill>
                </a:rPr>
                <a:t>Amazon SageMaker </a:t>
              </a:r>
            </a:p>
          </p:txBody>
        </p:sp>
      </p:grpSp>
      <p:sp>
        <p:nvSpPr>
          <p:cNvPr id="131" name="TextBox 130">
            <a:extLst>
              <a:ext uri="{FF2B5EF4-FFF2-40B4-BE49-F238E27FC236}">
                <a16:creationId xmlns:a16="http://schemas.microsoft.com/office/drawing/2014/main" id="{1E973082-72E9-44DA-9314-084FE48AF424}"/>
              </a:ext>
            </a:extLst>
          </p:cNvPr>
          <p:cNvSpPr txBox="1"/>
          <p:nvPr/>
        </p:nvSpPr>
        <p:spPr>
          <a:xfrm>
            <a:off x="6396872" y="888371"/>
            <a:ext cx="175006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dirty="0"/>
              <a:t>Single pass</a:t>
            </a:r>
            <a:br>
              <a:rPr lang="en-US" sz="1400" dirty="0"/>
            </a:br>
            <a:r>
              <a:rPr lang="en-US" sz="1400" dirty="0"/>
              <a:t>training</a:t>
            </a:r>
          </a:p>
        </p:txBody>
      </p:sp>
      <p:sp>
        <p:nvSpPr>
          <p:cNvPr id="132" name="TextBox 131">
            <a:extLst>
              <a:ext uri="{FF2B5EF4-FFF2-40B4-BE49-F238E27FC236}">
                <a16:creationId xmlns:a16="http://schemas.microsoft.com/office/drawing/2014/main" id="{30A9AF6A-FCF3-46AF-8C28-2CB0A33A9D10}"/>
              </a:ext>
            </a:extLst>
          </p:cNvPr>
          <p:cNvSpPr txBox="1"/>
          <p:nvPr/>
        </p:nvSpPr>
        <p:spPr>
          <a:xfrm>
            <a:off x="6966231" y="2263322"/>
            <a:ext cx="175006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dirty="0"/>
              <a:t>Not memory </a:t>
            </a:r>
            <a:br>
              <a:rPr lang="en-US" sz="1400" dirty="0"/>
            </a:br>
            <a:r>
              <a:rPr lang="en-US" sz="1400" dirty="0"/>
              <a:t>bound</a:t>
            </a:r>
          </a:p>
        </p:txBody>
      </p:sp>
      <p:sp>
        <p:nvSpPr>
          <p:cNvPr id="133" name="TextBox 132">
            <a:extLst>
              <a:ext uri="{FF2B5EF4-FFF2-40B4-BE49-F238E27FC236}">
                <a16:creationId xmlns:a16="http://schemas.microsoft.com/office/drawing/2014/main" id="{A5299255-79AA-44DE-9EF4-7611B045BB76}"/>
              </a:ext>
            </a:extLst>
          </p:cNvPr>
          <p:cNvSpPr txBox="1"/>
          <p:nvPr/>
        </p:nvSpPr>
        <p:spPr>
          <a:xfrm>
            <a:off x="6396872" y="3638273"/>
            <a:ext cx="1750061" cy="616857"/>
          </a:xfrm>
          <a:prstGeom prst="rect">
            <a:avLst/>
          </a:prstGeom>
        </p:spPr>
        <p:txBody>
          <a:bodyPr vert="horz" lIns="18288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spcBef>
                <a:spcPts val="600"/>
              </a:spcBef>
            </a:pPr>
            <a:r>
              <a:rPr lang="en-US" sz="1400" dirty="0"/>
              <a:t>Checkpoint</a:t>
            </a:r>
            <a:br>
              <a:rPr lang="en-US" sz="1400" dirty="0"/>
            </a:br>
            <a:r>
              <a:rPr lang="en-US" sz="1400" dirty="0"/>
              <a:t>for re-training</a:t>
            </a:r>
          </a:p>
        </p:txBody>
      </p:sp>
      <p:sp>
        <p:nvSpPr>
          <p:cNvPr id="223" name="TextBox 222">
            <a:extLst>
              <a:ext uri="{FF2B5EF4-FFF2-40B4-BE49-F238E27FC236}">
                <a16:creationId xmlns:a16="http://schemas.microsoft.com/office/drawing/2014/main" id="{CA22FD11-97D5-441A-8A88-77F4F9ADD16A}"/>
              </a:ext>
            </a:extLst>
          </p:cNvPr>
          <p:cNvSpPr txBox="1"/>
          <p:nvPr/>
        </p:nvSpPr>
        <p:spPr>
          <a:xfrm flipH="1">
            <a:off x="1064720" y="888371"/>
            <a:ext cx="1750061" cy="616857"/>
          </a:xfrm>
          <a:prstGeom prst="rect">
            <a:avLst/>
          </a:prstGeom>
        </p:spPr>
        <p:txBody>
          <a:bodyPr vert="horz" lIns="0" tIns="0" rIns="18288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r">
              <a:spcBef>
                <a:spcPts val="600"/>
              </a:spcBef>
            </a:pPr>
            <a:r>
              <a:rPr lang="en-US" sz="1400" dirty="0"/>
              <a:t>Train with your</a:t>
            </a:r>
            <a:br>
              <a:rPr lang="en-US" sz="1400" dirty="0"/>
            </a:br>
            <a:r>
              <a:rPr lang="en-US" sz="1400" dirty="0"/>
              <a:t>own algorithms</a:t>
            </a:r>
          </a:p>
        </p:txBody>
      </p:sp>
      <p:sp>
        <p:nvSpPr>
          <p:cNvPr id="246" name="TextBox 245">
            <a:extLst>
              <a:ext uri="{FF2B5EF4-FFF2-40B4-BE49-F238E27FC236}">
                <a16:creationId xmlns:a16="http://schemas.microsoft.com/office/drawing/2014/main" id="{D7EDBADE-87C5-435A-95C9-7260515D3374}"/>
              </a:ext>
            </a:extLst>
          </p:cNvPr>
          <p:cNvSpPr txBox="1"/>
          <p:nvPr/>
        </p:nvSpPr>
        <p:spPr>
          <a:xfrm flipH="1">
            <a:off x="495361" y="2263322"/>
            <a:ext cx="1750061" cy="616857"/>
          </a:xfrm>
          <a:prstGeom prst="rect">
            <a:avLst/>
          </a:prstGeom>
        </p:spPr>
        <p:txBody>
          <a:bodyPr vert="horz" lIns="0" tIns="0" rIns="18288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r">
              <a:spcBef>
                <a:spcPts val="600"/>
              </a:spcBef>
            </a:pPr>
            <a:r>
              <a:rPr lang="en-US" sz="1400" dirty="0"/>
              <a:t>Distributed </a:t>
            </a:r>
            <a:br>
              <a:rPr lang="en-US" sz="1400" dirty="0"/>
            </a:br>
            <a:r>
              <a:rPr lang="en-US" sz="1400" dirty="0"/>
              <a:t>by default</a:t>
            </a:r>
          </a:p>
        </p:txBody>
      </p:sp>
      <p:sp>
        <p:nvSpPr>
          <p:cNvPr id="262" name="TextBox 261">
            <a:extLst>
              <a:ext uri="{FF2B5EF4-FFF2-40B4-BE49-F238E27FC236}">
                <a16:creationId xmlns:a16="http://schemas.microsoft.com/office/drawing/2014/main" id="{FE1435D2-42D3-4883-9A17-663AB5899995}"/>
              </a:ext>
            </a:extLst>
          </p:cNvPr>
          <p:cNvSpPr txBox="1"/>
          <p:nvPr/>
        </p:nvSpPr>
        <p:spPr>
          <a:xfrm flipH="1">
            <a:off x="1064720" y="3638273"/>
            <a:ext cx="1750061" cy="616857"/>
          </a:xfrm>
          <a:prstGeom prst="rect">
            <a:avLst/>
          </a:prstGeom>
        </p:spPr>
        <p:txBody>
          <a:bodyPr vert="horz" lIns="0" tIns="0" rIns="18288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r">
              <a:spcBef>
                <a:spcPts val="600"/>
              </a:spcBef>
            </a:pPr>
            <a:r>
              <a:rPr lang="en-US" sz="1400" dirty="0"/>
              <a:t>Train on a</a:t>
            </a:r>
            <a:br>
              <a:rPr lang="en-US" sz="1400" dirty="0"/>
            </a:br>
            <a:r>
              <a:rPr lang="en-US" sz="1400" dirty="0"/>
              <a:t>data stream</a:t>
            </a:r>
          </a:p>
        </p:txBody>
      </p:sp>
      <p:grpSp>
        <p:nvGrpSpPr>
          <p:cNvPr id="19" name="Group 18">
            <a:extLst>
              <a:ext uri="{FF2B5EF4-FFF2-40B4-BE49-F238E27FC236}">
                <a16:creationId xmlns:a16="http://schemas.microsoft.com/office/drawing/2014/main" id="{B73740D6-9365-42F8-9BA9-017D64C1E0DC}"/>
              </a:ext>
            </a:extLst>
          </p:cNvPr>
          <p:cNvGrpSpPr/>
          <p:nvPr/>
        </p:nvGrpSpPr>
        <p:grpSpPr>
          <a:xfrm>
            <a:off x="2238035" y="2263322"/>
            <a:ext cx="616857" cy="616857"/>
            <a:chOff x="2238035" y="2263321"/>
            <a:chExt cx="616857" cy="616857"/>
          </a:xfrm>
        </p:grpSpPr>
        <p:sp>
          <p:nvSpPr>
            <p:cNvPr id="255" name="Oval 254">
              <a:extLst>
                <a:ext uri="{FF2B5EF4-FFF2-40B4-BE49-F238E27FC236}">
                  <a16:creationId xmlns:a16="http://schemas.microsoft.com/office/drawing/2014/main" id="{9EE28F9B-3E28-4301-9CF4-71CFCA484275}"/>
                </a:ext>
              </a:extLst>
            </p:cNvPr>
            <p:cNvSpPr/>
            <p:nvPr/>
          </p:nvSpPr>
          <p:spPr>
            <a:xfrm flipH="1">
              <a:off x="2238035" y="2263321"/>
              <a:ext cx="616857" cy="616857"/>
            </a:xfrm>
            <a:prstGeom prst="ellipse">
              <a:avLst/>
            </a:prstGeom>
            <a:solidFill>
              <a:schemeClr val="bg2"/>
            </a:solidFill>
            <a:ln w="28575">
              <a:solidFill>
                <a:schemeClr val="accent3"/>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2" name="Group 11">
              <a:extLst>
                <a:ext uri="{FF2B5EF4-FFF2-40B4-BE49-F238E27FC236}">
                  <a16:creationId xmlns:a16="http://schemas.microsoft.com/office/drawing/2014/main" id="{931488FE-9229-4154-AE3D-B2838489149F}"/>
                </a:ext>
              </a:extLst>
            </p:cNvPr>
            <p:cNvGrpSpPr/>
            <p:nvPr/>
          </p:nvGrpSpPr>
          <p:grpSpPr>
            <a:xfrm>
              <a:off x="2371719" y="2404812"/>
              <a:ext cx="349488" cy="333874"/>
              <a:chOff x="2427359" y="2423427"/>
              <a:chExt cx="460858" cy="440269"/>
            </a:xfrm>
          </p:grpSpPr>
          <p:sp>
            <p:nvSpPr>
              <p:cNvPr id="327" name="Freeform: Shape 326">
                <a:extLst>
                  <a:ext uri="{FF2B5EF4-FFF2-40B4-BE49-F238E27FC236}">
                    <a16:creationId xmlns:a16="http://schemas.microsoft.com/office/drawing/2014/main" id="{76D13D24-5BBA-4D0E-B1C8-0C33DD304FC8}"/>
                  </a:ext>
                </a:extLst>
              </p:cNvPr>
              <p:cNvSpPr/>
              <p:nvPr/>
            </p:nvSpPr>
            <p:spPr>
              <a:xfrm>
                <a:off x="2427359" y="2423427"/>
                <a:ext cx="460858" cy="293723"/>
              </a:xfrm>
              <a:custGeom>
                <a:avLst/>
                <a:gdLst>
                  <a:gd name="connsiteX0" fmla="*/ 324994 w 1371601"/>
                  <a:gd name="connsiteY0" fmla="*/ 874177 h 874176"/>
                  <a:gd name="connsiteX1" fmla="*/ 264225 w 1371601"/>
                  <a:gd name="connsiteY1" fmla="*/ 874177 h 874176"/>
                  <a:gd name="connsiteX2" fmla="*/ 12 w 1371601"/>
                  <a:gd name="connsiteY2" fmla="*/ 605013 h 874176"/>
                  <a:gd name="connsiteX3" fmla="*/ 181738 w 1371601"/>
                  <a:gd name="connsiteY3" fmla="*/ 354683 h 874176"/>
                  <a:gd name="connsiteX4" fmla="*/ 181738 w 1371601"/>
                  <a:gd name="connsiteY4" fmla="*/ 354683 h 874176"/>
                  <a:gd name="connsiteX5" fmla="*/ 536477 w 1371601"/>
                  <a:gd name="connsiteY5" fmla="*/ 0 h 874176"/>
                  <a:gd name="connsiteX6" fmla="*/ 868586 w 1371601"/>
                  <a:gd name="connsiteY6" fmla="*/ 230192 h 874176"/>
                  <a:gd name="connsiteX7" fmla="*/ 1100488 w 1371601"/>
                  <a:gd name="connsiteY7" fmla="*/ 235398 h 874176"/>
                  <a:gd name="connsiteX8" fmla="*/ 1145954 w 1371601"/>
                  <a:gd name="connsiteY8" fmla="*/ 348683 h 874176"/>
                  <a:gd name="connsiteX9" fmla="*/ 1145287 w 1371601"/>
                  <a:gd name="connsiteY9" fmla="*/ 359636 h 874176"/>
                  <a:gd name="connsiteX10" fmla="*/ 1371601 w 1371601"/>
                  <a:gd name="connsiteY10" fmla="*/ 607953 h 874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1" h="874176">
                    <a:moveTo>
                      <a:pt x="324994" y="874177"/>
                    </a:moveTo>
                    <a:lnTo>
                      <a:pt x="264225" y="874177"/>
                    </a:lnTo>
                    <a:cubicBezTo>
                      <a:pt x="116937" y="872810"/>
                      <a:pt x="-1355" y="752301"/>
                      <a:pt x="12" y="605013"/>
                    </a:cubicBezTo>
                    <a:cubicBezTo>
                      <a:pt x="1067" y="491374"/>
                      <a:pt x="74016" y="390886"/>
                      <a:pt x="181738" y="354683"/>
                    </a:cubicBezTo>
                    <a:lnTo>
                      <a:pt x="181738" y="354683"/>
                    </a:lnTo>
                    <a:cubicBezTo>
                      <a:pt x="181754" y="158782"/>
                      <a:pt x="340575" y="-15"/>
                      <a:pt x="536477" y="0"/>
                    </a:cubicBezTo>
                    <a:cubicBezTo>
                      <a:pt x="684337" y="12"/>
                      <a:pt x="816681" y="91741"/>
                      <a:pt x="868586" y="230192"/>
                    </a:cubicBezTo>
                    <a:cubicBezTo>
                      <a:pt x="934062" y="167592"/>
                      <a:pt x="1037888" y="169923"/>
                      <a:pt x="1100488" y="235398"/>
                    </a:cubicBezTo>
                    <a:cubicBezTo>
                      <a:pt x="1129654" y="265904"/>
                      <a:pt x="1145938" y="306478"/>
                      <a:pt x="1145954" y="348683"/>
                    </a:cubicBezTo>
                    <a:cubicBezTo>
                      <a:pt x="1145954" y="352397"/>
                      <a:pt x="1145954" y="356017"/>
                      <a:pt x="1145287" y="359636"/>
                    </a:cubicBezTo>
                    <a:cubicBezTo>
                      <a:pt x="1273512" y="371585"/>
                      <a:pt x="1371567" y="479173"/>
                      <a:pt x="1371601" y="607953"/>
                    </a:cubicBezTo>
                  </a:path>
                </a:pathLst>
              </a:custGeom>
              <a:noFill/>
              <a:ln w="9525" cap="flat">
                <a:solidFill>
                  <a:schemeClr val="tx2"/>
                </a:solidFill>
                <a:prstDash val="solid"/>
                <a:round/>
              </a:ln>
            </p:spPr>
            <p:txBody>
              <a:bodyPr rtlCol="0" anchor="ctr"/>
              <a:lstStyle/>
              <a:p>
                <a:endParaRPr lang="en-US" sz="1800" dirty="0"/>
              </a:p>
            </p:txBody>
          </p:sp>
          <p:sp>
            <p:nvSpPr>
              <p:cNvPr id="328" name="Freeform: Shape 327">
                <a:extLst>
                  <a:ext uri="{FF2B5EF4-FFF2-40B4-BE49-F238E27FC236}">
                    <a16:creationId xmlns:a16="http://schemas.microsoft.com/office/drawing/2014/main" id="{16E39CA1-7787-4288-8675-AA6402DA2722}"/>
                  </a:ext>
                </a:extLst>
              </p:cNvPr>
              <p:cNvSpPr/>
              <p:nvPr/>
            </p:nvSpPr>
            <p:spPr>
              <a:xfrm>
                <a:off x="2849748" y="2627699"/>
                <a:ext cx="38405" cy="69064"/>
              </a:xfrm>
              <a:custGeom>
                <a:avLst/>
                <a:gdLst>
                  <a:gd name="connsiteX0" fmla="*/ 0 w 114300"/>
                  <a:gd name="connsiteY0" fmla="*/ 205550 h 205549"/>
                  <a:gd name="connsiteX1" fmla="*/ 114300 w 114300"/>
                  <a:gd name="connsiteY1" fmla="*/ 0 h 205549"/>
                </a:gdLst>
                <a:ahLst/>
                <a:cxnLst>
                  <a:cxn ang="0">
                    <a:pos x="connsiteX0" y="connsiteY0"/>
                  </a:cxn>
                  <a:cxn ang="0">
                    <a:pos x="connsiteX1" y="connsiteY1"/>
                  </a:cxn>
                </a:cxnLst>
                <a:rect l="l" t="t" r="r" b="b"/>
                <a:pathLst>
                  <a:path w="114300" h="205549">
                    <a:moveTo>
                      <a:pt x="0" y="205550"/>
                    </a:moveTo>
                    <a:cubicBezTo>
                      <a:pt x="71094" y="161421"/>
                      <a:pt x="114326" y="83677"/>
                      <a:pt x="114300" y="0"/>
                    </a:cubicBezTo>
                  </a:path>
                </a:pathLst>
              </a:custGeom>
              <a:noFill/>
              <a:ln w="9525" cap="flat">
                <a:solidFill>
                  <a:schemeClr val="tx2"/>
                </a:solidFill>
                <a:prstDash val="solid"/>
                <a:round/>
              </a:ln>
            </p:spPr>
            <p:txBody>
              <a:bodyPr rtlCol="0" anchor="ctr"/>
              <a:lstStyle/>
              <a:p>
                <a:endParaRPr lang="en-US" sz="1800" dirty="0"/>
              </a:p>
            </p:txBody>
          </p:sp>
          <p:sp>
            <p:nvSpPr>
              <p:cNvPr id="329" name="Freeform: Shape 328">
                <a:extLst>
                  <a:ext uri="{FF2B5EF4-FFF2-40B4-BE49-F238E27FC236}">
                    <a16:creationId xmlns:a16="http://schemas.microsoft.com/office/drawing/2014/main" id="{03AA6B7D-FEFB-4BE5-87BC-446DEA90C264}"/>
                  </a:ext>
                </a:extLst>
              </p:cNvPr>
              <p:cNvSpPr/>
              <p:nvPr/>
            </p:nvSpPr>
            <p:spPr>
              <a:xfrm>
                <a:off x="2695777" y="2643733"/>
                <a:ext cx="3200" cy="219963"/>
              </a:xfrm>
              <a:custGeom>
                <a:avLst/>
                <a:gdLst>
                  <a:gd name="connsiteX0" fmla="*/ 0 w 9525"/>
                  <a:gd name="connsiteY0" fmla="*/ 0 h 654653"/>
                  <a:gd name="connsiteX1" fmla="*/ 0 w 9525"/>
                  <a:gd name="connsiteY1" fmla="*/ 654653 h 654653"/>
                </a:gdLst>
                <a:ahLst/>
                <a:cxnLst>
                  <a:cxn ang="0">
                    <a:pos x="connsiteX0" y="connsiteY0"/>
                  </a:cxn>
                  <a:cxn ang="0">
                    <a:pos x="connsiteX1" y="connsiteY1"/>
                  </a:cxn>
                </a:cxnLst>
                <a:rect l="l" t="t" r="r" b="b"/>
                <a:pathLst>
                  <a:path w="9525" h="654653">
                    <a:moveTo>
                      <a:pt x="0" y="0"/>
                    </a:moveTo>
                    <a:lnTo>
                      <a:pt x="0" y="654653"/>
                    </a:lnTo>
                  </a:path>
                </a:pathLst>
              </a:custGeom>
              <a:ln w="9525" cap="flat">
                <a:solidFill>
                  <a:schemeClr val="accent1"/>
                </a:solidFill>
                <a:prstDash val="solid"/>
                <a:round/>
              </a:ln>
            </p:spPr>
            <p:txBody>
              <a:bodyPr rtlCol="0" anchor="ctr"/>
              <a:lstStyle/>
              <a:p>
                <a:endParaRPr lang="en-US" sz="1800" dirty="0"/>
              </a:p>
            </p:txBody>
          </p:sp>
          <p:sp>
            <p:nvSpPr>
              <p:cNvPr id="330" name="Freeform: Shape 329">
                <a:extLst>
                  <a:ext uri="{FF2B5EF4-FFF2-40B4-BE49-F238E27FC236}">
                    <a16:creationId xmlns:a16="http://schemas.microsoft.com/office/drawing/2014/main" id="{F3223D7D-4624-4C93-A645-E587E9A4CFDB}"/>
                  </a:ext>
                </a:extLst>
              </p:cNvPr>
              <p:cNvSpPr/>
              <p:nvPr/>
            </p:nvSpPr>
            <p:spPr>
              <a:xfrm>
                <a:off x="2622264" y="2718206"/>
                <a:ext cx="31908" cy="145490"/>
              </a:xfrm>
              <a:custGeom>
                <a:avLst/>
                <a:gdLst>
                  <a:gd name="connsiteX0" fmla="*/ 0 w 94964"/>
                  <a:gd name="connsiteY0" fmla="*/ 0 h 433006"/>
                  <a:gd name="connsiteX1" fmla="*/ 94964 w 94964"/>
                  <a:gd name="connsiteY1" fmla="*/ 0 h 433006"/>
                  <a:gd name="connsiteX2" fmla="*/ 94964 w 94964"/>
                  <a:gd name="connsiteY2" fmla="*/ 433006 h 433006"/>
                </a:gdLst>
                <a:ahLst/>
                <a:cxnLst>
                  <a:cxn ang="0">
                    <a:pos x="connsiteX0" y="connsiteY0"/>
                  </a:cxn>
                  <a:cxn ang="0">
                    <a:pos x="connsiteX1" y="connsiteY1"/>
                  </a:cxn>
                  <a:cxn ang="0">
                    <a:pos x="connsiteX2" y="connsiteY2"/>
                  </a:cxn>
                </a:cxnLst>
                <a:rect l="l" t="t" r="r" b="b"/>
                <a:pathLst>
                  <a:path w="94964" h="433006">
                    <a:moveTo>
                      <a:pt x="0" y="0"/>
                    </a:moveTo>
                    <a:lnTo>
                      <a:pt x="94964" y="0"/>
                    </a:lnTo>
                    <a:lnTo>
                      <a:pt x="94964" y="433006"/>
                    </a:lnTo>
                  </a:path>
                </a:pathLst>
              </a:custGeom>
              <a:noFill/>
              <a:ln w="9525" cap="flat">
                <a:solidFill>
                  <a:schemeClr val="accent1"/>
                </a:solidFill>
                <a:prstDash val="solid"/>
                <a:round/>
              </a:ln>
            </p:spPr>
            <p:txBody>
              <a:bodyPr rtlCol="0" anchor="ctr"/>
              <a:lstStyle/>
              <a:p>
                <a:endParaRPr lang="en-US" sz="1800" dirty="0"/>
              </a:p>
            </p:txBody>
          </p:sp>
          <p:sp>
            <p:nvSpPr>
              <p:cNvPr id="331" name="Freeform: Shape 330">
                <a:extLst>
                  <a:ext uri="{FF2B5EF4-FFF2-40B4-BE49-F238E27FC236}">
                    <a16:creationId xmlns:a16="http://schemas.microsoft.com/office/drawing/2014/main" id="{36652852-2C07-4E77-8E63-D715A7C2CD8B}"/>
                  </a:ext>
                </a:extLst>
              </p:cNvPr>
              <p:cNvSpPr/>
              <p:nvPr/>
            </p:nvSpPr>
            <p:spPr>
              <a:xfrm>
                <a:off x="2737062" y="2718206"/>
                <a:ext cx="31908" cy="145490"/>
              </a:xfrm>
              <a:custGeom>
                <a:avLst/>
                <a:gdLst>
                  <a:gd name="connsiteX0" fmla="*/ 94964 w 94964"/>
                  <a:gd name="connsiteY0" fmla="*/ 0 h 433006"/>
                  <a:gd name="connsiteX1" fmla="*/ 0 w 94964"/>
                  <a:gd name="connsiteY1" fmla="*/ 0 h 433006"/>
                  <a:gd name="connsiteX2" fmla="*/ 0 w 94964"/>
                  <a:gd name="connsiteY2" fmla="*/ 433006 h 433006"/>
                </a:gdLst>
                <a:ahLst/>
                <a:cxnLst>
                  <a:cxn ang="0">
                    <a:pos x="connsiteX0" y="connsiteY0"/>
                  </a:cxn>
                  <a:cxn ang="0">
                    <a:pos x="connsiteX1" y="connsiteY1"/>
                  </a:cxn>
                  <a:cxn ang="0">
                    <a:pos x="connsiteX2" y="connsiteY2"/>
                  </a:cxn>
                </a:cxnLst>
                <a:rect l="l" t="t" r="r" b="b"/>
                <a:pathLst>
                  <a:path w="94964" h="433006">
                    <a:moveTo>
                      <a:pt x="94964" y="0"/>
                    </a:moveTo>
                    <a:lnTo>
                      <a:pt x="0" y="0"/>
                    </a:lnTo>
                    <a:lnTo>
                      <a:pt x="0" y="433006"/>
                    </a:lnTo>
                  </a:path>
                </a:pathLst>
              </a:custGeom>
              <a:noFill/>
              <a:ln w="9525" cap="flat">
                <a:solidFill>
                  <a:schemeClr val="accent1"/>
                </a:solidFill>
                <a:prstDash val="solid"/>
                <a:round/>
              </a:ln>
            </p:spPr>
            <p:txBody>
              <a:bodyPr rtlCol="0" anchor="ctr"/>
              <a:lstStyle/>
              <a:p>
                <a:endParaRPr lang="en-US" sz="1800" dirty="0"/>
              </a:p>
            </p:txBody>
          </p:sp>
          <p:sp>
            <p:nvSpPr>
              <p:cNvPr id="332" name="Freeform: Shape 331">
                <a:extLst>
                  <a:ext uri="{FF2B5EF4-FFF2-40B4-BE49-F238E27FC236}">
                    <a16:creationId xmlns:a16="http://schemas.microsoft.com/office/drawing/2014/main" id="{BDD46968-F55D-4E06-8DB7-1923E89F0115}"/>
                  </a:ext>
                </a:extLst>
              </p:cNvPr>
              <p:cNvSpPr/>
              <p:nvPr/>
            </p:nvSpPr>
            <p:spPr>
              <a:xfrm>
                <a:off x="2665597" y="2583693"/>
                <a:ext cx="60039" cy="60039"/>
              </a:xfrm>
              <a:custGeom>
                <a:avLst/>
                <a:gdLst>
                  <a:gd name="connsiteX0" fmla="*/ 178689 w 178688"/>
                  <a:gd name="connsiteY0" fmla="*/ 89345 h 178688"/>
                  <a:gd name="connsiteX1" fmla="*/ 89345 w 178688"/>
                  <a:gd name="connsiteY1" fmla="*/ 178689 h 178688"/>
                  <a:gd name="connsiteX2" fmla="*/ 0 w 178688"/>
                  <a:gd name="connsiteY2" fmla="*/ 89345 h 178688"/>
                  <a:gd name="connsiteX3" fmla="*/ 89345 w 178688"/>
                  <a:gd name="connsiteY3" fmla="*/ 0 h 178688"/>
                  <a:gd name="connsiteX4" fmla="*/ 178689 w 178688"/>
                  <a:gd name="connsiteY4" fmla="*/ 89345 h 178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8" h="178688">
                    <a:moveTo>
                      <a:pt x="178689" y="89345"/>
                    </a:moveTo>
                    <a:cubicBezTo>
                      <a:pt x="178689" y="138688"/>
                      <a:pt x="138688" y="178689"/>
                      <a:pt x="89345" y="178689"/>
                    </a:cubicBezTo>
                    <a:cubicBezTo>
                      <a:pt x="40001" y="178689"/>
                      <a:pt x="0" y="138688"/>
                      <a:pt x="0" y="89345"/>
                    </a:cubicBezTo>
                    <a:cubicBezTo>
                      <a:pt x="0" y="40001"/>
                      <a:pt x="40001" y="0"/>
                      <a:pt x="89345" y="0"/>
                    </a:cubicBezTo>
                    <a:cubicBezTo>
                      <a:pt x="138688" y="0"/>
                      <a:pt x="178689" y="40001"/>
                      <a:pt x="178689" y="89345"/>
                    </a:cubicBezTo>
                    <a:close/>
                  </a:path>
                </a:pathLst>
              </a:custGeom>
              <a:noFill/>
              <a:ln w="9525" cap="flat">
                <a:solidFill>
                  <a:schemeClr val="accent1"/>
                </a:solidFill>
                <a:prstDash val="solid"/>
                <a:round/>
              </a:ln>
            </p:spPr>
            <p:txBody>
              <a:bodyPr rtlCol="0" anchor="ctr"/>
              <a:lstStyle/>
              <a:p>
                <a:endParaRPr lang="en-US" sz="1800" dirty="0"/>
              </a:p>
            </p:txBody>
          </p:sp>
          <p:sp>
            <p:nvSpPr>
              <p:cNvPr id="333" name="Freeform: Shape 332">
                <a:extLst>
                  <a:ext uri="{FF2B5EF4-FFF2-40B4-BE49-F238E27FC236}">
                    <a16:creationId xmlns:a16="http://schemas.microsoft.com/office/drawing/2014/main" id="{0B9C8E1D-A4AB-4135-B3DA-D6FA3FD2AD6C}"/>
                  </a:ext>
                </a:extLst>
              </p:cNvPr>
              <p:cNvSpPr/>
              <p:nvPr/>
            </p:nvSpPr>
            <p:spPr>
              <a:xfrm>
                <a:off x="2562224" y="2688186"/>
                <a:ext cx="60039" cy="60040"/>
              </a:xfrm>
              <a:custGeom>
                <a:avLst/>
                <a:gdLst>
                  <a:gd name="connsiteX0" fmla="*/ 178689 w 178688"/>
                  <a:gd name="connsiteY0" fmla="*/ 89345 h 178689"/>
                  <a:gd name="connsiteX1" fmla="*/ 89345 w 178688"/>
                  <a:gd name="connsiteY1" fmla="*/ 178689 h 178689"/>
                  <a:gd name="connsiteX2" fmla="*/ 0 w 178688"/>
                  <a:gd name="connsiteY2" fmla="*/ 89345 h 178689"/>
                  <a:gd name="connsiteX3" fmla="*/ 89345 w 178688"/>
                  <a:gd name="connsiteY3" fmla="*/ 0 h 178689"/>
                  <a:gd name="connsiteX4" fmla="*/ 178689 w 178688"/>
                  <a:gd name="connsiteY4" fmla="*/ 89345 h 17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8" h="178689">
                    <a:moveTo>
                      <a:pt x="178689" y="89345"/>
                    </a:moveTo>
                    <a:cubicBezTo>
                      <a:pt x="178689" y="138688"/>
                      <a:pt x="138688" y="178689"/>
                      <a:pt x="89345" y="178689"/>
                    </a:cubicBezTo>
                    <a:cubicBezTo>
                      <a:pt x="40001" y="178689"/>
                      <a:pt x="0" y="138688"/>
                      <a:pt x="0" y="89345"/>
                    </a:cubicBezTo>
                    <a:cubicBezTo>
                      <a:pt x="0" y="40001"/>
                      <a:pt x="40001" y="0"/>
                      <a:pt x="89345" y="0"/>
                    </a:cubicBezTo>
                    <a:cubicBezTo>
                      <a:pt x="138688" y="0"/>
                      <a:pt x="178689" y="40001"/>
                      <a:pt x="178689" y="89345"/>
                    </a:cubicBezTo>
                    <a:close/>
                  </a:path>
                </a:pathLst>
              </a:custGeom>
              <a:noFill/>
              <a:ln w="9525" cap="flat">
                <a:solidFill>
                  <a:schemeClr val="accent1"/>
                </a:solidFill>
                <a:prstDash val="solid"/>
                <a:round/>
              </a:ln>
            </p:spPr>
            <p:txBody>
              <a:bodyPr rtlCol="0" anchor="ctr"/>
              <a:lstStyle/>
              <a:p>
                <a:endParaRPr lang="en-US" sz="1800" dirty="0"/>
              </a:p>
            </p:txBody>
          </p:sp>
          <p:sp>
            <p:nvSpPr>
              <p:cNvPr id="334" name="Freeform: Shape 333">
                <a:extLst>
                  <a:ext uri="{FF2B5EF4-FFF2-40B4-BE49-F238E27FC236}">
                    <a16:creationId xmlns:a16="http://schemas.microsoft.com/office/drawing/2014/main" id="{6AF53335-9FB0-4352-BD27-962496FC7B3F}"/>
                  </a:ext>
                </a:extLst>
              </p:cNvPr>
              <p:cNvSpPr/>
              <p:nvPr/>
            </p:nvSpPr>
            <p:spPr>
              <a:xfrm>
                <a:off x="2768970" y="2688186"/>
                <a:ext cx="60039" cy="60040"/>
              </a:xfrm>
              <a:custGeom>
                <a:avLst/>
                <a:gdLst>
                  <a:gd name="connsiteX0" fmla="*/ 178689 w 178688"/>
                  <a:gd name="connsiteY0" fmla="*/ 89345 h 178689"/>
                  <a:gd name="connsiteX1" fmla="*/ 89344 w 178688"/>
                  <a:gd name="connsiteY1" fmla="*/ 178689 h 178689"/>
                  <a:gd name="connsiteX2" fmla="*/ 0 w 178688"/>
                  <a:gd name="connsiteY2" fmla="*/ 89345 h 178689"/>
                  <a:gd name="connsiteX3" fmla="*/ 89344 w 178688"/>
                  <a:gd name="connsiteY3" fmla="*/ 0 h 178689"/>
                  <a:gd name="connsiteX4" fmla="*/ 178689 w 178688"/>
                  <a:gd name="connsiteY4" fmla="*/ 89345 h 178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8" h="178689">
                    <a:moveTo>
                      <a:pt x="178689" y="89345"/>
                    </a:moveTo>
                    <a:cubicBezTo>
                      <a:pt x="178689" y="138688"/>
                      <a:pt x="138688" y="178689"/>
                      <a:pt x="89344" y="178689"/>
                    </a:cubicBezTo>
                    <a:cubicBezTo>
                      <a:pt x="40001" y="178689"/>
                      <a:pt x="0" y="138688"/>
                      <a:pt x="0" y="89345"/>
                    </a:cubicBezTo>
                    <a:cubicBezTo>
                      <a:pt x="0" y="40001"/>
                      <a:pt x="40001" y="0"/>
                      <a:pt x="89344" y="0"/>
                    </a:cubicBezTo>
                    <a:cubicBezTo>
                      <a:pt x="138688" y="0"/>
                      <a:pt x="178689" y="40001"/>
                      <a:pt x="178689" y="89345"/>
                    </a:cubicBezTo>
                    <a:close/>
                  </a:path>
                </a:pathLst>
              </a:custGeom>
              <a:noFill/>
              <a:ln w="9525" cap="flat">
                <a:solidFill>
                  <a:schemeClr val="accent1"/>
                </a:solidFill>
                <a:prstDash val="solid"/>
                <a:round/>
              </a:ln>
            </p:spPr>
            <p:txBody>
              <a:bodyPr rtlCol="0" anchor="ctr"/>
              <a:lstStyle/>
              <a:p>
                <a:endParaRPr lang="en-US" sz="1800" dirty="0"/>
              </a:p>
            </p:txBody>
          </p:sp>
          <p:sp>
            <p:nvSpPr>
              <p:cNvPr id="335" name="Freeform: Shape 334">
                <a:extLst>
                  <a:ext uri="{FF2B5EF4-FFF2-40B4-BE49-F238E27FC236}">
                    <a16:creationId xmlns:a16="http://schemas.microsoft.com/office/drawing/2014/main" id="{CAB524A5-730B-4703-A702-586C2247790D}"/>
                  </a:ext>
                </a:extLst>
              </p:cNvPr>
              <p:cNvSpPr/>
              <p:nvPr/>
            </p:nvSpPr>
            <p:spPr>
              <a:xfrm>
                <a:off x="2596564" y="2619090"/>
                <a:ext cx="198073" cy="202557"/>
              </a:xfrm>
              <a:custGeom>
                <a:avLst/>
                <a:gdLst>
                  <a:gd name="connsiteX0" fmla="*/ 589502 w 589502"/>
                  <a:gd name="connsiteY0" fmla="*/ 383286 h 602848"/>
                  <a:gd name="connsiteX1" fmla="*/ 206576 w 589502"/>
                  <a:gd name="connsiteY1" fmla="*/ 589862 h 602848"/>
                  <a:gd name="connsiteX2" fmla="*/ 0 w 589502"/>
                  <a:gd name="connsiteY2" fmla="*/ 383286 h 602848"/>
                  <a:gd name="connsiteX3" fmla="*/ 382524 w 589502"/>
                  <a:gd name="connsiteY3" fmla="*/ 95 h 602848"/>
                  <a:gd name="connsiteX4" fmla="*/ 589502 w 589502"/>
                  <a:gd name="connsiteY4" fmla="*/ 206121 h 602848"/>
                  <a:gd name="connsiteX5" fmla="*/ 95 w 589502"/>
                  <a:gd name="connsiteY5" fmla="*/ 206121 h 602848"/>
                  <a:gd name="connsiteX6" fmla="*/ 205454 w 589502"/>
                  <a:gd name="connsiteY6" fmla="*/ 0 h 60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9502" h="602848">
                    <a:moveTo>
                      <a:pt x="589502" y="383286"/>
                    </a:moveTo>
                    <a:cubicBezTo>
                      <a:pt x="540804" y="546073"/>
                      <a:pt x="369362" y="638560"/>
                      <a:pt x="206576" y="589862"/>
                    </a:cubicBezTo>
                    <a:cubicBezTo>
                      <a:pt x="107331" y="560172"/>
                      <a:pt x="29689" y="482531"/>
                      <a:pt x="0" y="383286"/>
                    </a:cubicBezTo>
                    <a:moveTo>
                      <a:pt x="382524" y="95"/>
                    </a:moveTo>
                    <a:cubicBezTo>
                      <a:pt x="481665" y="29776"/>
                      <a:pt x="559364" y="107118"/>
                      <a:pt x="589502" y="206121"/>
                    </a:cubicBezTo>
                    <a:moveTo>
                      <a:pt x="95" y="206121"/>
                    </a:moveTo>
                    <a:cubicBezTo>
                      <a:pt x="29892" y="107467"/>
                      <a:pt x="106911" y="30162"/>
                      <a:pt x="205454" y="0"/>
                    </a:cubicBezTo>
                  </a:path>
                </a:pathLst>
              </a:custGeom>
              <a:noFill/>
              <a:ln w="9525" cap="flat">
                <a:solidFill>
                  <a:schemeClr val="accent1"/>
                </a:solidFill>
                <a:prstDash val="solid"/>
                <a:round/>
              </a:ln>
            </p:spPr>
            <p:txBody>
              <a:bodyPr rtlCol="0" anchor="ctr"/>
              <a:lstStyle/>
              <a:p>
                <a:endParaRPr lang="en-US" sz="1800" dirty="0"/>
              </a:p>
            </p:txBody>
          </p:sp>
        </p:grpSp>
      </p:grpSp>
      <p:grpSp>
        <p:nvGrpSpPr>
          <p:cNvPr id="18" name="Group 17">
            <a:extLst>
              <a:ext uri="{FF2B5EF4-FFF2-40B4-BE49-F238E27FC236}">
                <a16:creationId xmlns:a16="http://schemas.microsoft.com/office/drawing/2014/main" id="{63CB5B03-305E-42D0-87C5-87BEFC80B7F7}"/>
              </a:ext>
            </a:extLst>
          </p:cNvPr>
          <p:cNvGrpSpPr/>
          <p:nvPr/>
        </p:nvGrpSpPr>
        <p:grpSpPr>
          <a:xfrm>
            <a:off x="2807395" y="3638273"/>
            <a:ext cx="616857" cy="616857"/>
            <a:chOff x="2807394" y="3638272"/>
            <a:chExt cx="616857" cy="616857"/>
          </a:xfrm>
        </p:grpSpPr>
        <p:sp>
          <p:nvSpPr>
            <p:cNvPr id="263" name="Oval 262">
              <a:extLst>
                <a:ext uri="{FF2B5EF4-FFF2-40B4-BE49-F238E27FC236}">
                  <a16:creationId xmlns:a16="http://schemas.microsoft.com/office/drawing/2014/main" id="{74363E53-8F8C-47EE-9279-1B9D005A5398}"/>
                </a:ext>
              </a:extLst>
            </p:cNvPr>
            <p:cNvSpPr/>
            <p:nvPr/>
          </p:nvSpPr>
          <p:spPr>
            <a:xfrm flipH="1">
              <a:off x="2807394" y="3638272"/>
              <a:ext cx="616857" cy="616857"/>
            </a:xfrm>
            <a:prstGeom prst="ellipse">
              <a:avLst/>
            </a:prstGeom>
            <a:solidFill>
              <a:schemeClr val="bg2"/>
            </a:solidFill>
            <a:ln w="28575">
              <a:gradFill>
                <a:gsLst>
                  <a:gs pos="0">
                    <a:srgbClr val="E06B67"/>
                  </a:gs>
                  <a:gs pos="100000">
                    <a:schemeClr val="accent3"/>
                  </a:gs>
                </a:gsLst>
                <a:lin ang="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3" name="Group 12">
              <a:extLst>
                <a:ext uri="{FF2B5EF4-FFF2-40B4-BE49-F238E27FC236}">
                  <a16:creationId xmlns:a16="http://schemas.microsoft.com/office/drawing/2014/main" id="{8667398F-7557-4A2A-9498-B4CECC749C51}"/>
                </a:ext>
              </a:extLst>
            </p:cNvPr>
            <p:cNvGrpSpPr/>
            <p:nvPr/>
          </p:nvGrpSpPr>
          <p:grpSpPr>
            <a:xfrm>
              <a:off x="2885035" y="3835371"/>
              <a:ext cx="413948" cy="222658"/>
              <a:chOff x="2658493" y="3583907"/>
              <a:chExt cx="545860" cy="293612"/>
            </a:xfrm>
          </p:grpSpPr>
          <p:sp>
            <p:nvSpPr>
              <p:cNvPr id="337" name="Freeform: Shape 336">
                <a:extLst>
                  <a:ext uri="{FF2B5EF4-FFF2-40B4-BE49-F238E27FC236}">
                    <a16:creationId xmlns:a16="http://schemas.microsoft.com/office/drawing/2014/main" id="{DB0349E8-C0E6-4CE2-B2DE-106015E824C9}"/>
                  </a:ext>
                </a:extLst>
              </p:cNvPr>
              <p:cNvSpPr/>
              <p:nvPr/>
            </p:nvSpPr>
            <p:spPr>
              <a:xfrm>
                <a:off x="2750600" y="3583907"/>
                <a:ext cx="453753" cy="293612"/>
              </a:xfrm>
              <a:custGeom>
                <a:avLst/>
                <a:gdLst>
                  <a:gd name="connsiteX0" fmla="*/ 185452 w 1350454"/>
                  <a:gd name="connsiteY0" fmla="*/ 387402 h 873844"/>
                  <a:gd name="connsiteX1" fmla="*/ 182880 w 1350454"/>
                  <a:gd name="connsiteY1" fmla="*/ 344730 h 873844"/>
                  <a:gd name="connsiteX2" fmla="*/ 385667 w 1350454"/>
                  <a:gd name="connsiteY2" fmla="*/ 29548 h 873844"/>
                  <a:gd name="connsiteX3" fmla="*/ 771144 w 1350454"/>
                  <a:gd name="connsiteY3" fmla="*/ 106320 h 873844"/>
                  <a:gd name="connsiteX4" fmla="*/ 865727 w 1350454"/>
                  <a:gd name="connsiteY4" fmla="*/ 261387 h 873844"/>
                  <a:gd name="connsiteX5" fmla="*/ 865727 w 1350454"/>
                  <a:gd name="connsiteY5" fmla="*/ 261387 h 873844"/>
                  <a:gd name="connsiteX6" fmla="*/ 1131379 w 1350454"/>
                  <a:gd name="connsiteY6" fmla="*/ 380259 h 873844"/>
                  <a:gd name="connsiteX7" fmla="*/ 1131379 w 1350454"/>
                  <a:gd name="connsiteY7" fmla="*/ 383021 h 873844"/>
                  <a:gd name="connsiteX8" fmla="*/ 1350454 w 1350454"/>
                  <a:gd name="connsiteY8" fmla="*/ 628385 h 873844"/>
                  <a:gd name="connsiteX9" fmla="*/ 1124998 w 1350454"/>
                  <a:gd name="connsiteY9" fmla="*/ 873844 h 873844"/>
                  <a:gd name="connsiteX10" fmla="*/ 249460 w 1350454"/>
                  <a:gd name="connsiteY10" fmla="*/ 872892 h 873844"/>
                  <a:gd name="connsiteX11" fmla="*/ 667 w 1350454"/>
                  <a:gd name="connsiteY11" fmla="*/ 646292 h 873844"/>
                  <a:gd name="connsiteX12" fmla="*/ 0 w 1350454"/>
                  <a:gd name="connsiteY12" fmla="*/ 626289 h 873844"/>
                  <a:gd name="connsiteX13" fmla="*/ 185547 w 1350454"/>
                  <a:gd name="connsiteY13" fmla="*/ 387307 h 87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454" h="873844">
                    <a:moveTo>
                      <a:pt x="185452" y="387402"/>
                    </a:moveTo>
                    <a:cubicBezTo>
                      <a:pt x="183724" y="373244"/>
                      <a:pt x="182865" y="358994"/>
                      <a:pt x="182880" y="344730"/>
                    </a:cubicBezTo>
                    <a:cubicBezTo>
                      <a:pt x="182880" y="221763"/>
                      <a:pt x="266414" y="80126"/>
                      <a:pt x="385667" y="29548"/>
                    </a:cubicBezTo>
                    <a:cubicBezTo>
                      <a:pt x="539020" y="-35317"/>
                      <a:pt x="679037" y="13927"/>
                      <a:pt x="771144" y="106320"/>
                    </a:cubicBezTo>
                    <a:cubicBezTo>
                      <a:pt x="813760" y="150371"/>
                      <a:pt x="846065" y="203334"/>
                      <a:pt x="865727" y="261387"/>
                    </a:cubicBezTo>
                    <a:lnTo>
                      <a:pt x="865727" y="261387"/>
                    </a:lnTo>
                    <a:cubicBezTo>
                      <a:pt x="943832" y="155754"/>
                      <a:pt x="1118426" y="188901"/>
                      <a:pt x="1131379" y="380259"/>
                    </a:cubicBezTo>
                    <a:lnTo>
                      <a:pt x="1131379" y="383021"/>
                    </a:lnTo>
                    <a:cubicBezTo>
                      <a:pt x="1210723" y="396642"/>
                      <a:pt x="1350454" y="452744"/>
                      <a:pt x="1350454" y="628385"/>
                    </a:cubicBezTo>
                    <a:cubicBezTo>
                      <a:pt x="1350454" y="855461"/>
                      <a:pt x="1124998" y="873844"/>
                      <a:pt x="1124998" y="873844"/>
                    </a:cubicBezTo>
                    <a:lnTo>
                      <a:pt x="249460" y="872892"/>
                    </a:lnTo>
                    <a:cubicBezTo>
                      <a:pt x="120491" y="872892"/>
                      <a:pt x="8668" y="774975"/>
                      <a:pt x="667" y="646292"/>
                    </a:cubicBezTo>
                    <a:cubicBezTo>
                      <a:pt x="667" y="639815"/>
                      <a:pt x="0" y="633147"/>
                      <a:pt x="0" y="626289"/>
                    </a:cubicBezTo>
                    <a:cubicBezTo>
                      <a:pt x="0" y="476175"/>
                      <a:pt x="98298" y="409691"/>
                      <a:pt x="185547" y="387307"/>
                    </a:cubicBezTo>
                    <a:close/>
                  </a:path>
                </a:pathLst>
              </a:custGeom>
              <a:noFill/>
              <a:ln w="9525" cap="flat">
                <a:solidFill>
                  <a:srgbClr val="F1F2F2"/>
                </a:solidFill>
                <a:prstDash val="solid"/>
                <a:round/>
              </a:ln>
            </p:spPr>
            <p:txBody>
              <a:bodyPr rtlCol="0" anchor="ctr"/>
              <a:lstStyle/>
              <a:p>
                <a:endParaRPr lang="en-US" sz="1800" dirty="0"/>
              </a:p>
            </p:txBody>
          </p:sp>
          <p:sp>
            <p:nvSpPr>
              <p:cNvPr id="338" name="Freeform: Shape 337">
                <a:extLst>
                  <a:ext uri="{FF2B5EF4-FFF2-40B4-BE49-F238E27FC236}">
                    <a16:creationId xmlns:a16="http://schemas.microsoft.com/office/drawing/2014/main" id="{F6B08894-EF7F-401D-BBE5-85D058410F3A}"/>
                  </a:ext>
                </a:extLst>
              </p:cNvPr>
              <p:cNvSpPr/>
              <p:nvPr/>
            </p:nvSpPr>
            <p:spPr>
              <a:xfrm>
                <a:off x="2799310" y="3792740"/>
                <a:ext cx="149779" cy="3200"/>
              </a:xfrm>
              <a:custGeom>
                <a:avLst/>
                <a:gdLst>
                  <a:gd name="connsiteX0" fmla="*/ 0 w 445770"/>
                  <a:gd name="connsiteY0" fmla="*/ 0 h 9525"/>
                  <a:gd name="connsiteX1" fmla="*/ 445770 w 445770"/>
                  <a:gd name="connsiteY1" fmla="*/ 0 h 9525"/>
                </a:gdLst>
                <a:ahLst/>
                <a:cxnLst>
                  <a:cxn ang="0">
                    <a:pos x="connsiteX0" y="connsiteY0"/>
                  </a:cxn>
                  <a:cxn ang="0">
                    <a:pos x="connsiteX1" y="connsiteY1"/>
                  </a:cxn>
                </a:cxnLst>
                <a:rect l="l" t="t" r="r" b="b"/>
                <a:pathLst>
                  <a:path w="445770" h="9525">
                    <a:moveTo>
                      <a:pt x="0" y="0"/>
                    </a:moveTo>
                    <a:lnTo>
                      <a:pt x="445770" y="0"/>
                    </a:lnTo>
                  </a:path>
                </a:pathLst>
              </a:custGeom>
              <a:ln w="9525" cap="flat">
                <a:solidFill>
                  <a:srgbClr val="F1F2F2"/>
                </a:solidFill>
                <a:prstDash val="solid"/>
                <a:round/>
              </a:ln>
            </p:spPr>
            <p:txBody>
              <a:bodyPr rtlCol="0" anchor="ctr"/>
              <a:lstStyle/>
              <a:p>
                <a:endParaRPr lang="en-US" sz="1800" dirty="0"/>
              </a:p>
            </p:txBody>
          </p:sp>
          <p:sp>
            <p:nvSpPr>
              <p:cNvPr id="339" name="Freeform: Shape 338">
                <a:extLst>
                  <a:ext uri="{FF2B5EF4-FFF2-40B4-BE49-F238E27FC236}">
                    <a16:creationId xmlns:a16="http://schemas.microsoft.com/office/drawing/2014/main" id="{C1F422C6-9709-4367-A03E-0CBE201B161D}"/>
                  </a:ext>
                </a:extLst>
              </p:cNvPr>
              <p:cNvSpPr/>
              <p:nvPr/>
            </p:nvSpPr>
            <p:spPr>
              <a:xfrm>
                <a:off x="2722501" y="3749535"/>
                <a:ext cx="19202" cy="3200"/>
              </a:xfrm>
              <a:custGeom>
                <a:avLst/>
                <a:gdLst>
                  <a:gd name="connsiteX0" fmla="*/ 0 w 57149"/>
                  <a:gd name="connsiteY0" fmla="*/ 0 h 9525"/>
                  <a:gd name="connsiteX1" fmla="*/ 57150 w 57149"/>
                  <a:gd name="connsiteY1" fmla="*/ 0 h 9525"/>
                </a:gdLst>
                <a:ahLst/>
                <a:cxnLst>
                  <a:cxn ang="0">
                    <a:pos x="connsiteX0" y="connsiteY0"/>
                  </a:cxn>
                  <a:cxn ang="0">
                    <a:pos x="connsiteX1" y="connsiteY1"/>
                  </a:cxn>
                </a:cxnLst>
                <a:rect l="l" t="t" r="r" b="b"/>
                <a:pathLst>
                  <a:path w="57149"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0" name="Freeform: Shape 339">
                <a:extLst>
                  <a:ext uri="{FF2B5EF4-FFF2-40B4-BE49-F238E27FC236}">
                    <a16:creationId xmlns:a16="http://schemas.microsoft.com/office/drawing/2014/main" id="{A7E27590-92E8-4F80-BE17-B8EEF483CCFE}"/>
                  </a:ext>
                </a:extLst>
              </p:cNvPr>
              <p:cNvSpPr/>
              <p:nvPr/>
            </p:nvSpPr>
            <p:spPr>
              <a:xfrm>
                <a:off x="2778828" y="3749535"/>
                <a:ext cx="55687" cy="3200"/>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9525" cap="flat">
                <a:solidFill>
                  <a:schemeClr val="accent1"/>
                </a:solidFill>
                <a:custDash>
                  <a:ds d="870000" sp="870000"/>
                </a:custDash>
                <a:round/>
              </a:ln>
            </p:spPr>
            <p:txBody>
              <a:bodyPr rtlCol="0" anchor="ctr"/>
              <a:lstStyle/>
              <a:p>
                <a:endParaRPr lang="en-US" sz="1800" dirty="0"/>
              </a:p>
            </p:txBody>
          </p:sp>
          <p:sp>
            <p:nvSpPr>
              <p:cNvPr id="341" name="Freeform: Shape 340">
                <a:extLst>
                  <a:ext uri="{FF2B5EF4-FFF2-40B4-BE49-F238E27FC236}">
                    <a16:creationId xmlns:a16="http://schemas.microsoft.com/office/drawing/2014/main" id="{7AEFE1AC-BCAA-41BF-B680-8AB78BCC918B}"/>
                  </a:ext>
                </a:extLst>
              </p:cNvPr>
              <p:cNvSpPr/>
              <p:nvPr/>
            </p:nvSpPr>
            <p:spPr>
              <a:xfrm>
                <a:off x="2853077" y="3749535"/>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2" name="Freeform: Shape 341">
                <a:extLst>
                  <a:ext uri="{FF2B5EF4-FFF2-40B4-BE49-F238E27FC236}">
                    <a16:creationId xmlns:a16="http://schemas.microsoft.com/office/drawing/2014/main" id="{4D48D2CB-F5DE-4FE4-947B-6F638987AED3}"/>
                  </a:ext>
                </a:extLst>
              </p:cNvPr>
              <p:cNvSpPr/>
              <p:nvPr/>
            </p:nvSpPr>
            <p:spPr>
              <a:xfrm>
                <a:off x="2982405" y="3792740"/>
                <a:ext cx="54919" cy="3200"/>
              </a:xfrm>
              <a:custGeom>
                <a:avLst/>
                <a:gdLst>
                  <a:gd name="connsiteX0" fmla="*/ 0 w 163449"/>
                  <a:gd name="connsiteY0" fmla="*/ 0 h 9525"/>
                  <a:gd name="connsiteX1" fmla="*/ 163449 w 163449"/>
                  <a:gd name="connsiteY1" fmla="*/ 0 h 9525"/>
                </a:gdLst>
                <a:ahLst/>
                <a:cxnLst>
                  <a:cxn ang="0">
                    <a:pos x="connsiteX0" y="connsiteY0"/>
                  </a:cxn>
                  <a:cxn ang="0">
                    <a:pos x="connsiteX1" y="connsiteY1"/>
                  </a:cxn>
                </a:cxnLst>
                <a:rect l="l" t="t" r="r" b="b"/>
                <a:pathLst>
                  <a:path w="163449" h="9525">
                    <a:moveTo>
                      <a:pt x="0" y="0"/>
                    </a:moveTo>
                    <a:lnTo>
                      <a:pt x="163449" y="0"/>
                    </a:lnTo>
                  </a:path>
                </a:pathLst>
              </a:custGeom>
              <a:ln w="9525" cap="flat">
                <a:solidFill>
                  <a:srgbClr val="F1F2F2"/>
                </a:solidFill>
                <a:prstDash val="solid"/>
                <a:round/>
              </a:ln>
            </p:spPr>
            <p:txBody>
              <a:bodyPr rtlCol="0" anchor="ctr"/>
              <a:lstStyle/>
              <a:p>
                <a:endParaRPr lang="en-US" sz="1800" dirty="0"/>
              </a:p>
            </p:txBody>
          </p:sp>
          <p:sp>
            <p:nvSpPr>
              <p:cNvPr id="343" name="Freeform: Shape 342">
                <a:extLst>
                  <a:ext uri="{FF2B5EF4-FFF2-40B4-BE49-F238E27FC236}">
                    <a16:creationId xmlns:a16="http://schemas.microsoft.com/office/drawing/2014/main" id="{5C42CEB5-960A-4739-9D2E-CD87DF387CEC}"/>
                  </a:ext>
                </a:extLst>
              </p:cNvPr>
              <p:cNvSpPr/>
              <p:nvPr/>
            </p:nvSpPr>
            <p:spPr>
              <a:xfrm>
                <a:off x="2896283" y="3749439"/>
                <a:ext cx="195928" cy="3200"/>
              </a:xfrm>
              <a:custGeom>
                <a:avLst/>
                <a:gdLst>
                  <a:gd name="connsiteX0" fmla="*/ 0 w 583120"/>
                  <a:gd name="connsiteY0" fmla="*/ 0 h 9525"/>
                  <a:gd name="connsiteX1" fmla="*/ 583121 w 583120"/>
                  <a:gd name="connsiteY1" fmla="*/ 0 h 9525"/>
                </a:gdLst>
                <a:ahLst/>
                <a:cxnLst>
                  <a:cxn ang="0">
                    <a:pos x="connsiteX0" y="connsiteY0"/>
                  </a:cxn>
                  <a:cxn ang="0">
                    <a:pos x="connsiteX1" y="connsiteY1"/>
                  </a:cxn>
                </a:cxnLst>
                <a:rect l="l" t="t" r="r" b="b"/>
                <a:pathLst>
                  <a:path w="583120" h="9525">
                    <a:moveTo>
                      <a:pt x="0" y="0"/>
                    </a:moveTo>
                    <a:lnTo>
                      <a:pt x="583121" y="0"/>
                    </a:lnTo>
                  </a:path>
                </a:pathLst>
              </a:custGeom>
              <a:ln w="9525" cap="flat">
                <a:solidFill>
                  <a:srgbClr val="F1F2F2"/>
                </a:solidFill>
                <a:prstDash val="solid"/>
                <a:round/>
              </a:ln>
            </p:spPr>
            <p:txBody>
              <a:bodyPr rtlCol="0" anchor="ctr"/>
              <a:lstStyle/>
              <a:p>
                <a:endParaRPr lang="en-US" sz="1800" dirty="0"/>
              </a:p>
            </p:txBody>
          </p:sp>
          <p:sp>
            <p:nvSpPr>
              <p:cNvPr id="344" name="Freeform: Shape 343">
                <a:extLst>
                  <a:ext uri="{FF2B5EF4-FFF2-40B4-BE49-F238E27FC236}">
                    <a16:creationId xmlns:a16="http://schemas.microsoft.com/office/drawing/2014/main" id="{A334A4CE-91AC-4EFE-BC41-BA73151B62AC}"/>
                  </a:ext>
                </a:extLst>
              </p:cNvPr>
              <p:cNvSpPr/>
              <p:nvPr/>
            </p:nvSpPr>
            <p:spPr>
              <a:xfrm>
                <a:off x="2658493" y="3836138"/>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5" name="Freeform: Shape 344">
                <a:extLst>
                  <a:ext uri="{FF2B5EF4-FFF2-40B4-BE49-F238E27FC236}">
                    <a16:creationId xmlns:a16="http://schemas.microsoft.com/office/drawing/2014/main" id="{A876B139-D60C-4CE5-80C9-F03F202986D6}"/>
                  </a:ext>
                </a:extLst>
              </p:cNvPr>
              <p:cNvSpPr/>
              <p:nvPr/>
            </p:nvSpPr>
            <p:spPr>
              <a:xfrm>
                <a:off x="2711619" y="3836138"/>
                <a:ext cx="118735" cy="3200"/>
              </a:xfrm>
              <a:custGeom>
                <a:avLst/>
                <a:gdLst>
                  <a:gd name="connsiteX0" fmla="*/ 0 w 353377"/>
                  <a:gd name="connsiteY0" fmla="*/ 0 h 9525"/>
                  <a:gd name="connsiteX1" fmla="*/ 353378 w 353377"/>
                  <a:gd name="connsiteY1" fmla="*/ 0 h 9525"/>
                </a:gdLst>
                <a:ahLst/>
                <a:cxnLst>
                  <a:cxn ang="0">
                    <a:pos x="connsiteX0" y="connsiteY0"/>
                  </a:cxn>
                  <a:cxn ang="0">
                    <a:pos x="connsiteX1" y="connsiteY1"/>
                  </a:cxn>
                </a:cxnLst>
                <a:rect l="l" t="t" r="r" b="b"/>
                <a:pathLst>
                  <a:path w="353377" h="9525">
                    <a:moveTo>
                      <a:pt x="0" y="0"/>
                    </a:moveTo>
                    <a:lnTo>
                      <a:pt x="353378" y="0"/>
                    </a:lnTo>
                  </a:path>
                </a:pathLst>
              </a:custGeom>
              <a:ln w="9525" cap="flat">
                <a:solidFill>
                  <a:schemeClr val="accent1"/>
                </a:solidFill>
                <a:custDash>
                  <a:ds d="795000" sp="795000"/>
                </a:custDash>
                <a:round/>
              </a:ln>
            </p:spPr>
            <p:txBody>
              <a:bodyPr rtlCol="0" anchor="ctr"/>
              <a:lstStyle/>
              <a:p>
                <a:endParaRPr lang="en-US" sz="1800" dirty="0"/>
              </a:p>
            </p:txBody>
          </p:sp>
          <p:sp>
            <p:nvSpPr>
              <p:cNvPr id="346" name="Freeform: Shape 345">
                <a:extLst>
                  <a:ext uri="{FF2B5EF4-FFF2-40B4-BE49-F238E27FC236}">
                    <a16:creationId xmlns:a16="http://schemas.microsoft.com/office/drawing/2014/main" id="{E08B3D17-BF1E-4F84-9C80-C2F41D1E9679}"/>
                  </a:ext>
                </a:extLst>
              </p:cNvPr>
              <p:cNvSpPr/>
              <p:nvPr/>
            </p:nvSpPr>
            <p:spPr>
              <a:xfrm>
                <a:off x="2847316" y="3836138"/>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7" name="Freeform: Shape 346">
                <a:extLst>
                  <a:ext uri="{FF2B5EF4-FFF2-40B4-BE49-F238E27FC236}">
                    <a16:creationId xmlns:a16="http://schemas.microsoft.com/office/drawing/2014/main" id="{340253DF-89DF-439C-AB0F-4EA4D430BB92}"/>
                  </a:ext>
                </a:extLst>
              </p:cNvPr>
              <p:cNvSpPr/>
              <p:nvPr/>
            </p:nvSpPr>
            <p:spPr>
              <a:xfrm>
                <a:off x="3017258" y="3621231"/>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sp>
            <p:nvSpPr>
              <p:cNvPr id="348" name="Freeform: Shape 347">
                <a:extLst>
                  <a:ext uri="{FF2B5EF4-FFF2-40B4-BE49-F238E27FC236}">
                    <a16:creationId xmlns:a16="http://schemas.microsoft.com/office/drawing/2014/main" id="{32C320C2-4FFD-4DDA-81C0-78B428E7E044}"/>
                  </a:ext>
                </a:extLst>
              </p:cNvPr>
              <p:cNvSpPr/>
              <p:nvPr/>
            </p:nvSpPr>
            <p:spPr>
              <a:xfrm>
                <a:off x="3073585" y="3621231"/>
                <a:ext cx="55687" cy="3200"/>
              </a:xfrm>
              <a:custGeom>
                <a:avLst/>
                <a:gdLst>
                  <a:gd name="connsiteX0" fmla="*/ 0 w 165735"/>
                  <a:gd name="connsiteY0" fmla="*/ 0 h 9525"/>
                  <a:gd name="connsiteX1" fmla="*/ 165735 w 165735"/>
                  <a:gd name="connsiteY1" fmla="*/ 0 h 9525"/>
                </a:gdLst>
                <a:ahLst/>
                <a:cxnLst>
                  <a:cxn ang="0">
                    <a:pos x="connsiteX0" y="connsiteY0"/>
                  </a:cxn>
                  <a:cxn ang="0">
                    <a:pos x="connsiteX1" y="connsiteY1"/>
                  </a:cxn>
                </a:cxnLst>
                <a:rect l="l" t="t" r="r" b="b"/>
                <a:pathLst>
                  <a:path w="165735" h="9525">
                    <a:moveTo>
                      <a:pt x="0" y="0"/>
                    </a:moveTo>
                    <a:lnTo>
                      <a:pt x="165735" y="0"/>
                    </a:lnTo>
                  </a:path>
                </a:pathLst>
              </a:custGeom>
              <a:ln w="9525" cap="flat">
                <a:solidFill>
                  <a:schemeClr val="accent1"/>
                </a:solidFill>
                <a:custDash>
                  <a:ds d="870000" sp="870000"/>
                </a:custDash>
                <a:round/>
              </a:ln>
            </p:spPr>
            <p:txBody>
              <a:bodyPr rtlCol="0" anchor="ctr"/>
              <a:lstStyle/>
              <a:p>
                <a:endParaRPr lang="en-US" sz="1800" dirty="0"/>
              </a:p>
            </p:txBody>
          </p:sp>
          <p:sp>
            <p:nvSpPr>
              <p:cNvPr id="349" name="Freeform: Shape 348">
                <a:extLst>
                  <a:ext uri="{FF2B5EF4-FFF2-40B4-BE49-F238E27FC236}">
                    <a16:creationId xmlns:a16="http://schemas.microsoft.com/office/drawing/2014/main" id="{FFDA90FA-582F-45A1-B06C-3124C53E5175}"/>
                  </a:ext>
                </a:extLst>
              </p:cNvPr>
              <p:cNvSpPr/>
              <p:nvPr/>
            </p:nvSpPr>
            <p:spPr>
              <a:xfrm>
                <a:off x="3147834" y="3621231"/>
                <a:ext cx="19202" cy="3200"/>
              </a:xfrm>
              <a:custGeom>
                <a:avLst/>
                <a:gdLst>
                  <a:gd name="connsiteX0" fmla="*/ 0 w 57150"/>
                  <a:gd name="connsiteY0" fmla="*/ 0 h 9525"/>
                  <a:gd name="connsiteX1" fmla="*/ 57150 w 57150"/>
                  <a:gd name="connsiteY1" fmla="*/ 0 h 9525"/>
                </a:gdLst>
                <a:ahLst/>
                <a:cxnLst>
                  <a:cxn ang="0">
                    <a:pos x="connsiteX0" y="connsiteY0"/>
                  </a:cxn>
                  <a:cxn ang="0">
                    <a:pos x="connsiteX1" y="connsiteY1"/>
                  </a:cxn>
                </a:cxnLst>
                <a:rect l="l" t="t" r="r" b="b"/>
                <a:pathLst>
                  <a:path w="57150" h="9525">
                    <a:moveTo>
                      <a:pt x="0" y="0"/>
                    </a:moveTo>
                    <a:lnTo>
                      <a:pt x="57150" y="0"/>
                    </a:lnTo>
                  </a:path>
                </a:pathLst>
              </a:custGeom>
              <a:ln w="9525" cap="flat">
                <a:solidFill>
                  <a:schemeClr val="accent1"/>
                </a:solidFill>
                <a:prstDash val="solid"/>
                <a:round/>
              </a:ln>
            </p:spPr>
            <p:txBody>
              <a:bodyPr rtlCol="0" anchor="ctr"/>
              <a:lstStyle/>
              <a:p>
                <a:endParaRPr lang="en-US" sz="1800" dirty="0"/>
              </a:p>
            </p:txBody>
          </p:sp>
        </p:grpSp>
      </p:grpSp>
      <p:grpSp>
        <p:nvGrpSpPr>
          <p:cNvPr id="17" name="Group 16">
            <a:extLst>
              <a:ext uri="{FF2B5EF4-FFF2-40B4-BE49-F238E27FC236}">
                <a16:creationId xmlns:a16="http://schemas.microsoft.com/office/drawing/2014/main" id="{701EBB87-F315-411F-A8A2-C371A88B0288}"/>
              </a:ext>
            </a:extLst>
          </p:cNvPr>
          <p:cNvGrpSpPr/>
          <p:nvPr/>
        </p:nvGrpSpPr>
        <p:grpSpPr>
          <a:xfrm>
            <a:off x="5787401" y="3638273"/>
            <a:ext cx="616857" cy="616857"/>
            <a:chOff x="5787400" y="3638272"/>
            <a:chExt cx="616857" cy="616857"/>
          </a:xfrm>
        </p:grpSpPr>
        <p:sp>
          <p:nvSpPr>
            <p:cNvPr id="175" name="Oval 174">
              <a:extLst>
                <a:ext uri="{FF2B5EF4-FFF2-40B4-BE49-F238E27FC236}">
                  <a16:creationId xmlns:a16="http://schemas.microsoft.com/office/drawing/2014/main" id="{69550F34-4271-44BA-93B2-C5828CF92513}"/>
                </a:ext>
              </a:extLst>
            </p:cNvPr>
            <p:cNvSpPr/>
            <p:nvPr/>
          </p:nvSpPr>
          <p:spPr>
            <a:xfrm>
              <a:off x="5787400" y="3638272"/>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sp>
          <p:nvSpPr>
            <p:cNvPr id="11" name="Freeform 34">
              <a:extLst>
                <a:ext uri="{FF2B5EF4-FFF2-40B4-BE49-F238E27FC236}">
                  <a16:creationId xmlns:a16="http://schemas.microsoft.com/office/drawing/2014/main" id="{724F481C-44B9-4F09-B476-C3DD49213232}"/>
                </a:ext>
              </a:extLst>
            </p:cNvPr>
            <p:cNvSpPr>
              <a:spLocks/>
            </p:cNvSpPr>
            <p:nvPr/>
          </p:nvSpPr>
          <p:spPr bwMode="auto">
            <a:xfrm>
              <a:off x="5919812" y="3814296"/>
              <a:ext cx="352032" cy="264808"/>
            </a:xfrm>
            <a:custGeom>
              <a:avLst/>
              <a:gdLst>
                <a:gd name="T0" fmla="*/ 204 w 213"/>
                <a:gd name="T1" fmla="*/ 42 h 159"/>
                <a:gd name="T2" fmla="*/ 94 w 213"/>
                <a:gd name="T3" fmla="*/ 152 h 159"/>
                <a:gd name="T4" fmla="*/ 78 w 213"/>
                <a:gd name="T5" fmla="*/ 159 h 159"/>
                <a:gd name="T6" fmla="*/ 62 w 213"/>
                <a:gd name="T7" fmla="*/ 152 h 159"/>
                <a:gd name="T8" fmla="*/ 9 w 213"/>
                <a:gd name="T9" fmla="*/ 100 h 159"/>
                <a:gd name="T10" fmla="*/ 9 w 213"/>
                <a:gd name="T11" fmla="*/ 67 h 159"/>
                <a:gd name="T12" fmla="*/ 42 w 213"/>
                <a:gd name="T13" fmla="*/ 67 h 159"/>
                <a:gd name="T14" fmla="*/ 78 w 213"/>
                <a:gd name="T15" fmla="*/ 103 h 159"/>
                <a:gd name="T16" fmla="*/ 172 w 213"/>
                <a:gd name="T17" fmla="*/ 9 h 159"/>
                <a:gd name="T18" fmla="*/ 204 w 213"/>
                <a:gd name="T19" fmla="*/ 9 h 159"/>
                <a:gd name="T20" fmla="*/ 204 w 213"/>
                <a:gd name="T21" fmla="*/ 4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159">
                  <a:moveTo>
                    <a:pt x="204" y="42"/>
                  </a:moveTo>
                  <a:cubicBezTo>
                    <a:pt x="94" y="152"/>
                    <a:pt x="94" y="152"/>
                    <a:pt x="94" y="152"/>
                  </a:cubicBezTo>
                  <a:cubicBezTo>
                    <a:pt x="90" y="156"/>
                    <a:pt x="84" y="159"/>
                    <a:pt x="78" y="159"/>
                  </a:cubicBezTo>
                  <a:cubicBezTo>
                    <a:pt x="72" y="159"/>
                    <a:pt x="66" y="156"/>
                    <a:pt x="62" y="152"/>
                  </a:cubicBezTo>
                  <a:cubicBezTo>
                    <a:pt x="9" y="100"/>
                    <a:pt x="9" y="100"/>
                    <a:pt x="9" y="100"/>
                  </a:cubicBezTo>
                  <a:cubicBezTo>
                    <a:pt x="0" y="91"/>
                    <a:pt x="0" y="76"/>
                    <a:pt x="9" y="67"/>
                  </a:cubicBezTo>
                  <a:cubicBezTo>
                    <a:pt x="18" y="58"/>
                    <a:pt x="33" y="58"/>
                    <a:pt x="42" y="67"/>
                  </a:cubicBezTo>
                  <a:cubicBezTo>
                    <a:pt x="78" y="103"/>
                    <a:pt x="78" y="103"/>
                    <a:pt x="78" y="103"/>
                  </a:cubicBezTo>
                  <a:cubicBezTo>
                    <a:pt x="172" y="9"/>
                    <a:pt x="172" y="9"/>
                    <a:pt x="172" y="9"/>
                  </a:cubicBezTo>
                  <a:cubicBezTo>
                    <a:pt x="181" y="0"/>
                    <a:pt x="195" y="0"/>
                    <a:pt x="204" y="9"/>
                  </a:cubicBezTo>
                  <a:cubicBezTo>
                    <a:pt x="213" y="18"/>
                    <a:pt x="213" y="33"/>
                    <a:pt x="204" y="42"/>
                  </a:cubicBezTo>
                  <a:close/>
                </a:path>
              </a:pathLst>
            </a:custGeom>
            <a:noFill/>
            <a:ln w="9525" cap="flat">
              <a:solidFill>
                <a:schemeClr val="accent1"/>
              </a:solidFill>
              <a:prstDash val="solid"/>
              <a:round/>
            </a:ln>
          </p:spPr>
          <p:txBody>
            <a:bodyPr rtlCol="0" anchor="ctr"/>
            <a:lstStyle/>
            <a:p>
              <a:endParaRPr lang="en-US" sz="1800" dirty="0"/>
            </a:p>
          </p:txBody>
        </p:sp>
      </p:grpSp>
      <p:grpSp>
        <p:nvGrpSpPr>
          <p:cNvPr id="16" name="Group 15">
            <a:extLst>
              <a:ext uri="{FF2B5EF4-FFF2-40B4-BE49-F238E27FC236}">
                <a16:creationId xmlns:a16="http://schemas.microsoft.com/office/drawing/2014/main" id="{3F4D9FA7-7F94-4990-B229-6D40A49D86AB}"/>
              </a:ext>
            </a:extLst>
          </p:cNvPr>
          <p:cNvGrpSpPr/>
          <p:nvPr/>
        </p:nvGrpSpPr>
        <p:grpSpPr>
          <a:xfrm>
            <a:off x="6356759" y="2263322"/>
            <a:ext cx="616857" cy="616857"/>
            <a:chOff x="6356759" y="2263321"/>
            <a:chExt cx="616857" cy="616857"/>
          </a:xfrm>
        </p:grpSpPr>
        <p:sp>
          <p:nvSpPr>
            <p:cNvPr id="167" name="Oval 166">
              <a:extLst>
                <a:ext uri="{FF2B5EF4-FFF2-40B4-BE49-F238E27FC236}">
                  <a16:creationId xmlns:a16="http://schemas.microsoft.com/office/drawing/2014/main" id="{BB7659D8-54E1-42F1-871C-16A6D76B451A}"/>
                </a:ext>
              </a:extLst>
            </p:cNvPr>
            <p:cNvSpPr/>
            <p:nvPr/>
          </p:nvSpPr>
          <p:spPr>
            <a:xfrm>
              <a:off x="6356759" y="226332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4" name="Group 13">
              <a:extLst>
                <a:ext uri="{FF2B5EF4-FFF2-40B4-BE49-F238E27FC236}">
                  <a16:creationId xmlns:a16="http://schemas.microsoft.com/office/drawing/2014/main" id="{95F1DB9F-6F0C-43FD-99D4-487B42A1FF87}"/>
                </a:ext>
              </a:extLst>
            </p:cNvPr>
            <p:cNvGrpSpPr/>
            <p:nvPr/>
          </p:nvGrpSpPr>
          <p:grpSpPr>
            <a:xfrm>
              <a:off x="6503088" y="2414383"/>
              <a:ext cx="324198" cy="314733"/>
              <a:chOff x="6342492" y="2413527"/>
              <a:chExt cx="427509" cy="415028"/>
            </a:xfrm>
          </p:grpSpPr>
          <p:sp>
            <p:nvSpPr>
              <p:cNvPr id="352" name="Freeform: Shape 351">
                <a:extLst>
                  <a:ext uri="{FF2B5EF4-FFF2-40B4-BE49-F238E27FC236}">
                    <a16:creationId xmlns:a16="http://schemas.microsoft.com/office/drawing/2014/main" id="{2795F907-C049-4911-85AF-6ACC87AC8142}"/>
                  </a:ext>
                </a:extLst>
              </p:cNvPr>
              <p:cNvSpPr/>
              <p:nvPr/>
            </p:nvSpPr>
            <p:spPr>
              <a:xfrm>
                <a:off x="6528147"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3" name="Freeform: Shape 352">
                <a:extLst>
                  <a:ext uri="{FF2B5EF4-FFF2-40B4-BE49-F238E27FC236}">
                    <a16:creationId xmlns:a16="http://schemas.microsoft.com/office/drawing/2014/main" id="{472AC0CB-254C-4B2B-B140-189B97A1614C}"/>
                  </a:ext>
                </a:extLst>
              </p:cNvPr>
              <p:cNvSpPr/>
              <p:nvPr/>
            </p:nvSpPr>
            <p:spPr>
              <a:xfrm>
                <a:off x="657349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4" name="Freeform: Shape 353">
                <a:extLst>
                  <a:ext uri="{FF2B5EF4-FFF2-40B4-BE49-F238E27FC236}">
                    <a16:creationId xmlns:a16="http://schemas.microsoft.com/office/drawing/2014/main" id="{0411F6B0-46C5-4A9B-9EFE-247D2E4A9FFF}"/>
                  </a:ext>
                </a:extLst>
              </p:cNvPr>
              <p:cNvSpPr/>
              <p:nvPr/>
            </p:nvSpPr>
            <p:spPr>
              <a:xfrm>
                <a:off x="661884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5" name="Freeform: Shape 354">
                <a:extLst>
                  <a:ext uri="{FF2B5EF4-FFF2-40B4-BE49-F238E27FC236}">
                    <a16:creationId xmlns:a16="http://schemas.microsoft.com/office/drawing/2014/main" id="{3876915B-FDFC-48B7-8BCC-D1ABB1771E5A}"/>
                  </a:ext>
                </a:extLst>
              </p:cNvPr>
              <p:cNvSpPr/>
              <p:nvPr/>
            </p:nvSpPr>
            <p:spPr>
              <a:xfrm>
                <a:off x="666419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6" name="Freeform: Shape 355">
                <a:extLst>
                  <a:ext uri="{FF2B5EF4-FFF2-40B4-BE49-F238E27FC236}">
                    <a16:creationId xmlns:a16="http://schemas.microsoft.com/office/drawing/2014/main" id="{448CF1F0-FCC2-4C8C-B211-47BA0C0317AE}"/>
                  </a:ext>
                </a:extLst>
              </p:cNvPr>
              <p:cNvSpPr/>
              <p:nvPr/>
            </p:nvSpPr>
            <p:spPr>
              <a:xfrm>
                <a:off x="6709546" y="241352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7" name="Freeform: Shape 356">
                <a:extLst>
                  <a:ext uri="{FF2B5EF4-FFF2-40B4-BE49-F238E27FC236}">
                    <a16:creationId xmlns:a16="http://schemas.microsoft.com/office/drawing/2014/main" id="{592F7092-5B1B-46DE-9A87-FB53E4130D8F}"/>
                  </a:ext>
                </a:extLst>
              </p:cNvPr>
              <p:cNvSpPr/>
              <p:nvPr/>
            </p:nvSpPr>
            <p:spPr>
              <a:xfrm>
                <a:off x="6618846" y="267048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8" name="Freeform: Shape 357">
                <a:extLst>
                  <a:ext uri="{FF2B5EF4-FFF2-40B4-BE49-F238E27FC236}">
                    <a16:creationId xmlns:a16="http://schemas.microsoft.com/office/drawing/2014/main" id="{C5B63EF7-A65A-4B1F-9887-DF6DBB16D478}"/>
                  </a:ext>
                </a:extLst>
              </p:cNvPr>
              <p:cNvSpPr/>
              <p:nvPr/>
            </p:nvSpPr>
            <p:spPr>
              <a:xfrm>
                <a:off x="6664196" y="267048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59" name="Freeform: Shape 358">
                <a:extLst>
                  <a:ext uri="{FF2B5EF4-FFF2-40B4-BE49-F238E27FC236}">
                    <a16:creationId xmlns:a16="http://schemas.microsoft.com/office/drawing/2014/main" id="{F1CFF9CA-D194-4CD8-9AB2-A195E16D61B5}"/>
                  </a:ext>
                </a:extLst>
              </p:cNvPr>
              <p:cNvSpPr/>
              <p:nvPr/>
            </p:nvSpPr>
            <p:spPr>
              <a:xfrm>
                <a:off x="6709546" y="2670487"/>
                <a:ext cx="3200" cy="45350"/>
              </a:xfrm>
              <a:custGeom>
                <a:avLst/>
                <a:gdLst>
                  <a:gd name="connsiteX0" fmla="*/ 0 w 9525"/>
                  <a:gd name="connsiteY0" fmla="*/ 0 h 134969"/>
                  <a:gd name="connsiteX1" fmla="*/ 0 w 9525"/>
                  <a:gd name="connsiteY1" fmla="*/ 134969 h 134969"/>
                </a:gdLst>
                <a:ahLst/>
                <a:cxnLst>
                  <a:cxn ang="0">
                    <a:pos x="connsiteX0" y="connsiteY0"/>
                  </a:cxn>
                  <a:cxn ang="0">
                    <a:pos x="connsiteX1" y="connsiteY1"/>
                  </a:cxn>
                </a:cxnLst>
                <a:rect l="l" t="t" r="r" b="b"/>
                <a:pathLst>
                  <a:path w="9525" h="134969">
                    <a:moveTo>
                      <a:pt x="0" y="0"/>
                    </a:moveTo>
                    <a:lnTo>
                      <a:pt x="0" y="134969"/>
                    </a:lnTo>
                  </a:path>
                </a:pathLst>
              </a:custGeom>
              <a:ln w="9525" cap="flat">
                <a:solidFill>
                  <a:schemeClr val="accent1"/>
                </a:solidFill>
                <a:prstDash val="solid"/>
                <a:round/>
              </a:ln>
            </p:spPr>
            <p:txBody>
              <a:bodyPr rtlCol="0" anchor="ctr"/>
              <a:lstStyle/>
              <a:p>
                <a:endParaRPr lang="en-US" sz="1800" dirty="0"/>
              </a:p>
            </p:txBody>
          </p:sp>
          <p:sp>
            <p:nvSpPr>
              <p:cNvPr id="360" name="Freeform: Shape 359">
                <a:extLst>
                  <a:ext uri="{FF2B5EF4-FFF2-40B4-BE49-F238E27FC236}">
                    <a16:creationId xmlns:a16="http://schemas.microsoft.com/office/drawing/2014/main" id="{DDED0D22-2D2E-45FE-9455-4AC50B0BD49F}"/>
                  </a:ext>
                </a:extLst>
              </p:cNvPr>
              <p:cNvSpPr/>
              <p:nvPr/>
            </p:nvSpPr>
            <p:spPr>
              <a:xfrm>
                <a:off x="6467691" y="2473983"/>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1" name="Freeform: Shape 360">
                <a:extLst>
                  <a:ext uri="{FF2B5EF4-FFF2-40B4-BE49-F238E27FC236}">
                    <a16:creationId xmlns:a16="http://schemas.microsoft.com/office/drawing/2014/main" id="{C0E26204-DA52-497A-9EAA-8615F730C2CA}"/>
                  </a:ext>
                </a:extLst>
              </p:cNvPr>
              <p:cNvSpPr/>
              <p:nvPr/>
            </p:nvSpPr>
            <p:spPr>
              <a:xfrm>
                <a:off x="6724651" y="2655381"/>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2" name="Freeform: Shape 361">
                <a:extLst>
                  <a:ext uri="{FF2B5EF4-FFF2-40B4-BE49-F238E27FC236}">
                    <a16:creationId xmlns:a16="http://schemas.microsoft.com/office/drawing/2014/main" id="{6B4AD899-26AA-4EF9-8B8F-E80E390C9F61}"/>
                  </a:ext>
                </a:extLst>
              </p:cNvPr>
              <p:cNvSpPr/>
              <p:nvPr/>
            </p:nvSpPr>
            <p:spPr>
              <a:xfrm>
                <a:off x="6724651" y="2610032"/>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3" name="Freeform: Shape 362">
                <a:extLst>
                  <a:ext uri="{FF2B5EF4-FFF2-40B4-BE49-F238E27FC236}">
                    <a16:creationId xmlns:a16="http://schemas.microsoft.com/office/drawing/2014/main" id="{29783E20-47FF-4C9B-9413-AE51657AA853}"/>
                  </a:ext>
                </a:extLst>
              </p:cNvPr>
              <p:cNvSpPr/>
              <p:nvPr/>
            </p:nvSpPr>
            <p:spPr>
              <a:xfrm>
                <a:off x="6724651" y="2564682"/>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4" name="Freeform: Shape 363">
                <a:extLst>
                  <a:ext uri="{FF2B5EF4-FFF2-40B4-BE49-F238E27FC236}">
                    <a16:creationId xmlns:a16="http://schemas.microsoft.com/office/drawing/2014/main" id="{E41AA15C-206B-4880-91DC-6F234133986E}"/>
                  </a:ext>
                </a:extLst>
              </p:cNvPr>
              <p:cNvSpPr/>
              <p:nvPr/>
            </p:nvSpPr>
            <p:spPr>
              <a:xfrm>
                <a:off x="6724651" y="2519332"/>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5" name="Freeform: Shape 364">
                <a:extLst>
                  <a:ext uri="{FF2B5EF4-FFF2-40B4-BE49-F238E27FC236}">
                    <a16:creationId xmlns:a16="http://schemas.microsoft.com/office/drawing/2014/main" id="{A68FAB48-224E-4ED2-AB60-98A9C537C7E6}"/>
                  </a:ext>
                </a:extLst>
              </p:cNvPr>
              <p:cNvSpPr/>
              <p:nvPr/>
            </p:nvSpPr>
            <p:spPr>
              <a:xfrm>
                <a:off x="6724651" y="2473983"/>
                <a:ext cx="45350" cy="3200"/>
              </a:xfrm>
              <a:custGeom>
                <a:avLst/>
                <a:gdLst>
                  <a:gd name="connsiteX0" fmla="*/ 0 w 134969"/>
                  <a:gd name="connsiteY0" fmla="*/ 0 h 9525"/>
                  <a:gd name="connsiteX1" fmla="*/ 134969 w 134969"/>
                  <a:gd name="connsiteY1" fmla="*/ 0 h 9525"/>
                </a:gdLst>
                <a:ahLst/>
                <a:cxnLst>
                  <a:cxn ang="0">
                    <a:pos x="connsiteX0" y="connsiteY0"/>
                  </a:cxn>
                  <a:cxn ang="0">
                    <a:pos x="connsiteX1" y="connsiteY1"/>
                  </a:cxn>
                </a:cxnLst>
                <a:rect l="l" t="t" r="r" b="b"/>
                <a:pathLst>
                  <a:path w="134969" h="9525">
                    <a:moveTo>
                      <a:pt x="0" y="0"/>
                    </a:moveTo>
                    <a:lnTo>
                      <a:pt x="134969" y="0"/>
                    </a:lnTo>
                  </a:path>
                </a:pathLst>
              </a:custGeom>
              <a:ln w="9525" cap="flat">
                <a:solidFill>
                  <a:schemeClr val="accent1"/>
                </a:solidFill>
                <a:prstDash val="solid"/>
                <a:round/>
              </a:ln>
            </p:spPr>
            <p:txBody>
              <a:bodyPr rtlCol="0" anchor="ctr"/>
              <a:lstStyle/>
              <a:p>
                <a:endParaRPr lang="en-US" sz="1800" dirty="0"/>
              </a:p>
            </p:txBody>
          </p:sp>
          <p:sp>
            <p:nvSpPr>
              <p:cNvPr id="366" name="Freeform: Shape 365">
                <a:extLst>
                  <a:ext uri="{FF2B5EF4-FFF2-40B4-BE49-F238E27FC236}">
                    <a16:creationId xmlns:a16="http://schemas.microsoft.com/office/drawing/2014/main" id="{DC0CAA27-3DA7-4421-A310-4ED3124A2AE9}"/>
                  </a:ext>
                </a:extLst>
              </p:cNvPr>
              <p:cNvSpPr/>
              <p:nvPr/>
            </p:nvSpPr>
            <p:spPr>
              <a:xfrm>
                <a:off x="6342492" y="2530502"/>
                <a:ext cx="239646" cy="298053"/>
              </a:xfrm>
              <a:custGeom>
                <a:avLst/>
                <a:gdLst>
                  <a:gd name="connsiteX0" fmla="*/ 356711 w 713232"/>
                  <a:gd name="connsiteY0" fmla="*/ 0 h 887063"/>
                  <a:gd name="connsiteX1" fmla="*/ 0 w 713232"/>
                  <a:gd name="connsiteY1" fmla="*/ 130016 h 887063"/>
                  <a:gd name="connsiteX2" fmla="*/ 0 w 713232"/>
                  <a:gd name="connsiteY2" fmla="*/ 756952 h 887063"/>
                  <a:gd name="connsiteX3" fmla="*/ 194596 w 713232"/>
                  <a:gd name="connsiteY3" fmla="*/ 874205 h 887063"/>
                  <a:gd name="connsiteX4" fmla="*/ 281369 w 713232"/>
                  <a:gd name="connsiteY4" fmla="*/ 884396 h 887063"/>
                  <a:gd name="connsiteX5" fmla="*/ 318516 w 713232"/>
                  <a:gd name="connsiteY5" fmla="*/ 886397 h 887063"/>
                  <a:gd name="connsiteX6" fmla="*/ 356616 w 713232"/>
                  <a:gd name="connsiteY6" fmla="*/ 887063 h 887063"/>
                  <a:gd name="connsiteX7" fmla="*/ 356616 w 713232"/>
                  <a:gd name="connsiteY7" fmla="*/ 887063 h 887063"/>
                  <a:gd name="connsiteX8" fmla="*/ 394716 w 713232"/>
                  <a:gd name="connsiteY8" fmla="*/ 886397 h 887063"/>
                  <a:gd name="connsiteX9" fmla="*/ 431864 w 713232"/>
                  <a:gd name="connsiteY9" fmla="*/ 884396 h 887063"/>
                  <a:gd name="connsiteX10" fmla="*/ 518636 w 713232"/>
                  <a:gd name="connsiteY10" fmla="*/ 874205 h 887063"/>
                  <a:gd name="connsiteX11" fmla="*/ 713232 w 713232"/>
                  <a:gd name="connsiteY11" fmla="*/ 756952 h 887063"/>
                  <a:gd name="connsiteX12" fmla="*/ 713232 w 713232"/>
                  <a:gd name="connsiteY12" fmla="*/ 129731 h 887063"/>
                  <a:gd name="connsiteX13" fmla="*/ 356711 w 713232"/>
                  <a:gd name="connsiteY13" fmla="*/ 0 h 88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7063">
                    <a:moveTo>
                      <a:pt x="356711" y="0"/>
                    </a:moveTo>
                    <a:cubicBezTo>
                      <a:pt x="150209" y="0"/>
                      <a:pt x="0" y="58198"/>
                      <a:pt x="0" y="130016"/>
                    </a:cubicBezTo>
                    <a:lnTo>
                      <a:pt x="0" y="756952"/>
                    </a:lnTo>
                    <a:cubicBezTo>
                      <a:pt x="0" y="808577"/>
                      <a:pt x="69342" y="853154"/>
                      <a:pt x="194596" y="874205"/>
                    </a:cubicBezTo>
                    <a:cubicBezTo>
                      <a:pt x="221837" y="878776"/>
                      <a:pt x="250984" y="882205"/>
                      <a:pt x="281369" y="884396"/>
                    </a:cubicBezTo>
                    <a:cubicBezTo>
                      <a:pt x="293561" y="885222"/>
                      <a:pt x="305943" y="885889"/>
                      <a:pt x="318516" y="886397"/>
                    </a:cubicBezTo>
                    <a:cubicBezTo>
                      <a:pt x="331089" y="886397"/>
                      <a:pt x="343853" y="887063"/>
                      <a:pt x="356616" y="887063"/>
                    </a:cubicBezTo>
                    <a:lnTo>
                      <a:pt x="356616" y="887063"/>
                    </a:lnTo>
                    <a:cubicBezTo>
                      <a:pt x="369570" y="887063"/>
                      <a:pt x="382334" y="887063"/>
                      <a:pt x="394716" y="886397"/>
                    </a:cubicBezTo>
                    <a:cubicBezTo>
                      <a:pt x="407099" y="885730"/>
                      <a:pt x="419672" y="885254"/>
                      <a:pt x="431864" y="884396"/>
                    </a:cubicBezTo>
                    <a:cubicBezTo>
                      <a:pt x="462344" y="882205"/>
                      <a:pt x="491395" y="878776"/>
                      <a:pt x="518636" y="874205"/>
                    </a:cubicBezTo>
                    <a:cubicBezTo>
                      <a:pt x="643890" y="853154"/>
                      <a:pt x="713232" y="808577"/>
                      <a:pt x="713232" y="756952"/>
                    </a:cubicBezTo>
                    <a:lnTo>
                      <a:pt x="713232" y="129731"/>
                    </a:lnTo>
                    <a:cubicBezTo>
                      <a:pt x="713423" y="57912"/>
                      <a:pt x="563213" y="0"/>
                      <a:pt x="356711" y="0"/>
                    </a:cubicBezTo>
                    <a:close/>
                  </a:path>
                </a:pathLst>
              </a:custGeom>
              <a:noFill/>
              <a:ln w="9525" cap="flat">
                <a:solidFill>
                  <a:schemeClr val="accent1"/>
                </a:solidFill>
                <a:prstDash val="solid"/>
                <a:round/>
              </a:ln>
            </p:spPr>
            <p:txBody>
              <a:bodyPr rtlCol="0" anchor="ctr"/>
              <a:lstStyle/>
              <a:p>
                <a:endParaRPr lang="en-US" sz="1800" dirty="0"/>
              </a:p>
            </p:txBody>
          </p:sp>
          <p:sp>
            <p:nvSpPr>
              <p:cNvPr id="367" name="Freeform: Shape 366">
                <a:extLst>
                  <a:ext uri="{FF2B5EF4-FFF2-40B4-BE49-F238E27FC236}">
                    <a16:creationId xmlns:a16="http://schemas.microsoft.com/office/drawing/2014/main" id="{A8B10C93-9A28-4655-BBC4-28F220427E76}"/>
                  </a:ext>
                </a:extLst>
              </p:cNvPr>
              <p:cNvSpPr/>
              <p:nvPr/>
            </p:nvSpPr>
            <p:spPr>
              <a:xfrm>
                <a:off x="6342492" y="2530502"/>
                <a:ext cx="239710" cy="79146"/>
              </a:xfrm>
              <a:custGeom>
                <a:avLst/>
                <a:gdLst>
                  <a:gd name="connsiteX0" fmla="*/ 713423 w 713422"/>
                  <a:gd name="connsiteY0" fmla="*/ 124396 h 235553"/>
                  <a:gd name="connsiteX1" fmla="*/ 356711 w 713422"/>
                  <a:gd name="connsiteY1" fmla="*/ 235553 h 235553"/>
                  <a:gd name="connsiteX2" fmla="*/ 0 w 713422"/>
                  <a:gd name="connsiteY2" fmla="*/ 124396 h 235553"/>
                  <a:gd name="connsiteX3" fmla="*/ 356711 w 713422"/>
                  <a:gd name="connsiteY3" fmla="*/ 0 h 235553"/>
                  <a:gd name="connsiteX4" fmla="*/ 713423 w 713422"/>
                  <a:gd name="connsiteY4" fmla="*/ 124396 h 235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422" h="235553">
                    <a:moveTo>
                      <a:pt x="713423" y="124396"/>
                    </a:moveTo>
                    <a:cubicBezTo>
                      <a:pt x="713423" y="185738"/>
                      <a:pt x="563213" y="235553"/>
                      <a:pt x="356711" y="235553"/>
                    </a:cubicBezTo>
                    <a:cubicBezTo>
                      <a:pt x="150209" y="235553"/>
                      <a:pt x="0" y="185738"/>
                      <a:pt x="0" y="124396"/>
                    </a:cubicBezTo>
                    <a:cubicBezTo>
                      <a:pt x="0" y="63056"/>
                      <a:pt x="150209" y="0"/>
                      <a:pt x="356711" y="0"/>
                    </a:cubicBezTo>
                    <a:cubicBezTo>
                      <a:pt x="563213" y="0"/>
                      <a:pt x="713423" y="63056"/>
                      <a:pt x="713423" y="124396"/>
                    </a:cubicBezTo>
                    <a:close/>
                  </a:path>
                </a:pathLst>
              </a:custGeom>
              <a:noFill/>
              <a:ln w="9525" cap="flat">
                <a:solidFill>
                  <a:schemeClr val="tx1"/>
                </a:solidFill>
                <a:prstDash val="solid"/>
                <a:round/>
              </a:ln>
            </p:spPr>
            <p:txBody>
              <a:bodyPr rtlCol="0" anchor="ctr"/>
              <a:lstStyle/>
              <a:p>
                <a:endParaRPr lang="en-US" sz="1800" dirty="0"/>
              </a:p>
            </p:txBody>
          </p:sp>
          <p:sp>
            <p:nvSpPr>
              <p:cNvPr id="368" name="Freeform: Shape 367">
                <a:extLst>
                  <a:ext uri="{FF2B5EF4-FFF2-40B4-BE49-F238E27FC236}">
                    <a16:creationId xmlns:a16="http://schemas.microsoft.com/office/drawing/2014/main" id="{0B7A3EA2-FBC0-4A37-9D54-896915B67199}"/>
                  </a:ext>
                </a:extLst>
              </p:cNvPr>
              <p:cNvSpPr/>
              <p:nvPr/>
            </p:nvSpPr>
            <p:spPr>
              <a:xfrm>
                <a:off x="6342492" y="2646612"/>
                <a:ext cx="239710" cy="37316"/>
              </a:xfrm>
              <a:custGeom>
                <a:avLst/>
                <a:gdLst>
                  <a:gd name="connsiteX0" fmla="*/ 713423 w 713422"/>
                  <a:gd name="connsiteY0" fmla="*/ 0 h 111061"/>
                  <a:gd name="connsiteX1" fmla="*/ 356711 w 713422"/>
                  <a:gd name="connsiteY1" fmla="*/ 111062 h 111061"/>
                  <a:gd name="connsiteX2" fmla="*/ 0 w 713422"/>
                  <a:gd name="connsiteY2" fmla="*/ 0 h 111061"/>
                </a:gdLst>
                <a:ahLst/>
                <a:cxnLst>
                  <a:cxn ang="0">
                    <a:pos x="connsiteX0" y="connsiteY0"/>
                  </a:cxn>
                  <a:cxn ang="0">
                    <a:pos x="connsiteX1" y="connsiteY1"/>
                  </a:cxn>
                  <a:cxn ang="0">
                    <a:pos x="connsiteX2" y="connsiteY2"/>
                  </a:cxn>
                </a:cxnLst>
                <a:rect l="l" t="t" r="r" b="b"/>
                <a:pathLst>
                  <a:path w="713422" h="111061">
                    <a:moveTo>
                      <a:pt x="713423" y="0"/>
                    </a:moveTo>
                    <a:cubicBezTo>
                      <a:pt x="713423" y="61341"/>
                      <a:pt x="563213" y="111062"/>
                      <a:pt x="356711" y="111062"/>
                    </a:cubicBezTo>
                    <a:cubicBezTo>
                      <a:pt x="150209" y="111062"/>
                      <a:pt x="0" y="61341"/>
                      <a:pt x="0" y="0"/>
                    </a:cubicBezTo>
                  </a:path>
                </a:pathLst>
              </a:custGeom>
              <a:noFill/>
              <a:ln w="9525" cap="flat">
                <a:solidFill>
                  <a:schemeClr val="tx1"/>
                </a:solidFill>
                <a:prstDash val="solid"/>
                <a:round/>
              </a:ln>
            </p:spPr>
            <p:txBody>
              <a:bodyPr rtlCol="0" anchor="ctr"/>
              <a:lstStyle/>
              <a:p>
                <a:endParaRPr lang="en-US" sz="1800" dirty="0"/>
              </a:p>
            </p:txBody>
          </p:sp>
          <p:sp>
            <p:nvSpPr>
              <p:cNvPr id="369" name="Freeform: Shape 368">
                <a:extLst>
                  <a:ext uri="{FF2B5EF4-FFF2-40B4-BE49-F238E27FC236}">
                    <a16:creationId xmlns:a16="http://schemas.microsoft.com/office/drawing/2014/main" id="{3971BAF7-DEF8-46DD-8702-4E8F80DA71D4}"/>
                  </a:ext>
                </a:extLst>
              </p:cNvPr>
              <p:cNvSpPr/>
              <p:nvPr/>
            </p:nvSpPr>
            <p:spPr>
              <a:xfrm>
                <a:off x="6342492" y="2720157"/>
                <a:ext cx="239710" cy="37316"/>
              </a:xfrm>
              <a:custGeom>
                <a:avLst/>
                <a:gdLst>
                  <a:gd name="connsiteX0" fmla="*/ 713423 w 713422"/>
                  <a:gd name="connsiteY0" fmla="*/ 0 h 111061"/>
                  <a:gd name="connsiteX1" fmla="*/ 356711 w 713422"/>
                  <a:gd name="connsiteY1" fmla="*/ 111062 h 111061"/>
                  <a:gd name="connsiteX2" fmla="*/ 0 w 713422"/>
                  <a:gd name="connsiteY2" fmla="*/ 0 h 111061"/>
                </a:gdLst>
                <a:ahLst/>
                <a:cxnLst>
                  <a:cxn ang="0">
                    <a:pos x="connsiteX0" y="connsiteY0"/>
                  </a:cxn>
                  <a:cxn ang="0">
                    <a:pos x="connsiteX1" y="connsiteY1"/>
                  </a:cxn>
                  <a:cxn ang="0">
                    <a:pos x="connsiteX2" y="connsiteY2"/>
                  </a:cxn>
                </a:cxnLst>
                <a:rect l="l" t="t" r="r" b="b"/>
                <a:pathLst>
                  <a:path w="713422" h="111061">
                    <a:moveTo>
                      <a:pt x="713423" y="0"/>
                    </a:moveTo>
                    <a:cubicBezTo>
                      <a:pt x="713423" y="61341"/>
                      <a:pt x="563213" y="111062"/>
                      <a:pt x="356711" y="111062"/>
                    </a:cubicBezTo>
                    <a:cubicBezTo>
                      <a:pt x="150209" y="111062"/>
                      <a:pt x="0" y="61341"/>
                      <a:pt x="0" y="0"/>
                    </a:cubicBezTo>
                  </a:path>
                </a:pathLst>
              </a:custGeom>
              <a:noFill/>
              <a:ln w="9525" cap="flat">
                <a:solidFill>
                  <a:schemeClr val="tx1"/>
                </a:solidFill>
                <a:prstDash val="solid"/>
                <a:round/>
              </a:ln>
            </p:spPr>
            <p:txBody>
              <a:bodyPr rtlCol="0" anchor="ctr"/>
              <a:lstStyle/>
              <a:p>
                <a:endParaRPr lang="en-US" sz="1800" dirty="0"/>
              </a:p>
            </p:txBody>
          </p:sp>
          <p:sp>
            <p:nvSpPr>
              <p:cNvPr id="370" name="Freeform: Shape 369">
                <a:extLst>
                  <a:ext uri="{FF2B5EF4-FFF2-40B4-BE49-F238E27FC236}">
                    <a16:creationId xmlns:a16="http://schemas.microsoft.com/office/drawing/2014/main" id="{93801C65-64FC-498E-A51B-77B9D6D344C9}"/>
                  </a:ext>
                </a:extLst>
              </p:cNvPr>
              <p:cNvSpPr/>
              <p:nvPr/>
            </p:nvSpPr>
            <p:spPr>
              <a:xfrm>
                <a:off x="6342492" y="2530502"/>
                <a:ext cx="239646" cy="298053"/>
              </a:xfrm>
              <a:custGeom>
                <a:avLst/>
                <a:gdLst>
                  <a:gd name="connsiteX0" fmla="*/ 356711 w 713232"/>
                  <a:gd name="connsiteY0" fmla="*/ 0 h 887063"/>
                  <a:gd name="connsiteX1" fmla="*/ 0 w 713232"/>
                  <a:gd name="connsiteY1" fmla="*/ 130016 h 887063"/>
                  <a:gd name="connsiteX2" fmla="*/ 0 w 713232"/>
                  <a:gd name="connsiteY2" fmla="*/ 756952 h 887063"/>
                  <a:gd name="connsiteX3" fmla="*/ 194596 w 713232"/>
                  <a:gd name="connsiteY3" fmla="*/ 874205 h 887063"/>
                  <a:gd name="connsiteX4" fmla="*/ 281369 w 713232"/>
                  <a:gd name="connsiteY4" fmla="*/ 884396 h 887063"/>
                  <a:gd name="connsiteX5" fmla="*/ 318516 w 713232"/>
                  <a:gd name="connsiteY5" fmla="*/ 886397 h 887063"/>
                  <a:gd name="connsiteX6" fmla="*/ 356616 w 713232"/>
                  <a:gd name="connsiteY6" fmla="*/ 887063 h 887063"/>
                  <a:gd name="connsiteX7" fmla="*/ 356616 w 713232"/>
                  <a:gd name="connsiteY7" fmla="*/ 887063 h 887063"/>
                  <a:gd name="connsiteX8" fmla="*/ 394716 w 713232"/>
                  <a:gd name="connsiteY8" fmla="*/ 886397 h 887063"/>
                  <a:gd name="connsiteX9" fmla="*/ 431864 w 713232"/>
                  <a:gd name="connsiteY9" fmla="*/ 884396 h 887063"/>
                  <a:gd name="connsiteX10" fmla="*/ 518636 w 713232"/>
                  <a:gd name="connsiteY10" fmla="*/ 874205 h 887063"/>
                  <a:gd name="connsiteX11" fmla="*/ 713232 w 713232"/>
                  <a:gd name="connsiteY11" fmla="*/ 756952 h 887063"/>
                  <a:gd name="connsiteX12" fmla="*/ 713232 w 713232"/>
                  <a:gd name="connsiteY12" fmla="*/ 129731 h 887063"/>
                  <a:gd name="connsiteX13" fmla="*/ 356711 w 713232"/>
                  <a:gd name="connsiteY13" fmla="*/ 0 h 88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3232" h="887063">
                    <a:moveTo>
                      <a:pt x="356711" y="0"/>
                    </a:moveTo>
                    <a:cubicBezTo>
                      <a:pt x="150209" y="0"/>
                      <a:pt x="0" y="58198"/>
                      <a:pt x="0" y="130016"/>
                    </a:cubicBezTo>
                    <a:lnTo>
                      <a:pt x="0" y="756952"/>
                    </a:lnTo>
                    <a:cubicBezTo>
                      <a:pt x="0" y="808577"/>
                      <a:pt x="69342" y="853154"/>
                      <a:pt x="194596" y="874205"/>
                    </a:cubicBezTo>
                    <a:cubicBezTo>
                      <a:pt x="221837" y="878776"/>
                      <a:pt x="250984" y="882205"/>
                      <a:pt x="281369" y="884396"/>
                    </a:cubicBezTo>
                    <a:cubicBezTo>
                      <a:pt x="293561" y="885222"/>
                      <a:pt x="305943" y="885889"/>
                      <a:pt x="318516" y="886397"/>
                    </a:cubicBezTo>
                    <a:cubicBezTo>
                      <a:pt x="331089" y="886397"/>
                      <a:pt x="343853" y="887063"/>
                      <a:pt x="356616" y="887063"/>
                    </a:cubicBezTo>
                    <a:lnTo>
                      <a:pt x="356616" y="887063"/>
                    </a:lnTo>
                    <a:cubicBezTo>
                      <a:pt x="369570" y="887063"/>
                      <a:pt x="382334" y="887063"/>
                      <a:pt x="394716" y="886397"/>
                    </a:cubicBezTo>
                    <a:cubicBezTo>
                      <a:pt x="407099" y="885730"/>
                      <a:pt x="419672" y="885254"/>
                      <a:pt x="431864" y="884396"/>
                    </a:cubicBezTo>
                    <a:cubicBezTo>
                      <a:pt x="462344" y="882205"/>
                      <a:pt x="491395" y="878776"/>
                      <a:pt x="518636" y="874205"/>
                    </a:cubicBezTo>
                    <a:cubicBezTo>
                      <a:pt x="643890" y="853154"/>
                      <a:pt x="713232" y="808577"/>
                      <a:pt x="713232" y="756952"/>
                    </a:cubicBezTo>
                    <a:lnTo>
                      <a:pt x="713232" y="129731"/>
                    </a:lnTo>
                    <a:cubicBezTo>
                      <a:pt x="713423" y="57912"/>
                      <a:pt x="563213" y="0"/>
                      <a:pt x="356711" y="0"/>
                    </a:cubicBezTo>
                    <a:close/>
                  </a:path>
                </a:pathLst>
              </a:custGeom>
              <a:noFill/>
              <a:ln w="9525" cap="flat">
                <a:solidFill>
                  <a:schemeClr val="tx1"/>
                </a:solidFill>
                <a:prstDash val="solid"/>
                <a:round/>
              </a:ln>
            </p:spPr>
            <p:txBody>
              <a:bodyPr rtlCol="0" anchor="ctr"/>
              <a:lstStyle/>
              <a:p>
                <a:endParaRPr lang="en-US" sz="1800" dirty="0"/>
              </a:p>
            </p:txBody>
          </p:sp>
          <p:sp>
            <p:nvSpPr>
              <p:cNvPr id="371" name="Freeform: Shape 370">
                <a:extLst>
                  <a:ext uri="{FF2B5EF4-FFF2-40B4-BE49-F238E27FC236}">
                    <a16:creationId xmlns:a16="http://schemas.microsoft.com/office/drawing/2014/main" id="{7FFA38D1-88BA-4054-BC3A-3B6844F35071}"/>
                  </a:ext>
                </a:extLst>
              </p:cNvPr>
              <p:cNvSpPr/>
              <p:nvPr/>
            </p:nvSpPr>
            <p:spPr>
              <a:xfrm>
                <a:off x="6513041" y="2458749"/>
                <a:ext cx="211482" cy="211482"/>
              </a:xfrm>
              <a:custGeom>
                <a:avLst/>
                <a:gdLst>
                  <a:gd name="connsiteX0" fmla="*/ 0 w 629411"/>
                  <a:gd name="connsiteY0" fmla="*/ 138494 h 629412"/>
                  <a:gd name="connsiteX1" fmla="*/ 0 w 629411"/>
                  <a:gd name="connsiteY1" fmla="*/ 33719 h 629412"/>
                  <a:gd name="connsiteX2" fmla="*/ 33719 w 629411"/>
                  <a:gd name="connsiteY2" fmla="*/ 0 h 629412"/>
                  <a:gd name="connsiteX3" fmla="*/ 595694 w 629411"/>
                  <a:gd name="connsiteY3" fmla="*/ 0 h 629412"/>
                  <a:gd name="connsiteX4" fmla="*/ 629412 w 629411"/>
                  <a:gd name="connsiteY4" fmla="*/ 33719 h 629412"/>
                  <a:gd name="connsiteX5" fmla="*/ 629412 w 629411"/>
                  <a:gd name="connsiteY5" fmla="*/ 595694 h 629412"/>
                  <a:gd name="connsiteX6" fmla="*/ 595694 w 629411"/>
                  <a:gd name="connsiteY6" fmla="*/ 629412 h 629412"/>
                  <a:gd name="connsiteX7" fmla="*/ 298037 w 629411"/>
                  <a:gd name="connsiteY7" fmla="*/ 629412 h 62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411" h="629412">
                    <a:moveTo>
                      <a:pt x="0" y="138494"/>
                    </a:moveTo>
                    <a:lnTo>
                      <a:pt x="0" y="33719"/>
                    </a:lnTo>
                    <a:cubicBezTo>
                      <a:pt x="0" y="15096"/>
                      <a:pt x="15096" y="0"/>
                      <a:pt x="33719" y="0"/>
                    </a:cubicBezTo>
                    <a:lnTo>
                      <a:pt x="595694" y="0"/>
                    </a:lnTo>
                    <a:cubicBezTo>
                      <a:pt x="614316" y="0"/>
                      <a:pt x="629412" y="15096"/>
                      <a:pt x="629412" y="33719"/>
                    </a:cubicBezTo>
                    <a:lnTo>
                      <a:pt x="629412" y="595694"/>
                    </a:lnTo>
                    <a:cubicBezTo>
                      <a:pt x="629360" y="614294"/>
                      <a:pt x="614294" y="629360"/>
                      <a:pt x="595694" y="629412"/>
                    </a:cubicBezTo>
                    <a:lnTo>
                      <a:pt x="298037" y="629412"/>
                    </a:lnTo>
                  </a:path>
                </a:pathLst>
              </a:custGeom>
              <a:noFill/>
              <a:ln w="9525" cap="flat">
                <a:solidFill>
                  <a:schemeClr val="accent1"/>
                </a:solidFill>
                <a:prstDash val="solid"/>
                <a:round/>
              </a:ln>
            </p:spPr>
            <p:txBody>
              <a:bodyPr rtlCol="0" anchor="ctr"/>
              <a:lstStyle/>
              <a:p>
                <a:endParaRPr lang="en-US" sz="1800" dirty="0"/>
              </a:p>
            </p:txBody>
          </p:sp>
        </p:grpSp>
      </p:grpSp>
      <p:grpSp>
        <p:nvGrpSpPr>
          <p:cNvPr id="20" name="Group 19">
            <a:extLst>
              <a:ext uri="{FF2B5EF4-FFF2-40B4-BE49-F238E27FC236}">
                <a16:creationId xmlns:a16="http://schemas.microsoft.com/office/drawing/2014/main" id="{2FC533E1-D3B1-4AF7-92ED-7E4BE2669B55}"/>
              </a:ext>
            </a:extLst>
          </p:cNvPr>
          <p:cNvGrpSpPr/>
          <p:nvPr/>
        </p:nvGrpSpPr>
        <p:grpSpPr>
          <a:xfrm>
            <a:off x="2807395" y="888371"/>
            <a:ext cx="616857" cy="616857"/>
            <a:chOff x="2807394" y="888371"/>
            <a:chExt cx="616857" cy="616857"/>
          </a:xfrm>
        </p:grpSpPr>
        <p:sp>
          <p:nvSpPr>
            <p:cNvPr id="224" name="Oval 223">
              <a:extLst>
                <a:ext uri="{FF2B5EF4-FFF2-40B4-BE49-F238E27FC236}">
                  <a16:creationId xmlns:a16="http://schemas.microsoft.com/office/drawing/2014/main" id="{27EBC24B-6685-4696-B4BA-7B34349880AF}"/>
                </a:ext>
              </a:extLst>
            </p:cNvPr>
            <p:cNvSpPr/>
            <p:nvPr/>
          </p:nvSpPr>
          <p:spPr>
            <a:xfrm flipH="1">
              <a:off x="2807394" y="888371"/>
              <a:ext cx="616857" cy="616857"/>
            </a:xfrm>
            <a:prstGeom prst="ellipse">
              <a:avLst/>
            </a:prstGeom>
            <a:solidFill>
              <a:schemeClr val="bg2"/>
            </a:solidFill>
            <a:ln w="28575">
              <a:gradFill>
                <a:gsLst>
                  <a:gs pos="0">
                    <a:srgbClr val="E06B67"/>
                  </a:gs>
                  <a:gs pos="100000">
                    <a:schemeClr val="accent3"/>
                  </a:gs>
                </a:gsLst>
                <a:lin ang="0" scaled="0"/>
              </a:gra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374" name="Group 373">
              <a:extLst>
                <a:ext uri="{FF2B5EF4-FFF2-40B4-BE49-F238E27FC236}">
                  <a16:creationId xmlns:a16="http://schemas.microsoft.com/office/drawing/2014/main" id="{4F674DC6-06A6-487C-8F8B-12728EAD908F}"/>
                </a:ext>
              </a:extLst>
            </p:cNvPr>
            <p:cNvGrpSpPr/>
            <p:nvPr/>
          </p:nvGrpSpPr>
          <p:grpSpPr>
            <a:xfrm>
              <a:off x="2924647" y="1065526"/>
              <a:ext cx="382350" cy="262547"/>
              <a:chOff x="4088580" y="825693"/>
              <a:chExt cx="482767" cy="331500"/>
            </a:xfrm>
          </p:grpSpPr>
          <p:sp>
            <p:nvSpPr>
              <p:cNvPr id="375" name="Freeform: Shape 374">
                <a:extLst>
                  <a:ext uri="{FF2B5EF4-FFF2-40B4-BE49-F238E27FC236}">
                    <a16:creationId xmlns:a16="http://schemas.microsoft.com/office/drawing/2014/main" id="{AA0ABC82-E647-43F4-B2DE-E00F1885A93F}"/>
                  </a:ext>
                </a:extLst>
              </p:cNvPr>
              <p:cNvSpPr/>
              <p:nvPr/>
            </p:nvSpPr>
            <p:spPr>
              <a:xfrm>
                <a:off x="4088580" y="1115353"/>
                <a:ext cx="482767" cy="41840"/>
              </a:xfrm>
              <a:custGeom>
                <a:avLst/>
                <a:gdLst>
                  <a:gd name="connsiteX0" fmla="*/ 4828 w 482766"/>
                  <a:gd name="connsiteY0" fmla="*/ 4828 h 41839"/>
                  <a:gd name="connsiteX1" fmla="*/ 4828 w 482766"/>
                  <a:gd name="connsiteY1" fmla="*/ 28322 h 41839"/>
                  <a:gd name="connsiteX2" fmla="*/ 6437 w 482766"/>
                  <a:gd name="connsiteY2" fmla="*/ 29610 h 41839"/>
                  <a:gd name="connsiteX3" fmla="*/ 32828 w 482766"/>
                  <a:gd name="connsiteY3" fmla="*/ 38621 h 41839"/>
                  <a:gd name="connsiteX4" fmla="*/ 455410 w 482766"/>
                  <a:gd name="connsiteY4" fmla="*/ 38621 h 41839"/>
                  <a:gd name="connsiteX5" fmla="*/ 477295 w 482766"/>
                  <a:gd name="connsiteY5" fmla="*/ 30897 h 41839"/>
                  <a:gd name="connsiteX6" fmla="*/ 480192 w 482766"/>
                  <a:gd name="connsiteY6" fmla="*/ 28322 h 41839"/>
                  <a:gd name="connsiteX7" fmla="*/ 480192 w 482766"/>
                  <a:gd name="connsiteY7" fmla="*/ 4828 h 41839"/>
                  <a:gd name="connsiteX8" fmla="*/ 4828 w 482766"/>
                  <a:gd name="connsiteY8" fmla="*/ 4828 h 41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66" h="41839">
                    <a:moveTo>
                      <a:pt x="4828" y="4828"/>
                    </a:moveTo>
                    <a:lnTo>
                      <a:pt x="4828" y="28322"/>
                    </a:lnTo>
                    <a:lnTo>
                      <a:pt x="6437" y="29610"/>
                    </a:lnTo>
                    <a:cubicBezTo>
                      <a:pt x="14161" y="35403"/>
                      <a:pt x="23495" y="38621"/>
                      <a:pt x="32828" y="38621"/>
                    </a:cubicBezTo>
                    <a:lnTo>
                      <a:pt x="455410" y="38621"/>
                    </a:lnTo>
                    <a:cubicBezTo>
                      <a:pt x="463456" y="38621"/>
                      <a:pt x="471180" y="36047"/>
                      <a:pt x="477295" y="30897"/>
                    </a:cubicBezTo>
                    <a:lnTo>
                      <a:pt x="480192" y="28322"/>
                    </a:lnTo>
                    <a:lnTo>
                      <a:pt x="480192" y="4828"/>
                    </a:lnTo>
                    <a:lnTo>
                      <a:pt x="4828" y="4828"/>
                    </a:lnTo>
                    <a:close/>
                  </a:path>
                </a:pathLst>
              </a:custGeom>
              <a:noFill/>
              <a:ln w="9525" cap="flat">
                <a:solidFill>
                  <a:srgbClr val="FFFFFF"/>
                </a:solidFill>
                <a:prstDash val="solid"/>
                <a:round/>
              </a:ln>
            </p:spPr>
            <p:txBody>
              <a:bodyPr rtlCol="0" anchor="ctr"/>
              <a:lstStyle/>
              <a:p>
                <a:endParaRPr lang="en-US" sz="1800" dirty="0"/>
              </a:p>
            </p:txBody>
          </p:sp>
          <p:sp>
            <p:nvSpPr>
              <p:cNvPr id="376" name="Freeform: Shape 375">
                <a:extLst>
                  <a:ext uri="{FF2B5EF4-FFF2-40B4-BE49-F238E27FC236}">
                    <a16:creationId xmlns:a16="http://schemas.microsoft.com/office/drawing/2014/main" id="{37EE1A32-D52B-4F68-B2D8-C51B4B617EDA}"/>
                  </a:ext>
                </a:extLst>
              </p:cNvPr>
              <p:cNvSpPr/>
              <p:nvPr/>
            </p:nvSpPr>
            <p:spPr>
              <a:xfrm>
                <a:off x="4154880" y="847900"/>
                <a:ext cx="354029" cy="244602"/>
              </a:xfrm>
              <a:custGeom>
                <a:avLst/>
                <a:gdLst>
                  <a:gd name="connsiteX0" fmla="*/ 351776 w 354028"/>
                  <a:gd name="connsiteY0" fmla="*/ 233337 h 244601"/>
                  <a:gd name="connsiteX1" fmla="*/ 342121 w 354028"/>
                  <a:gd name="connsiteY1" fmla="*/ 242993 h 244601"/>
                  <a:gd name="connsiteX2" fmla="*/ 14483 w 354028"/>
                  <a:gd name="connsiteY2" fmla="*/ 242993 h 244601"/>
                  <a:gd name="connsiteX3" fmla="*/ 4828 w 354028"/>
                  <a:gd name="connsiteY3" fmla="*/ 233337 h 244601"/>
                  <a:gd name="connsiteX4" fmla="*/ 4828 w 354028"/>
                  <a:gd name="connsiteY4" fmla="*/ 14483 h 244601"/>
                  <a:gd name="connsiteX5" fmla="*/ 14483 w 354028"/>
                  <a:gd name="connsiteY5" fmla="*/ 4828 h 244601"/>
                  <a:gd name="connsiteX6" fmla="*/ 340190 w 354028"/>
                  <a:gd name="connsiteY6" fmla="*/ 4828 h 244601"/>
                  <a:gd name="connsiteX7" fmla="*/ 349845 w 354028"/>
                  <a:gd name="connsiteY7" fmla="*/ 14483 h 244601"/>
                  <a:gd name="connsiteX8" fmla="*/ 351776 w 354028"/>
                  <a:gd name="connsiteY8" fmla="*/ 233337 h 24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028" h="244601">
                    <a:moveTo>
                      <a:pt x="351776" y="233337"/>
                    </a:moveTo>
                    <a:cubicBezTo>
                      <a:pt x="351776" y="238487"/>
                      <a:pt x="347592" y="242993"/>
                      <a:pt x="342121" y="242993"/>
                    </a:cubicBezTo>
                    <a:lnTo>
                      <a:pt x="14483" y="242993"/>
                    </a:lnTo>
                    <a:cubicBezTo>
                      <a:pt x="9333" y="242993"/>
                      <a:pt x="4828" y="238809"/>
                      <a:pt x="4828" y="233337"/>
                    </a:cubicBezTo>
                    <a:lnTo>
                      <a:pt x="4828" y="14483"/>
                    </a:lnTo>
                    <a:cubicBezTo>
                      <a:pt x="4828" y="9333"/>
                      <a:pt x="9012" y="4828"/>
                      <a:pt x="14483" y="4828"/>
                    </a:cubicBezTo>
                    <a:lnTo>
                      <a:pt x="340190" y="4828"/>
                    </a:lnTo>
                    <a:cubicBezTo>
                      <a:pt x="345339" y="4828"/>
                      <a:pt x="349845" y="9012"/>
                      <a:pt x="349845" y="14483"/>
                    </a:cubicBezTo>
                    <a:lnTo>
                      <a:pt x="351776" y="233337"/>
                    </a:lnTo>
                    <a:close/>
                  </a:path>
                </a:pathLst>
              </a:custGeom>
              <a:noFill/>
              <a:ln w="9525" cap="flat">
                <a:solidFill>
                  <a:srgbClr val="FFFFFF"/>
                </a:solidFill>
                <a:prstDash val="solid"/>
                <a:round/>
              </a:ln>
            </p:spPr>
            <p:txBody>
              <a:bodyPr rtlCol="0" anchor="ctr"/>
              <a:lstStyle/>
              <a:p>
                <a:endParaRPr lang="en-US" sz="1800" dirty="0"/>
              </a:p>
            </p:txBody>
          </p:sp>
          <p:sp>
            <p:nvSpPr>
              <p:cNvPr id="377" name="Freeform: Shape 376">
                <a:extLst>
                  <a:ext uri="{FF2B5EF4-FFF2-40B4-BE49-F238E27FC236}">
                    <a16:creationId xmlns:a16="http://schemas.microsoft.com/office/drawing/2014/main" id="{8623FA7C-71CB-4FA2-9810-D27183A9660F}"/>
                  </a:ext>
                </a:extLst>
              </p:cNvPr>
              <p:cNvSpPr/>
              <p:nvPr/>
            </p:nvSpPr>
            <p:spPr>
              <a:xfrm>
                <a:off x="4130098" y="825693"/>
                <a:ext cx="402306" cy="296097"/>
              </a:xfrm>
              <a:custGeom>
                <a:avLst/>
                <a:gdLst>
                  <a:gd name="connsiteX0" fmla="*/ 398765 w 402305"/>
                  <a:gd name="connsiteY0" fmla="*/ 283545 h 296096"/>
                  <a:gd name="connsiteX1" fmla="*/ 389110 w 402305"/>
                  <a:gd name="connsiteY1" fmla="*/ 293200 h 296096"/>
                  <a:gd name="connsiteX2" fmla="*/ 14483 w 402305"/>
                  <a:gd name="connsiteY2" fmla="*/ 293200 h 296096"/>
                  <a:gd name="connsiteX3" fmla="*/ 4828 w 402305"/>
                  <a:gd name="connsiteY3" fmla="*/ 283545 h 296096"/>
                  <a:gd name="connsiteX4" fmla="*/ 4828 w 402305"/>
                  <a:gd name="connsiteY4" fmla="*/ 14483 h 296096"/>
                  <a:gd name="connsiteX5" fmla="*/ 14483 w 402305"/>
                  <a:gd name="connsiteY5" fmla="*/ 4828 h 296096"/>
                  <a:gd name="connsiteX6" fmla="*/ 389110 w 402305"/>
                  <a:gd name="connsiteY6" fmla="*/ 4828 h 296096"/>
                  <a:gd name="connsiteX7" fmla="*/ 398765 w 402305"/>
                  <a:gd name="connsiteY7" fmla="*/ 14483 h 296096"/>
                  <a:gd name="connsiteX8" fmla="*/ 398765 w 402305"/>
                  <a:gd name="connsiteY8" fmla="*/ 283545 h 29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2305" h="296096">
                    <a:moveTo>
                      <a:pt x="398765" y="283545"/>
                    </a:moveTo>
                    <a:cubicBezTo>
                      <a:pt x="398765" y="288695"/>
                      <a:pt x="394581" y="293200"/>
                      <a:pt x="389110" y="293200"/>
                    </a:cubicBezTo>
                    <a:lnTo>
                      <a:pt x="14483" y="293200"/>
                    </a:lnTo>
                    <a:cubicBezTo>
                      <a:pt x="9333" y="293200"/>
                      <a:pt x="4828" y="289016"/>
                      <a:pt x="4828" y="283545"/>
                    </a:cubicBezTo>
                    <a:lnTo>
                      <a:pt x="4828" y="14483"/>
                    </a:lnTo>
                    <a:cubicBezTo>
                      <a:pt x="4828" y="9333"/>
                      <a:pt x="9012" y="4828"/>
                      <a:pt x="14483" y="4828"/>
                    </a:cubicBezTo>
                    <a:lnTo>
                      <a:pt x="389110" y="4828"/>
                    </a:lnTo>
                    <a:cubicBezTo>
                      <a:pt x="394260" y="4828"/>
                      <a:pt x="398765" y="9012"/>
                      <a:pt x="398765" y="14483"/>
                    </a:cubicBezTo>
                    <a:lnTo>
                      <a:pt x="398765" y="283545"/>
                    </a:lnTo>
                    <a:close/>
                  </a:path>
                </a:pathLst>
              </a:custGeom>
              <a:noFill/>
              <a:ln w="9525" cap="flat">
                <a:solidFill>
                  <a:srgbClr val="FFFFFF"/>
                </a:solidFill>
                <a:prstDash val="solid"/>
                <a:round/>
              </a:ln>
            </p:spPr>
            <p:txBody>
              <a:bodyPr rtlCol="0" anchor="ctr"/>
              <a:lstStyle/>
              <a:p>
                <a:endParaRPr lang="en-US" sz="1800" dirty="0"/>
              </a:p>
            </p:txBody>
          </p:sp>
          <p:sp>
            <p:nvSpPr>
              <p:cNvPr id="378" name="Freeform: Shape 377">
                <a:extLst>
                  <a:ext uri="{FF2B5EF4-FFF2-40B4-BE49-F238E27FC236}">
                    <a16:creationId xmlns:a16="http://schemas.microsoft.com/office/drawing/2014/main" id="{277C5054-EF98-4110-900E-9913CE7A67A2}"/>
                  </a:ext>
                </a:extLst>
              </p:cNvPr>
              <p:cNvSpPr/>
              <p:nvPr/>
            </p:nvSpPr>
            <p:spPr>
              <a:xfrm>
                <a:off x="4298101" y="882016"/>
                <a:ext cx="61150" cy="177014"/>
              </a:xfrm>
              <a:custGeom>
                <a:avLst/>
                <a:gdLst>
                  <a:gd name="connsiteX0" fmla="*/ 56966 w 61150"/>
                  <a:gd name="connsiteY0" fmla="*/ 4828 h 177014"/>
                  <a:gd name="connsiteX1" fmla="*/ 4828 w 61150"/>
                  <a:gd name="connsiteY1" fmla="*/ 175083 h 177014"/>
                </a:gdLst>
                <a:ahLst/>
                <a:cxnLst>
                  <a:cxn ang="0">
                    <a:pos x="connsiteX0" y="connsiteY0"/>
                  </a:cxn>
                  <a:cxn ang="0">
                    <a:pos x="connsiteX1" y="connsiteY1"/>
                  </a:cxn>
                </a:cxnLst>
                <a:rect l="l" t="t" r="r" b="b"/>
                <a:pathLst>
                  <a:path w="61150" h="177014">
                    <a:moveTo>
                      <a:pt x="56966" y="4828"/>
                    </a:moveTo>
                    <a:lnTo>
                      <a:pt x="4828" y="175083"/>
                    </a:lnTo>
                  </a:path>
                </a:pathLst>
              </a:custGeom>
              <a:ln w="9525" cap="flat">
                <a:solidFill>
                  <a:schemeClr val="accent1"/>
                </a:solidFill>
                <a:prstDash val="solid"/>
                <a:round/>
              </a:ln>
            </p:spPr>
            <p:txBody>
              <a:bodyPr rtlCol="0" anchor="ctr"/>
              <a:lstStyle/>
              <a:p>
                <a:endParaRPr lang="en-US" sz="1800" dirty="0"/>
              </a:p>
            </p:txBody>
          </p:sp>
          <p:sp>
            <p:nvSpPr>
              <p:cNvPr id="379" name="Freeform: Shape 378">
                <a:extLst>
                  <a:ext uri="{FF2B5EF4-FFF2-40B4-BE49-F238E27FC236}">
                    <a16:creationId xmlns:a16="http://schemas.microsoft.com/office/drawing/2014/main" id="{31BCA5A2-7056-4AD6-88DC-6CC4F51DFE01}"/>
                  </a:ext>
                </a:extLst>
              </p:cNvPr>
              <p:cNvSpPr/>
              <p:nvPr/>
            </p:nvSpPr>
            <p:spPr>
              <a:xfrm>
                <a:off x="4219571" y="921602"/>
                <a:ext cx="67587" cy="80461"/>
              </a:xfrm>
              <a:custGeom>
                <a:avLst/>
                <a:gdLst>
                  <a:gd name="connsiteX0" fmla="*/ 65013 w 67587"/>
                  <a:gd name="connsiteY0" fmla="*/ 4828 h 80461"/>
                  <a:gd name="connsiteX1" fmla="*/ 4828 w 67587"/>
                  <a:gd name="connsiteY1" fmla="*/ 37978 h 80461"/>
                  <a:gd name="connsiteX2" fmla="*/ 4828 w 67587"/>
                  <a:gd name="connsiteY2" fmla="*/ 45702 h 80461"/>
                  <a:gd name="connsiteX3" fmla="*/ 65013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65013" y="4828"/>
                    </a:moveTo>
                    <a:lnTo>
                      <a:pt x="4828" y="37978"/>
                    </a:lnTo>
                    <a:lnTo>
                      <a:pt x="4828" y="45702"/>
                    </a:lnTo>
                    <a:lnTo>
                      <a:pt x="65013" y="77565"/>
                    </a:lnTo>
                  </a:path>
                </a:pathLst>
              </a:custGeom>
              <a:noFill/>
              <a:ln w="9525" cap="flat">
                <a:solidFill>
                  <a:schemeClr val="accent1"/>
                </a:solidFill>
                <a:prstDash val="solid"/>
                <a:round/>
              </a:ln>
            </p:spPr>
            <p:txBody>
              <a:bodyPr rtlCol="0" anchor="ctr"/>
              <a:lstStyle/>
              <a:p>
                <a:endParaRPr lang="en-US" sz="1800" dirty="0"/>
              </a:p>
            </p:txBody>
          </p:sp>
          <p:sp>
            <p:nvSpPr>
              <p:cNvPr id="380" name="Freeform: Shape 379">
                <a:extLst>
                  <a:ext uri="{FF2B5EF4-FFF2-40B4-BE49-F238E27FC236}">
                    <a16:creationId xmlns:a16="http://schemas.microsoft.com/office/drawing/2014/main" id="{426590CD-CAD9-4FEE-9D9D-D40785C6034E}"/>
                  </a:ext>
                </a:extLst>
              </p:cNvPr>
              <p:cNvSpPr/>
              <p:nvPr/>
            </p:nvSpPr>
            <p:spPr>
              <a:xfrm>
                <a:off x="4373091" y="921602"/>
                <a:ext cx="67587" cy="80461"/>
              </a:xfrm>
              <a:custGeom>
                <a:avLst/>
                <a:gdLst>
                  <a:gd name="connsiteX0" fmla="*/ 4828 w 67587"/>
                  <a:gd name="connsiteY0" fmla="*/ 4828 h 80461"/>
                  <a:gd name="connsiteX1" fmla="*/ 65334 w 67587"/>
                  <a:gd name="connsiteY1" fmla="*/ 37978 h 80461"/>
                  <a:gd name="connsiteX2" fmla="*/ 65334 w 67587"/>
                  <a:gd name="connsiteY2" fmla="*/ 45702 h 80461"/>
                  <a:gd name="connsiteX3" fmla="*/ 4828 w 67587"/>
                  <a:gd name="connsiteY3" fmla="*/ 77565 h 80461"/>
                </a:gdLst>
                <a:ahLst/>
                <a:cxnLst>
                  <a:cxn ang="0">
                    <a:pos x="connsiteX0" y="connsiteY0"/>
                  </a:cxn>
                  <a:cxn ang="0">
                    <a:pos x="connsiteX1" y="connsiteY1"/>
                  </a:cxn>
                  <a:cxn ang="0">
                    <a:pos x="connsiteX2" y="connsiteY2"/>
                  </a:cxn>
                  <a:cxn ang="0">
                    <a:pos x="connsiteX3" y="connsiteY3"/>
                  </a:cxn>
                </a:cxnLst>
                <a:rect l="l" t="t" r="r" b="b"/>
                <a:pathLst>
                  <a:path w="67587" h="80461">
                    <a:moveTo>
                      <a:pt x="4828" y="4828"/>
                    </a:moveTo>
                    <a:lnTo>
                      <a:pt x="65334" y="37978"/>
                    </a:lnTo>
                    <a:lnTo>
                      <a:pt x="65334" y="45702"/>
                    </a:lnTo>
                    <a:lnTo>
                      <a:pt x="4828" y="77565"/>
                    </a:lnTo>
                  </a:path>
                </a:pathLst>
              </a:custGeom>
              <a:noFill/>
              <a:ln w="9525" cap="flat">
                <a:solidFill>
                  <a:schemeClr val="accent1"/>
                </a:solidFill>
                <a:prstDash val="solid"/>
                <a:round/>
              </a:ln>
            </p:spPr>
            <p:txBody>
              <a:bodyPr rtlCol="0" anchor="ctr"/>
              <a:lstStyle/>
              <a:p>
                <a:endParaRPr lang="en-US" sz="1800" dirty="0"/>
              </a:p>
            </p:txBody>
          </p:sp>
        </p:grpSp>
      </p:grpSp>
      <p:grpSp>
        <p:nvGrpSpPr>
          <p:cNvPr id="21" name="Group 20">
            <a:extLst>
              <a:ext uri="{FF2B5EF4-FFF2-40B4-BE49-F238E27FC236}">
                <a16:creationId xmlns:a16="http://schemas.microsoft.com/office/drawing/2014/main" id="{0891C987-30AD-4863-8CDB-D7FECA45B321}"/>
              </a:ext>
            </a:extLst>
          </p:cNvPr>
          <p:cNvGrpSpPr/>
          <p:nvPr/>
        </p:nvGrpSpPr>
        <p:grpSpPr>
          <a:xfrm>
            <a:off x="5787401" y="888371"/>
            <a:ext cx="616857" cy="616857"/>
            <a:chOff x="5787400" y="888371"/>
            <a:chExt cx="616857" cy="616857"/>
          </a:xfrm>
        </p:grpSpPr>
        <p:sp>
          <p:nvSpPr>
            <p:cNvPr id="137" name="Oval 136">
              <a:extLst>
                <a:ext uri="{FF2B5EF4-FFF2-40B4-BE49-F238E27FC236}">
                  <a16:creationId xmlns:a16="http://schemas.microsoft.com/office/drawing/2014/main" id="{A7B36573-DD0D-4AE0-B56E-AB075E01BB08}"/>
                </a:ext>
              </a:extLst>
            </p:cNvPr>
            <p:cNvSpPr/>
            <p:nvPr/>
          </p:nvSpPr>
          <p:spPr>
            <a:xfrm>
              <a:off x="5787400" y="888371"/>
              <a:ext cx="616857" cy="616857"/>
            </a:xfrm>
            <a:prstGeom prst="ellipse">
              <a:avLst/>
            </a:prstGeom>
            <a:solidFill>
              <a:schemeClr val="bg2"/>
            </a:solidFill>
            <a:ln w="28575">
              <a:solidFill>
                <a:schemeClr val="accent1"/>
              </a:solidFill>
            </a:ln>
            <a:effectLst>
              <a:innerShdw blurRad="114300">
                <a:prstClr val="black">
                  <a:alpha val="60000"/>
                </a:prstClr>
              </a:inn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algn="ctr"/>
              <a:endParaRPr lang="en-US" sz="1800" dirty="0" err="1">
                <a:solidFill>
                  <a:schemeClr val="tx1"/>
                </a:solidFill>
              </a:endParaRPr>
            </a:p>
          </p:txBody>
        </p:sp>
        <p:grpSp>
          <p:nvGrpSpPr>
            <p:cNvPr id="15" name="Group 14">
              <a:extLst>
                <a:ext uri="{FF2B5EF4-FFF2-40B4-BE49-F238E27FC236}">
                  <a16:creationId xmlns:a16="http://schemas.microsoft.com/office/drawing/2014/main" id="{98769B7D-21D0-4AE8-BDAF-C8AA36963E69}"/>
                </a:ext>
              </a:extLst>
            </p:cNvPr>
            <p:cNvGrpSpPr/>
            <p:nvPr/>
          </p:nvGrpSpPr>
          <p:grpSpPr>
            <a:xfrm>
              <a:off x="5910327" y="1031327"/>
              <a:ext cx="371002" cy="330945"/>
              <a:chOff x="5552303" y="1081589"/>
              <a:chExt cx="489228" cy="436406"/>
            </a:xfrm>
          </p:grpSpPr>
          <p:sp>
            <p:nvSpPr>
              <p:cNvPr id="382" name="Freeform: Shape 381">
                <a:extLst>
                  <a:ext uri="{FF2B5EF4-FFF2-40B4-BE49-F238E27FC236}">
                    <a16:creationId xmlns:a16="http://schemas.microsoft.com/office/drawing/2014/main" id="{096D13AF-D179-429D-8681-337022DE8416}"/>
                  </a:ext>
                </a:extLst>
              </p:cNvPr>
              <p:cNvSpPr/>
              <p:nvPr/>
            </p:nvSpPr>
            <p:spPr>
              <a:xfrm>
                <a:off x="5855029" y="1235048"/>
                <a:ext cx="3200" cy="76617"/>
              </a:xfrm>
              <a:custGeom>
                <a:avLst/>
                <a:gdLst>
                  <a:gd name="connsiteX0" fmla="*/ 0 w 9525"/>
                  <a:gd name="connsiteY0" fmla="*/ 0 h 228028"/>
                  <a:gd name="connsiteX1" fmla="*/ 0 w 9525"/>
                  <a:gd name="connsiteY1" fmla="*/ 228028 h 228028"/>
                </a:gdLst>
                <a:ahLst/>
                <a:cxnLst>
                  <a:cxn ang="0">
                    <a:pos x="connsiteX0" y="connsiteY0"/>
                  </a:cxn>
                  <a:cxn ang="0">
                    <a:pos x="connsiteX1" y="connsiteY1"/>
                  </a:cxn>
                </a:cxnLst>
                <a:rect l="l" t="t" r="r" b="b"/>
                <a:pathLst>
                  <a:path w="9525" h="228028">
                    <a:moveTo>
                      <a:pt x="0" y="0"/>
                    </a:moveTo>
                    <a:lnTo>
                      <a:pt x="0" y="228028"/>
                    </a:lnTo>
                  </a:path>
                </a:pathLst>
              </a:custGeom>
              <a:ln w="9525" cap="flat">
                <a:solidFill>
                  <a:srgbClr val="F1F2F2"/>
                </a:solidFill>
                <a:prstDash val="solid"/>
                <a:round/>
              </a:ln>
            </p:spPr>
            <p:txBody>
              <a:bodyPr rtlCol="0" anchor="ctr"/>
              <a:lstStyle/>
              <a:p>
                <a:endParaRPr lang="en-US" sz="1800" dirty="0"/>
              </a:p>
            </p:txBody>
          </p:sp>
          <p:sp>
            <p:nvSpPr>
              <p:cNvPr id="383" name="Freeform: Shape 382">
                <a:extLst>
                  <a:ext uri="{FF2B5EF4-FFF2-40B4-BE49-F238E27FC236}">
                    <a16:creationId xmlns:a16="http://schemas.microsoft.com/office/drawing/2014/main" id="{3E5CCF7D-B4C2-4F75-A611-E8EC3ABE1FA4}"/>
                  </a:ext>
                </a:extLst>
              </p:cNvPr>
              <p:cNvSpPr/>
              <p:nvPr/>
            </p:nvSpPr>
            <p:spPr>
              <a:xfrm>
                <a:off x="5948065" y="1237224"/>
                <a:ext cx="19234" cy="78954"/>
              </a:xfrm>
              <a:custGeom>
                <a:avLst/>
                <a:gdLst>
                  <a:gd name="connsiteX0" fmla="*/ 0 w 57245"/>
                  <a:gd name="connsiteY0" fmla="*/ 0 h 234981"/>
                  <a:gd name="connsiteX1" fmla="*/ 57245 w 57245"/>
                  <a:gd name="connsiteY1" fmla="*/ 234982 h 234981"/>
                </a:gdLst>
                <a:ahLst/>
                <a:cxnLst>
                  <a:cxn ang="0">
                    <a:pos x="connsiteX0" y="connsiteY0"/>
                  </a:cxn>
                  <a:cxn ang="0">
                    <a:pos x="connsiteX1" y="connsiteY1"/>
                  </a:cxn>
                </a:cxnLst>
                <a:rect l="l" t="t" r="r" b="b"/>
                <a:pathLst>
                  <a:path w="57245" h="234981">
                    <a:moveTo>
                      <a:pt x="0" y="0"/>
                    </a:moveTo>
                    <a:lnTo>
                      <a:pt x="57245" y="234982"/>
                    </a:lnTo>
                  </a:path>
                </a:pathLst>
              </a:custGeom>
              <a:ln w="9525" cap="flat">
                <a:solidFill>
                  <a:srgbClr val="F1F2F2"/>
                </a:solidFill>
                <a:prstDash val="solid"/>
                <a:round/>
              </a:ln>
            </p:spPr>
            <p:txBody>
              <a:bodyPr rtlCol="0" anchor="ctr"/>
              <a:lstStyle/>
              <a:p>
                <a:endParaRPr lang="en-US" sz="1800" dirty="0"/>
              </a:p>
            </p:txBody>
          </p:sp>
          <p:sp>
            <p:nvSpPr>
              <p:cNvPr id="384" name="Freeform: Shape 383">
                <a:extLst>
                  <a:ext uri="{FF2B5EF4-FFF2-40B4-BE49-F238E27FC236}">
                    <a16:creationId xmlns:a16="http://schemas.microsoft.com/office/drawing/2014/main" id="{F44C5F05-FA83-448F-A625-6083D152EEE2}"/>
                  </a:ext>
                </a:extLst>
              </p:cNvPr>
              <p:cNvSpPr/>
              <p:nvPr/>
            </p:nvSpPr>
            <p:spPr>
              <a:xfrm>
                <a:off x="5733574" y="1125882"/>
                <a:ext cx="48838" cy="3200"/>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9525" cap="flat">
                <a:solidFill>
                  <a:srgbClr val="F1F2F2"/>
                </a:solidFill>
                <a:prstDash val="solid"/>
                <a:round/>
              </a:ln>
            </p:spPr>
            <p:txBody>
              <a:bodyPr rtlCol="0" anchor="ctr"/>
              <a:lstStyle/>
              <a:p>
                <a:endParaRPr lang="en-US" sz="1800" dirty="0"/>
              </a:p>
            </p:txBody>
          </p:sp>
          <p:sp>
            <p:nvSpPr>
              <p:cNvPr id="385" name="Freeform: Shape 384">
                <a:extLst>
                  <a:ext uri="{FF2B5EF4-FFF2-40B4-BE49-F238E27FC236}">
                    <a16:creationId xmlns:a16="http://schemas.microsoft.com/office/drawing/2014/main" id="{6C4C957B-04BF-440C-96A9-6B833D4010E7}"/>
                  </a:ext>
                </a:extLst>
              </p:cNvPr>
              <p:cNvSpPr/>
              <p:nvPr/>
            </p:nvSpPr>
            <p:spPr>
              <a:xfrm>
                <a:off x="5749448" y="1216198"/>
                <a:ext cx="17122" cy="91851"/>
              </a:xfrm>
              <a:custGeom>
                <a:avLst/>
                <a:gdLst>
                  <a:gd name="connsiteX0" fmla="*/ 0 w 50958"/>
                  <a:gd name="connsiteY0" fmla="*/ 273368 h 273367"/>
                  <a:gd name="connsiteX1" fmla="*/ 0 w 50958"/>
                  <a:gd name="connsiteY1" fmla="*/ 0 h 273367"/>
                  <a:gd name="connsiteX2" fmla="*/ 50959 w 50958"/>
                  <a:gd name="connsiteY2" fmla="*/ 0 h 273367"/>
                  <a:gd name="connsiteX3" fmla="*/ 50959 w 50958"/>
                  <a:gd name="connsiteY3" fmla="*/ 262795 h 273367"/>
                </a:gdLst>
                <a:ahLst/>
                <a:cxnLst>
                  <a:cxn ang="0">
                    <a:pos x="connsiteX0" y="connsiteY0"/>
                  </a:cxn>
                  <a:cxn ang="0">
                    <a:pos x="connsiteX1" y="connsiteY1"/>
                  </a:cxn>
                  <a:cxn ang="0">
                    <a:pos x="connsiteX2" y="connsiteY2"/>
                  </a:cxn>
                  <a:cxn ang="0">
                    <a:pos x="connsiteX3" y="connsiteY3"/>
                  </a:cxn>
                </a:cxnLst>
                <a:rect l="l" t="t" r="r" b="b"/>
                <a:pathLst>
                  <a:path w="50958" h="273367">
                    <a:moveTo>
                      <a:pt x="0" y="273368"/>
                    </a:moveTo>
                    <a:lnTo>
                      <a:pt x="0" y="0"/>
                    </a:lnTo>
                    <a:lnTo>
                      <a:pt x="50959" y="0"/>
                    </a:lnTo>
                    <a:lnTo>
                      <a:pt x="50959" y="262795"/>
                    </a:lnTo>
                  </a:path>
                </a:pathLst>
              </a:custGeom>
              <a:noFill/>
              <a:ln w="9525" cap="flat">
                <a:solidFill>
                  <a:srgbClr val="F1F2F2"/>
                </a:solidFill>
                <a:prstDash val="solid"/>
                <a:round/>
              </a:ln>
            </p:spPr>
            <p:txBody>
              <a:bodyPr rtlCol="0" anchor="ctr"/>
              <a:lstStyle/>
              <a:p>
                <a:endParaRPr lang="en-US" sz="1800" dirty="0"/>
              </a:p>
            </p:txBody>
          </p:sp>
          <p:sp>
            <p:nvSpPr>
              <p:cNvPr id="386" name="Freeform: Shape 385">
                <a:extLst>
                  <a:ext uri="{FF2B5EF4-FFF2-40B4-BE49-F238E27FC236}">
                    <a16:creationId xmlns:a16="http://schemas.microsoft.com/office/drawing/2014/main" id="{D5E6BC3D-1D70-4D08-BF1F-1C629666B184}"/>
                  </a:ext>
                </a:extLst>
              </p:cNvPr>
              <p:cNvSpPr/>
              <p:nvPr/>
            </p:nvSpPr>
            <p:spPr>
              <a:xfrm>
                <a:off x="5598645" y="1409374"/>
                <a:ext cx="34724" cy="71977"/>
              </a:xfrm>
              <a:custGeom>
                <a:avLst/>
                <a:gdLst>
                  <a:gd name="connsiteX0" fmla="*/ 103346 w 103346"/>
                  <a:gd name="connsiteY0" fmla="*/ 214217 h 214217"/>
                  <a:gd name="connsiteX1" fmla="*/ 21241 w 103346"/>
                  <a:gd name="connsiteY1" fmla="*/ 214217 h 214217"/>
                  <a:gd name="connsiteX2" fmla="*/ 0 w 103346"/>
                  <a:gd name="connsiteY2" fmla="*/ 192976 h 214217"/>
                  <a:gd name="connsiteX3" fmla="*/ 0 w 103346"/>
                  <a:gd name="connsiteY3" fmla="*/ 0 h 214217"/>
                </a:gdLst>
                <a:ahLst/>
                <a:cxnLst>
                  <a:cxn ang="0">
                    <a:pos x="connsiteX0" y="connsiteY0"/>
                  </a:cxn>
                  <a:cxn ang="0">
                    <a:pos x="connsiteX1" y="connsiteY1"/>
                  </a:cxn>
                  <a:cxn ang="0">
                    <a:pos x="connsiteX2" y="connsiteY2"/>
                  </a:cxn>
                  <a:cxn ang="0">
                    <a:pos x="connsiteX3" y="connsiteY3"/>
                  </a:cxn>
                </a:cxnLst>
                <a:rect l="l" t="t" r="r" b="b"/>
                <a:pathLst>
                  <a:path w="103346" h="214217">
                    <a:moveTo>
                      <a:pt x="103346" y="214217"/>
                    </a:moveTo>
                    <a:lnTo>
                      <a:pt x="21241" y="214217"/>
                    </a:lnTo>
                    <a:cubicBezTo>
                      <a:pt x="9510" y="214217"/>
                      <a:pt x="0" y="204707"/>
                      <a:pt x="0" y="192976"/>
                    </a:cubicBezTo>
                    <a:lnTo>
                      <a:pt x="0" y="0"/>
                    </a:lnTo>
                  </a:path>
                </a:pathLst>
              </a:custGeom>
              <a:noFill/>
              <a:ln w="9525" cap="flat">
                <a:solidFill>
                  <a:srgbClr val="F1F2F2"/>
                </a:solidFill>
                <a:prstDash val="solid"/>
                <a:round/>
              </a:ln>
            </p:spPr>
            <p:txBody>
              <a:bodyPr rtlCol="0" anchor="ctr"/>
              <a:lstStyle/>
              <a:p>
                <a:endParaRPr lang="en-US" sz="1800" dirty="0"/>
              </a:p>
            </p:txBody>
          </p:sp>
          <p:sp>
            <p:nvSpPr>
              <p:cNvPr id="387" name="Freeform: Shape 386">
                <a:extLst>
                  <a:ext uri="{FF2B5EF4-FFF2-40B4-BE49-F238E27FC236}">
                    <a16:creationId xmlns:a16="http://schemas.microsoft.com/office/drawing/2014/main" id="{FFA0F501-1C0D-40BE-B08E-8F724852AD09}"/>
                  </a:ext>
                </a:extLst>
              </p:cNvPr>
              <p:cNvSpPr/>
              <p:nvPr/>
            </p:nvSpPr>
            <p:spPr>
              <a:xfrm>
                <a:off x="5598645" y="1164189"/>
                <a:ext cx="95852" cy="178840"/>
              </a:xfrm>
              <a:custGeom>
                <a:avLst/>
                <a:gdLst>
                  <a:gd name="connsiteX0" fmla="*/ 0 w 285273"/>
                  <a:gd name="connsiteY0" fmla="*/ 532263 h 532262"/>
                  <a:gd name="connsiteX1" fmla="*/ 0 w 285273"/>
                  <a:gd name="connsiteY1" fmla="*/ 21151 h 532262"/>
                  <a:gd name="connsiteX2" fmla="*/ 21145 w 285273"/>
                  <a:gd name="connsiteY2" fmla="*/ 5 h 532262"/>
                  <a:gd name="connsiteX3" fmla="*/ 21241 w 285273"/>
                  <a:gd name="connsiteY3" fmla="*/ 5 h 532262"/>
                  <a:gd name="connsiteX4" fmla="*/ 263652 w 285273"/>
                  <a:gd name="connsiteY4" fmla="*/ 5 h 532262"/>
                  <a:gd name="connsiteX5" fmla="*/ 285268 w 285273"/>
                  <a:gd name="connsiteY5" fmla="*/ 20669 h 532262"/>
                  <a:gd name="connsiteX6" fmla="*/ 285274 w 285273"/>
                  <a:gd name="connsiteY6" fmla="*/ 21151 h 53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73" h="532262">
                    <a:moveTo>
                      <a:pt x="0" y="532263"/>
                    </a:moveTo>
                    <a:lnTo>
                      <a:pt x="0" y="21151"/>
                    </a:lnTo>
                    <a:cubicBezTo>
                      <a:pt x="0" y="9473"/>
                      <a:pt x="9467" y="5"/>
                      <a:pt x="21145" y="5"/>
                    </a:cubicBezTo>
                    <a:cubicBezTo>
                      <a:pt x="21177" y="5"/>
                      <a:pt x="21209" y="5"/>
                      <a:pt x="21241" y="5"/>
                    </a:cubicBezTo>
                    <a:lnTo>
                      <a:pt x="263652" y="5"/>
                    </a:lnTo>
                    <a:cubicBezTo>
                      <a:pt x="275327" y="-258"/>
                      <a:pt x="285005" y="8994"/>
                      <a:pt x="285268" y="20669"/>
                    </a:cubicBezTo>
                    <a:cubicBezTo>
                      <a:pt x="285272" y="20830"/>
                      <a:pt x="285274" y="20990"/>
                      <a:pt x="285274" y="21151"/>
                    </a:cubicBezTo>
                  </a:path>
                </a:pathLst>
              </a:custGeom>
              <a:noFill/>
              <a:ln w="9525" cap="flat">
                <a:solidFill>
                  <a:srgbClr val="F1F2F2"/>
                </a:solidFill>
                <a:prstDash val="solid"/>
                <a:round/>
              </a:ln>
            </p:spPr>
            <p:txBody>
              <a:bodyPr rtlCol="0" anchor="ctr"/>
              <a:lstStyle/>
              <a:p>
                <a:endParaRPr lang="en-US" sz="1800" dirty="0"/>
              </a:p>
            </p:txBody>
          </p:sp>
          <p:sp>
            <p:nvSpPr>
              <p:cNvPr id="388" name="Freeform: Shape 387">
                <a:extLst>
                  <a:ext uri="{FF2B5EF4-FFF2-40B4-BE49-F238E27FC236}">
                    <a16:creationId xmlns:a16="http://schemas.microsoft.com/office/drawing/2014/main" id="{75F59CDD-2101-48B4-BA89-4BEFD0D0DEDF}"/>
                  </a:ext>
                </a:extLst>
              </p:cNvPr>
              <p:cNvSpPr/>
              <p:nvPr/>
            </p:nvSpPr>
            <p:spPr>
              <a:xfrm>
                <a:off x="5646523" y="1257291"/>
                <a:ext cx="3200" cy="74281"/>
              </a:xfrm>
              <a:custGeom>
                <a:avLst/>
                <a:gdLst>
                  <a:gd name="connsiteX0" fmla="*/ 0 w 9525"/>
                  <a:gd name="connsiteY0" fmla="*/ 0 h 221075"/>
                  <a:gd name="connsiteX1" fmla="*/ 0 w 9525"/>
                  <a:gd name="connsiteY1" fmla="*/ 221075 h 221075"/>
                </a:gdLst>
                <a:ahLst/>
                <a:cxnLst>
                  <a:cxn ang="0">
                    <a:pos x="connsiteX0" y="connsiteY0"/>
                  </a:cxn>
                  <a:cxn ang="0">
                    <a:pos x="connsiteX1" y="connsiteY1"/>
                  </a:cxn>
                </a:cxnLst>
                <a:rect l="l" t="t" r="r" b="b"/>
                <a:pathLst>
                  <a:path w="9525" h="221075">
                    <a:moveTo>
                      <a:pt x="0" y="0"/>
                    </a:moveTo>
                    <a:lnTo>
                      <a:pt x="0" y="221075"/>
                    </a:lnTo>
                  </a:path>
                </a:pathLst>
              </a:custGeom>
              <a:ln w="9525" cap="flat">
                <a:solidFill>
                  <a:srgbClr val="F1F2F2"/>
                </a:solidFill>
                <a:prstDash val="solid"/>
                <a:round/>
              </a:ln>
            </p:spPr>
            <p:txBody>
              <a:bodyPr rtlCol="0" anchor="ctr"/>
              <a:lstStyle/>
              <a:p>
                <a:endParaRPr lang="en-US" sz="1800" dirty="0"/>
              </a:p>
            </p:txBody>
          </p:sp>
          <p:sp>
            <p:nvSpPr>
              <p:cNvPr id="389" name="Freeform: Shape 388">
                <a:extLst>
                  <a:ext uri="{FF2B5EF4-FFF2-40B4-BE49-F238E27FC236}">
                    <a16:creationId xmlns:a16="http://schemas.microsoft.com/office/drawing/2014/main" id="{EC18CFEC-321D-4E61-B8E5-01378E4110B7}"/>
                  </a:ext>
                </a:extLst>
              </p:cNvPr>
              <p:cNvSpPr/>
              <p:nvPr/>
            </p:nvSpPr>
            <p:spPr>
              <a:xfrm>
                <a:off x="5821329" y="1109400"/>
                <a:ext cx="67368" cy="202361"/>
              </a:xfrm>
              <a:custGeom>
                <a:avLst/>
                <a:gdLst>
                  <a:gd name="connsiteX0" fmla="*/ 0 w 200501"/>
                  <a:gd name="connsiteY0" fmla="*/ 580644 h 602265"/>
                  <a:gd name="connsiteX1" fmla="*/ 0 w 200501"/>
                  <a:gd name="connsiteY1" fmla="*/ 21241 h 602265"/>
                  <a:gd name="connsiteX2" fmla="*/ 21241 w 200501"/>
                  <a:gd name="connsiteY2" fmla="*/ 0 h 602265"/>
                  <a:gd name="connsiteX3" fmla="*/ 179261 w 200501"/>
                  <a:gd name="connsiteY3" fmla="*/ 0 h 602265"/>
                  <a:gd name="connsiteX4" fmla="*/ 200501 w 200501"/>
                  <a:gd name="connsiteY4" fmla="*/ 21241 h 602265"/>
                  <a:gd name="connsiteX5" fmla="*/ 200501 w 200501"/>
                  <a:gd name="connsiteY5" fmla="*/ 602266 h 60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501" h="602265">
                    <a:moveTo>
                      <a:pt x="0" y="580644"/>
                    </a:moveTo>
                    <a:lnTo>
                      <a:pt x="0" y="21241"/>
                    </a:lnTo>
                    <a:cubicBezTo>
                      <a:pt x="0" y="9510"/>
                      <a:pt x="9510" y="0"/>
                      <a:pt x="21241" y="0"/>
                    </a:cubicBezTo>
                    <a:lnTo>
                      <a:pt x="179261" y="0"/>
                    </a:lnTo>
                    <a:cubicBezTo>
                      <a:pt x="190991" y="0"/>
                      <a:pt x="200501" y="9510"/>
                      <a:pt x="200501" y="21241"/>
                    </a:cubicBezTo>
                    <a:lnTo>
                      <a:pt x="200501" y="602266"/>
                    </a:lnTo>
                  </a:path>
                </a:pathLst>
              </a:custGeom>
              <a:noFill/>
              <a:ln w="9525" cap="flat">
                <a:solidFill>
                  <a:srgbClr val="F1F2F2"/>
                </a:solidFill>
                <a:prstDash val="solid"/>
                <a:round/>
              </a:ln>
            </p:spPr>
            <p:txBody>
              <a:bodyPr rtlCol="0" anchor="ctr"/>
              <a:lstStyle/>
              <a:p>
                <a:endParaRPr lang="en-US" sz="1800" dirty="0"/>
              </a:p>
            </p:txBody>
          </p:sp>
          <p:sp>
            <p:nvSpPr>
              <p:cNvPr id="390" name="Freeform: Shape 389">
                <a:extLst>
                  <a:ext uri="{FF2B5EF4-FFF2-40B4-BE49-F238E27FC236}">
                    <a16:creationId xmlns:a16="http://schemas.microsoft.com/office/drawing/2014/main" id="{1736187D-CF9E-45E2-B935-CC24CF71D0E9}"/>
                  </a:ext>
                </a:extLst>
              </p:cNvPr>
              <p:cNvSpPr/>
              <p:nvPr/>
            </p:nvSpPr>
            <p:spPr>
              <a:xfrm>
                <a:off x="5961090" y="1405757"/>
                <a:ext cx="80441" cy="76660"/>
              </a:xfrm>
              <a:custGeom>
                <a:avLst/>
                <a:gdLst>
                  <a:gd name="connsiteX0" fmla="*/ 198596 w 239409"/>
                  <a:gd name="connsiteY0" fmla="*/ 0 h 228155"/>
                  <a:gd name="connsiteX1" fmla="*/ 238792 w 239409"/>
                  <a:gd name="connsiteY1" fmla="*/ 164878 h 228155"/>
                  <a:gd name="connsiteX2" fmla="*/ 223314 w 239409"/>
                  <a:gd name="connsiteY2" fmla="*/ 190465 h 228155"/>
                  <a:gd name="connsiteX3" fmla="*/ 223171 w 239409"/>
                  <a:gd name="connsiteY3" fmla="*/ 190500 h 228155"/>
                  <a:gd name="connsiteX4" fmla="*/ 69628 w 239409"/>
                  <a:gd name="connsiteY4" fmla="*/ 227552 h 228155"/>
                  <a:gd name="connsiteX5" fmla="*/ 44005 w 239409"/>
                  <a:gd name="connsiteY5" fmla="*/ 212026 h 228155"/>
                  <a:gd name="connsiteX6" fmla="*/ 0 w 239409"/>
                  <a:gd name="connsiteY6" fmla="*/ 31051 h 228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409" h="228155">
                    <a:moveTo>
                      <a:pt x="198596" y="0"/>
                    </a:moveTo>
                    <a:lnTo>
                      <a:pt x="238792" y="164878"/>
                    </a:lnTo>
                    <a:cubicBezTo>
                      <a:pt x="241584" y="176217"/>
                      <a:pt x="234654" y="187673"/>
                      <a:pt x="223314" y="190465"/>
                    </a:cubicBezTo>
                    <a:cubicBezTo>
                      <a:pt x="223266" y="190477"/>
                      <a:pt x="223219" y="190489"/>
                      <a:pt x="223171" y="190500"/>
                    </a:cubicBezTo>
                    <a:lnTo>
                      <a:pt x="69628" y="227552"/>
                    </a:lnTo>
                    <a:cubicBezTo>
                      <a:pt x="58270" y="230307"/>
                      <a:pt x="46821" y="223369"/>
                      <a:pt x="44005" y="212026"/>
                    </a:cubicBezTo>
                    <a:lnTo>
                      <a:pt x="0" y="31051"/>
                    </a:lnTo>
                  </a:path>
                </a:pathLst>
              </a:custGeom>
              <a:noFill/>
              <a:ln w="9525" cap="flat">
                <a:solidFill>
                  <a:srgbClr val="F1F2F2"/>
                </a:solidFill>
                <a:prstDash val="solid"/>
                <a:round/>
              </a:ln>
            </p:spPr>
            <p:txBody>
              <a:bodyPr rtlCol="0" anchor="ctr"/>
              <a:lstStyle/>
              <a:p>
                <a:endParaRPr lang="en-US" sz="1800" dirty="0"/>
              </a:p>
            </p:txBody>
          </p:sp>
          <p:sp>
            <p:nvSpPr>
              <p:cNvPr id="391" name="Freeform: Shape 390">
                <a:extLst>
                  <a:ext uri="{FF2B5EF4-FFF2-40B4-BE49-F238E27FC236}">
                    <a16:creationId xmlns:a16="http://schemas.microsoft.com/office/drawing/2014/main" id="{3AC80EB8-9A57-4EE5-80AB-9CFD2420A943}"/>
                  </a:ext>
                </a:extLst>
              </p:cNvPr>
              <p:cNvSpPr/>
              <p:nvPr/>
            </p:nvSpPr>
            <p:spPr>
              <a:xfrm>
                <a:off x="5890986" y="1108205"/>
                <a:ext cx="118110" cy="220742"/>
              </a:xfrm>
              <a:custGeom>
                <a:avLst/>
                <a:gdLst>
                  <a:gd name="connsiteX0" fmla="*/ 127491 w 351519"/>
                  <a:gd name="connsiteY0" fmla="*/ 584200 h 656971"/>
                  <a:gd name="connsiteX1" fmla="*/ 618 w 351519"/>
                  <a:gd name="connsiteY1" fmla="*/ 63659 h 656971"/>
                  <a:gd name="connsiteX2" fmla="*/ 16095 w 351519"/>
                  <a:gd name="connsiteY2" fmla="*/ 38071 h 656971"/>
                  <a:gd name="connsiteX3" fmla="*/ 16239 w 351519"/>
                  <a:gd name="connsiteY3" fmla="*/ 38037 h 656971"/>
                  <a:gd name="connsiteX4" fmla="*/ 169782 w 351519"/>
                  <a:gd name="connsiteY4" fmla="*/ 603 h 656971"/>
                  <a:gd name="connsiteX5" fmla="*/ 195404 w 351519"/>
                  <a:gd name="connsiteY5" fmla="*/ 16129 h 656971"/>
                  <a:gd name="connsiteX6" fmla="*/ 351519 w 351519"/>
                  <a:gd name="connsiteY6" fmla="*/ 656971 h 6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519" h="656971">
                    <a:moveTo>
                      <a:pt x="127491" y="584200"/>
                    </a:moveTo>
                    <a:lnTo>
                      <a:pt x="618" y="63659"/>
                    </a:lnTo>
                    <a:cubicBezTo>
                      <a:pt x="-2174" y="52319"/>
                      <a:pt x="4756" y="40863"/>
                      <a:pt x="16095" y="38071"/>
                    </a:cubicBezTo>
                    <a:cubicBezTo>
                      <a:pt x="16143" y="38060"/>
                      <a:pt x="16191" y="38048"/>
                      <a:pt x="16239" y="38037"/>
                    </a:cubicBezTo>
                    <a:lnTo>
                      <a:pt x="169782" y="603"/>
                    </a:lnTo>
                    <a:cubicBezTo>
                      <a:pt x="181140" y="-2152"/>
                      <a:pt x="192589" y="4786"/>
                      <a:pt x="195404" y="16129"/>
                    </a:cubicBezTo>
                    <a:lnTo>
                      <a:pt x="351519" y="656971"/>
                    </a:lnTo>
                  </a:path>
                </a:pathLst>
              </a:custGeom>
              <a:noFill/>
              <a:ln w="9525" cap="flat">
                <a:solidFill>
                  <a:srgbClr val="F1F2F2"/>
                </a:solidFill>
                <a:prstDash val="solid"/>
                <a:round/>
              </a:ln>
            </p:spPr>
            <p:txBody>
              <a:bodyPr rtlCol="0" anchor="ctr"/>
              <a:lstStyle/>
              <a:p>
                <a:endParaRPr lang="en-US" sz="1800" dirty="0"/>
              </a:p>
            </p:txBody>
          </p:sp>
          <p:sp>
            <p:nvSpPr>
              <p:cNvPr id="392" name="Freeform: Shape 391">
                <a:extLst>
                  <a:ext uri="{FF2B5EF4-FFF2-40B4-BE49-F238E27FC236}">
                    <a16:creationId xmlns:a16="http://schemas.microsoft.com/office/drawing/2014/main" id="{5DC161A2-EDB1-4832-9B5A-9DBA1A72E70E}"/>
                  </a:ext>
                </a:extLst>
              </p:cNvPr>
              <p:cNvSpPr/>
              <p:nvPr/>
            </p:nvSpPr>
            <p:spPr>
              <a:xfrm>
                <a:off x="5694657" y="1081589"/>
                <a:ext cx="126672" cy="240990"/>
              </a:xfrm>
              <a:custGeom>
                <a:avLst/>
                <a:gdLst>
                  <a:gd name="connsiteX0" fmla="*/ 0 w 376999"/>
                  <a:gd name="connsiteY0" fmla="*/ 717233 h 717232"/>
                  <a:gd name="connsiteX1" fmla="*/ 0 w 376999"/>
                  <a:gd name="connsiteY1" fmla="*/ 21241 h 717232"/>
                  <a:gd name="connsiteX2" fmla="*/ 21241 w 376999"/>
                  <a:gd name="connsiteY2" fmla="*/ 0 h 717232"/>
                  <a:gd name="connsiteX3" fmla="*/ 355854 w 376999"/>
                  <a:gd name="connsiteY3" fmla="*/ 0 h 717232"/>
                  <a:gd name="connsiteX4" fmla="*/ 377000 w 376999"/>
                  <a:gd name="connsiteY4" fmla="*/ 21145 h 717232"/>
                  <a:gd name="connsiteX5" fmla="*/ 377000 w 376999"/>
                  <a:gd name="connsiteY5" fmla="*/ 21241 h 717232"/>
                  <a:gd name="connsiteX6" fmla="*/ 376999 w 376999"/>
                  <a:gd name="connsiteY6" fmla="*/ 663416 h 71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6999" h="717232">
                    <a:moveTo>
                      <a:pt x="0" y="717233"/>
                    </a:moveTo>
                    <a:lnTo>
                      <a:pt x="0" y="21241"/>
                    </a:lnTo>
                    <a:cubicBezTo>
                      <a:pt x="0" y="9510"/>
                      <a:pt x="9510" y="0"/>
                      <a:pt x="21241" y="0"/>
                    </a:cubicBezTo>
                    <a:lnTo>
                      <a:pt x="355854" y="0"/>
                    </a:lnTo>
                    <a:cubicBezTo>
                      <a:pt x="367532" y="0"/>
                      <a:pt x="377000" y="9467"/>
                      <a:pt x="377000" y="21145"/>
                    </a:cubicBezTo>
                    <a:cubicBezTo>
                      <a:pt x="377000" y="21177"/>
                      <a:pt x="377000" y="21209"/>
                      <a:pt x="377000" y="21241"/>
                    </a:cubicBezTo>
                    <a:lnTo>
                      <a:pt x="376999" y="663416"/>
                    </a:lnTo>
                  </a:path>
                </a:pathLst>
              </a:custGeom>
              <a:noFill/>
              <a:ln w="9525" cap="flat">
                <a:solidFill>
                  <a:srgbClr val="F1F2F2"/>
                </a:solidFill>
                <a:prstDash val="solid"/>
                <a:round/>
              </a:ln>
            </p:spPr>
            <p:txBody>
              <a:bodyPr rtlCol="0" anchor="ctr"/>
              <a:lstStyle/>
              <a:p>
                <a:endParaRPr lang="en-US" sz="1800" dirty="0"/>
              </a:p>
            </p:txBody>
          </p:sp>
          <p:sp>
            <p:nvSpPr>
              <p:cNvPr id="393" name="Freeform: Shape 392">
                <a:extLst>
                  <a:ext uri="{FF2B5EF4-FFF2-40B4-BE49-F238E27FC236}">
                    <a16:creationId xmlns:a16="http://schemas.microsoft.com/office/drawing/2014/main" id="{D3B5C71C-7A3C-43F5-94D6-EB887CE3ABFD}"/>
                  </a:ext>
                </a:extLst>
              </p:cNvPr>
              <p:cNvSpPr/>
              <p:nvPr/>
            </p:nvSpPr>
            <p:spPr>
              <a:xfrm>
                <a:off x="5733574" y="1109400"/>
                <a:ext cx="48838" cy="3200"/>
              </a:xfrm>
              <a:custGeom>
                <a:avLst/>
                <a:gdLst>
                  <a:gd name="connsiteX0" fmla="*/ 0 w 145351"/>
                  <a:gd name="connsiteY0" fmla="*/ 0 h 9525"/>
                  <a:gd name="connsiteX1" fmla="*/ 145352 w 145351"/>
                  <a:gd name="connsiteY1" fmla="*/ 0 h 9525"/>
                </a:gdLst>
                <a:ahLst/>
                <a:cxnLst>
                  <a:cxn ang="0">
                    <a:pos x="connsiteX0" y="connsiteY0"/>
                  </a:cxn>
                  <a:cxn ang="0">
                    <a:pos x="connsiteX1" y="connsiteY1"/>
                  </a:cxn>
                </a:cxnLst>
                <a:rect l="l" t="t" r="r" b="b"/>
                <a:pathLst>
                  <a:path w="145351" h="9525">
                    <a:moveTo>
                      <a:pt x="0" y="0"/>
                    </a:moveTo>
                    <a:lnTo>
                      <a:pt x="145352" y="0"/>
                    </a:lnTo>
                  </a:path>
                </a:pathLst>
              </a:custGeom>
              <a:ln w="9525" cap="flat">
                <a:solidFill>
                  <a:srgbClr val="F1F2F2"/>
                </a:solidFill>
                <a:prstDash val="solid"/>
                <a:round/>
              </a:ln>
            </p:spPr>
            <p:txBody>
              <a:bodyPr rtlCol="0" anchor="ctr"/>
              <a:lstStyle/>
              <a:p>
                <a:endParaRPr lang="en-US" sz="1800" dirty="0"/>
              </a:p>
            </p:txBody>
          </p:sp>
          <p:grpSp>
            <p:nvGrpSpPr>
              <p:cNvPr id="394" name="Graphic 5005">
                <a:extLst>
                  <a:ext uri="{FF2B5EF4-FFF2-40B4-BE49-F238E27FC236}">
                    <a16:creationId xmlns:a16="http://schemas.microsoft.com/office/drawing/2014/main" id="{C1778084-DE94-4C0E-93B8-69DA965CAAD4}"/>
                  </a:ext>
                </a:extLst>
              </p:cNvPr>
              <p:cNvGrpSpPr/>
              <p:nvPr/>
            </p:nvGrpSpPr>
            <p:grpSpPr>
              <a:xfrm>
                <a:off x="5552303" y="1322683"/>
                <a:ext cx="488701" cy="195312"/>
                <a:chOff x="8287535" y="-312872"/>
                <a:chExt cx="1454467" cy="581287"/>
              </a:xfrm>
              <a:noFill/>
            </p:grpSpPr>
            <p:sp>
              <p:nvSpPr>
                <p:cNvPr id="401" name="Freeform: Shape 400">
                  <a:extLst>
                    <a:ext uri="{FF2B5EF4-FFF2-40B4-BE49-F238E27FC236}">
                      <a16:creationId xmlns:a16="http://schemas.microsoft.com/office/drawing/2014/main" id="{120ECD69-CE97-4781-86EB-4708200E5C93}"/>
                    </a:ext>
                  </a:extLst>
                </p:cNvPr>
                <p:cNvSpPr/>
                <p:nvPr/>
              </p:nvSpPr>
              <p:spPr>
                <a:xfrm>
                  <a:off x="8601669" y="-33813"/>
                  <a:ext cx="805814" cy="302228"/>
                </a:xfrm>
                <a:custGeom>
                  <a:avLst/>
                  <a:gdLst>
                    <a:gd name="connsiteX0" fmla="*/ 86297 w 805814"/>
                    <a:gd name="connsiteY0" fmla="*/ 0 h 302228"/>
                    <a:gd name="connsiteX1" fmla="*/ 0 w 805814"/>
                    <a:gd name="connsiteY1" fmla="*/ 228029 h 302228"/>
                    <a:gd name="connsiteX2" fmla="*/ 402908 w 805814"/>
                    <a:gd name="connsiteY2" fmla="*/ 302228 h 302228"/>
                    <a:gd name="connsiteX3" fmla="*/ 805815 w 805814"/>
                    <a:gd name="connsiteY3" fmla="*/ 228029 h 302228"/>
                    <a:gd name="connsiteX4" fmla="*/ 725233 w 805814"/>
                    <a:gd name="connsiteY4" fmla="*/ 9906 h 3022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5814" h="302228">
                      <a:moveTo>
                        <a:pt x="86297" y="0"/>
                      </a:moveTo>
                      <a:cubicBezTo>
                        <a:pt x="45188" y="70747"/>
                        <a:pt x="16031" y="147791"/>
                        <a:pt x="0" y="228029"/>
                      </a:cubicBezTo>
                      <a:cubicBezTo>
                        <a:pt x="117157" y="284321"/>
                        <a:pt x="255175" y="302228"/>
                        <a:pt x="402908" y="302228"/>
                      </a:cubicBezTo>
                      <a:cubicBezTo>
                        <a:pt x="550640" y="302228"/>
                        <a:pt x="688658" y="284321"/>
                        <a:pt x="805815" y="228029"/>
                      </a:cubicBezTo>
                      <a:cubicBezTo>
                        <a:pt x="790600" y="151533"/>
                        <a:pt x="763405" y="77920"/>
                        <a:pt x="725233" y="9906"/>
                      </a:cubicBezTo>
                    </a:path>
                  </a:pathLst>
                </a:custGeom>
                <a:noFill/>
                <a:ln w="9525" cap="flat">
                  <a:solidFill>
                    <a:schemeClr val="accent1"/>
                  </a:solidFill>
                  <a:prstDash val="solid"/>
                  <a:round/>
                </a:ln>
              </p:spPr>
              <p:txBody>
                <a:bodyPr rtlCol="0" anchor="ctr"/>
                <a:lstStyle/>
                <a:p>
                  <a:endParaRPr lang="en-US" sz="1800" dirty="0"/>
                </a:p>
              </p:txBody>
            </p:sp>
            <p:sp>
              <p:nvSpPr>
                <p:cNvPr id="402" name="Freeform: Shape 401">
                  <a:extLst>
                    <a:ext uri="{FF2B5EF4-FFF2-40B4-BE49-F238E27FC236}">
                      <a16:creationId xmlns:a16="http://schemas.microsoft.com/office/drawing/2014/main" id="{95EA2777-F49D-486B-8951-1D24FE710495}"/>
                    </a:ext>
                  </a:extLst>
                </p:cNvPr>
                <p:cNvSpPr/>
                <p:nvPr/>
              </p:nvSpPr>
              <p:spPr>
                <a:xfrm>
                  <a:off x="8966096" y="148590"/>
                  <a:ext cx="365569" cy="43910"/>
                </a:xfrm>
                <a:custGeom>
                  <a:avLst/>
                  <a:gdLst>
                    <a:gd name="connsiteX0" fmla="*/ 0 w 365569"/>
                    <a:gd name="connsiteY0" fmla="*/ 43910 h 43910"/>
                    <a:gd name="connsiteX1" fmla="*/ 38100 w 365569"/>
                    <a:gd name="connsiteY1" fmla="*/ 43910 h 43910"/>
                    <a:gd name="connsiteX2" fmla="*/ 365570 w 365569"/>
                    <a:gd name="connsiteY2" fmla="*/ 0 h 43910"/>
                  </a:gdLst>
                  <a:ahLst/>
                  <a:cxnLst>
                    <a:cxn ang="0">
                      <a:pos x="connsiteX0" y="connsiteY0"/>
                    </a:cxn>
                    <a:cxn ang="0">
                      <a:pos x="connsiteX1" y="connsiteY1"/>
                    </a:cxn>
                    <a:cxn ang="0">
                      <a:pos x="connsiteX2" y="connsiteY2"/>
                    </a:cxn>
                  </a:cxnLst>
                  <a:rect l="l" t="t" r="r" b="b"/>
                  <a:pathLst>
                    <a:path w="365569" h="43910">
                      <a:moveTo>
                        <a:pt x="0" y="43910"/>
                      </a:moveTo>
                      <a:cubicBezTo>
                        <a:pt x="12764" y="43910"/>
                        <a:pt x="25622" y="43910"/>
                        <a:pt x="38100" y="43910"/>
                      </a:cubicBezTo>
                      <a:cubicBezTo>
                        <a:pt x="155258" y="43910"/>
                        <a:pt x="266700" y="32671"/>
                        <a:pt x="365570" y="0"/>
                      </a:cubicBezTo>
                    </a:path>
                  </a:pathLst>
                </a:custGeom>
                <a:noFill/>
                <a:ln w="9525" cap="flat">
                  <a:solidFill>
                    <a:schemeClr val="accent1"/>
                  </a:solidFill>
                  <a:prstDash val="solid"/>
                  <a:round/>
                </a:ln>
              </p:spPr>
              <p:txBody>
                <a:bodyPr rtlCol="0" anchor="ctr"/>
                <a:lstStyle/>
                <a:p>
                  <a:endParaRPr lang="en-US" sz="1800" dirty="0"/>
                </a:p>
              </p:txBody>
            </p:sp>
            <p:sp>
              <p:nvSpPr>
                <p:cNvPr id="403" name="Freeform: Shape 402">
                  <a:extLst>
                    <a:ext uri="{FF2B5EF4-FFF2-40B4-BE49-F238E27FC236}">
                      <a16:creationId xmlns:a16="http://schemas.microsoft.com/office/drawing/2014/main" id="{C4A751E6-1EE8-4E82-85FF-AC5F5D76938D}"/>
                    </a:ext>
                  </a:extLst>
                </p:cNvPr>
                <p:cNvSpPr/>
                <p:nvPr/>
              </p:nvSpPr>
              <p:spPr>
                <a:xfrm>
                  <a:off x="8842842" y="184308"/>
                  <a:ext cx="89058" cy="7048"/>
                </a:xfrm>
                <a:custGeom>
                  <a:avLst/>
                  <a:gdLst>
                    <a:gd name="connsiteX0" fmla="*/ 0 w 89058"/>
                    <a:gd name="connsiteY0" fmla="*/ 0 h 7048"/>
                    <a:gd name="connsiteX1" fmla="*/ 89059 w 89058"/>
                    <a:gd name="connsiteY1" fmla="*/ 7048 h 7048"/>
                  </a:gdLst>
                  <a:ahLst/>
                  <a:cxnLst>
                    <a:cxn ang="0">
                      <a:pos x="connsiteX0" y="connsiteY0"/>
                    </a:cxn>
                    <a:cxn ang="0">
                      <a:pos x="connsiteX1" y="connsiteY1"/>
                    </a:cxn>
                  </a:cxnLst>
                  <a:rect l="l" t="t" r="r" b="b"/>
                  <a:pathLst>
                    <a:path w="89058" h="7048">
                      <a:moveTo>
                        <a:pt x="0" y="0"/>
                      </a:moveTo>
                      <a:cubicBezTo>
                        <a:pt x="29146" y="3429"/>
                        <a:pt x="58865" y="5715"/>
                        <a:pt x="89059" y="7048"/>
                      </a:cubicBezTo>
                    </a:path>
                  </a:pathLst>
                </a:custGeom>
                <a:noFill/>
                <a:ln w="9525" cap="flat">
                  <a:solidFill>
                    <a:schemeClr val="accent1"/>
                  </a:solidFill>
                  <a:prstDash val="solid"/>
                  <a:round/>
                </a:ln>
              </p:spPr>
              <p:txBody>
                <a:bodyPr rtlCol="0" anchor="ctr"/>
                <a:lstStyle/>
                <a:p>
                  <a:endParaRPr lang="en-US" sz="1800" dirty="0"/>
                </a:p>
              </p:txBody>
            </p:sp>
            <p:sp>
              <p:nvSpPr>
                <p:cNvPr id="404" name="Freeform: Shape 403">
                  <a:extLst>
                    <a:ext uri="{FF2B5EF4-FFF2-40B4-BE49-F238E27FC236}">
                      <a16:creationId xmlns:a16="http://schemas.microsoft.com/office/drawing/2014/main" id="{F540621C-9B33-46B9-86BE-81AFE1AE1BB2}"/>
                    </a:ext>
                  </a:extLst>
                </p:cNvPr>
                <p:cNvSpPr/>
                <p:nvPr/>
              </p:nvSpPr>
              <p:spPr>
                <a:xfrm>
                  <a:off x="8674059" y="148018"/>
                  <a:ext cx="129635" cy="30956"/>
                </a:xfrm>
                <a:custGeom>
                  <a:avLst/>
                  <a:gdLst>
                    <a:gd name="connsiteX0" fmla="*/ 0 w 129635"/>
                    <a:gd name="connsiteY0" fmla="*/ 0 h 30956"/>
                    <a:gd name="connsiteX1" fmla="*/ 129635 w 129635"/>
                    <a:gd name="connsiteY1" fmla="*/ 30956 h 30956"/>
                  </a:gdLst>
                  <a:ahLst/>
                  <a:cxnLst>
                    <a:cxn ang="0">
                      <a:pos x="connsiteX0" y="connsiteY0"/>
                    </a:cxn>
                    <a:cxn ang="0">
                      <a:pos x="connsiteX1" y="connsiteY1"/>
                    </a:cxn>
                  </a:cxnLst>
                  <a:rect l="l" t="t" r="r" b="b"/>
                  <a:pathLst>
                    <a:path w="129635" h="30956">
                      <a:moveTo>
                        <a:pt x="0" y="0"/>
                      </a:moveTo>
                      <a:cubicBezTo>
                        <a:pt x="42275" y="13909"/>
                        <a:pt x="85637" y="24264"/>
                        <a:pt x="129635" y="30956"/>
                      </a:cubicBezTo>
                    </a:path>
                  </a:pathLst>
                </a:custGeom>
                <a:noFill/>
                <a:ln w="9525" cap="flat">
                  <a:solidFill>
                    <a:schemeClr val="accent1"/>
                  </a:solidFill>
                  <a:prstDash val="solid"/>
                  <a:round/>
                </a:ln>
              </p:spPr>
              <p:txBody>
                <a:bodyPr rtlCol="0" anchor="ctr"/>
                <a:lstStyle/>
                <a:p>
                  <a:endParaRPr lang="en-US" sz="1800" dirty="0"/>
                </a:p>
              </p:txBody>
            </p:sp>
            <p:sp>
              <p:nvSpPr>
                <p:cNvPr id="405" name="Freeform: Shape 404">
                  <a:extLst>
                    <a:ext uri="{FF2B5EF4-FFF2-40B4-BE49-F238E27FC236}">
                      <a16:creationId xmlns:a16="http://schemas.microsoft.com/office/drawing/2014/main" id="{74DF76FA-3976-4521-8B00-4EABCDD0BF6A}"/>
                    </a:ext>
                  </a:extLst>
                </p:cNvPr>
                <p:cNvSpPr/>
                <p:nvPr/>
              </p:nvSpPr>
              <p:spPr>
                <a:xfrm>
                  <a:off x="8287535" y="-312872"/>
                  <a:ext cx="1454467" cy="298737"/>
                </a:xfrm>
                <a:custGeom>
                  <a:avLst/>
                  <a:gdLst>
                    <a:gd name="connsiteX0" fmla="*/ 1080421 w 1454467"/>
                    <a:gd name="connsiteY0" fmla="*/ 79606 h 298737"/>
                    <a:gd name="connsiteX1" fmla="*/ 1454468 w 1454467"/>
                    <a:gd name="connsiteY1" fmla="*/ 162569 h 298737"/>
                    <a:gd name="connsiteX2" fmla="*/ 731996 w 1454467"/>
                    <a:gd name="connsiteY2" fmla="*/ 298300 h 298737"/>
                    <a:gd name="connsiteX3" fmla="*/ 722471 w 1454467"/>
                    <a:gd name="connsiteY3" fmla="*/ 298300 h 298737"/>
                    <a:gd name="connsiteX4" fmla="*/ 0 w 1454467"/>
                    <a:gd name="connsiteY4" fmla="*/ 162569 h 298737"/>
                    <a:gd name="connsiteX5" fmla="*/ 721614 w 1454467"/>
                    <a:gd name="connsiteY5" fmla="*/ 644 h 298737"/>
                    <a:gd name="connsiteX6" fmla="*/ 732854 w 1454467"/>
                    <a:gd name="connsiteY6" fmla="*/ 644 h 298737"/>
                    <a:gd name="connsiteX7" fmla="*/ 955358 w 1454467"/>
                    <a:gd name="connsiteY7" fmla="*/ 52460 h 29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54467" h="298737">
                      <a:moveTo>
                        <a:pt x="1080421" y="79606"/>
                      </a:moveTo>
                      <a:lnTo>
                        <a:pt x="1454468" y="162569"/>
                      </a:lnTo>
                      <a:lnTo>
                        <a:pt x="731996" y="298300"/>
                      </a:lnTo>
                      <a:cubicBezTo>
                        <a:pt x="728848" y="298884"/>
                        <a:pt x="725619" y="298884"/>
                        <a:pt x="722471" y="298300"/>
                      </a:cubicBezTo>
                      <a:lnTo>
                        <a:pt x="0" y="162569"/>
                      </a:lnTo>
                      <a:lnTo>
                        <a:pt x="721614" y="644"/>
                      </a:lnTo>
                      <a:cubicBezTo>
                        <a:pt x="725311" y="-215"/>
                        <a:pt x="729156" y="-215"/>
                        <a:pt x="732854" y="644"/>
                      </a:cubicBezTo>
                      <a:lnTo>
                        <a:pt x="955358" y="52460"/>
                      </a:lnTo>
                    </a:path>
                  </a:pathLst>
                </a:custGeom>
                <a:noFill/>
                <a:ln w="9525" cap="flat">
                  <a:solidFill>
                    <a:schemeClr val="accent1"/>
                  </a:solidFill>
                  <a:prstDash val="solid"/>
                  <a:round/>
                </a:ln>
              </p:spPr>
              <p:txBody>
                <a:bodyPr rtlCol="0" anchor="ctr"/>
                <a:lstStyle/>
                <a:p>
                  <a:endParaRPr lang="en-US" sz="1800" dirty="0"/>
                </a:p>
              </p:txBody>
            </p:sp>
            <p:sp>
              <p:nvSpPr>
                <p:cNvPr id="406" name="Freeform: Shape 405">
                  <a:extLst>
                    <a:ext uri="{FF2B5EF4-FFF2-40B4-BE49-F238E27FC236}">
                      <a16:creationId xmlns:a16="http://schemas.microsoft.com/office/drawing/2014/main" id="{5F678731-C4D2-4886-912D-FCCDD26EB201}"/>
                    </a:ext>
                  </a:extLst>
                </p:cNvPr>
                <p:cNvSpPr/>
                <p:nvPr/>
              </p:nvSpPr>
              <p:spPr>
                <a:xfrm>
                  <a:off x="9056774" y="-294037"/>
                  <a:ext cx="448627" cy="116396"/>
                </a:xfrm>
                <a:custGeom>
                  <a:avLst/>
                  <a:gdLst>
                    <a:gd name="connsiteX0" fmla="*/ 19145 w 448627"/>
                    <a:gd name="connsiteY0" fmla="*/ 116397 h 116396"/>
                    <a:gd name="connsiteX1" fmla="*/ 448627 w 448627"/>
                    <a:gd name="connsiteY1" fmla="*/ 32005 h 116396"/>
                    <a:gd name="connsiteX2" fmla="*/ 362902 w 448627"/>
                    <a:gd name="connsiteY2" fmla="*/ 287 h 116396"/>
                    <a:gd name="connsiteX3" fmla="*/ 357283 w 448627"/>
                    <a:gd name="connsiteY3" fmla="*/ 287 h 116396"/>
                    <a:gd name="connsiteX4" fmla="*/ 0 w 448627"/>
                    <a:gd name="connsiteY4" fmla="*/ 69819 h 116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627" h="116396">
                      <a:moveTo>
                        <a:pt x="19145" y="116397"/>
                      </a:moveTo>
                      <a:lnTo>
                        <a:pt x="448627" y="32005"/>
                      </a:lnTo>
                      <a:lnTo>
                        <a:pt x="362902" y="287"/>
                      </a:lnTo>
                      <a:cubicBezTo>
                        <a:pt x="361049" y="-96"/>
                        <a:pt x="359136" y="-96"/>
                        <a:pt x="357283" y="287"/>
                      </a:cubicBezTo>
                      <a:lnTo>
                        <a:pt x="0" y="69819"/>
                      </a:lnTo>
                    </a:path>
                  </a:pathLst>
                </a:custGeom>
                <a:noFill/>
                <a:ln w="9525" cap="flat">
                  <a:solidFill>
                    <a:schemeClr val="accent1"/>
                  </a:solidFill>
                  <a:prstDash val="solid"/>
                  <a:round/>
                </a:ln>
              </p:spPr>
              <p:txBody>
                <a:bodyPr rtlCol="0" anchor="ctr"/>
                <a:lstStyle/>
                <a:p>
                  <a:endParaRPr lang="en-US" sz="1800" dirty="0"/>
                </a:p>
              </p:txBody>
            </p:sp>
            <p:sp>
              <p:nvSpPr>
                <p:cNvPr id="407" name="Freeform: Shape 406">
                  <a:extLst>
                    <a:ext uri="{FF2B5EF4-FFF2-40B4-BE49-F238E27FC236}">
                      <a16:creationId xmlns:a16="http://schemas.microsoft.com/office/drawing/2014/main" id="{6BF7C56C-94A1-4EFD-A23E-7C9B37879560}"/>
                    </a:ext>
                  </a:extLst>
                </p:cNvPr>
                <p:cNvSpPr/>
                <p:nvPr/>
              </p:nvSpPr>
              <p:spPr>
                <a:xfrm>
                  <a:off x="8952761" y="-230695"/>
                  <a:ext cx="130111" cy="72009"/>
                </a:xfrm>
                <a:custGeom>
                  <a:avLst/>
                  <a:gdLst>
                    <a:gd name="connsiteX0" fmla="*/ 130112 w 130111"/>
                    <a:gd name="connsiteY0" fmla="*/ 36004 h 72009"/>
                    <a:gd name="connsiteX1" fmla="*/ 65056 w 130111"/>
                    <a:gd name="connsiteY1" fmla="*/ 72009 h 72009"/>
                    <a:gd name="connsiteX2" fmla="*/ 0 w 130111"/>
                    <a:gd name="connsiteY2" fmla="*/ 36004 h 72009"/>
                    <a:gd name="connsiteX3" fmla="*/ 65056 w 130111"/>
                    <a:gd name="connsiteY3" fmla="*/ 0 h 72009"/>
                    <a:gd name="connsiteX4" fmla="*/ 130112 w 130111"/>
                    <a:gd name="connsiteY4" fmla="*/ 36004 h 7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11" h="72009">
                      <a:moveTo>
                        <a:pt x="130112" y="36004"/>
                      </a:moveTo>
                      <a:cubicBezTo>
                        <a:pt x="130112" y="55889"/>
                        <a:pt x="100985" y="72009"/>
                        <a:pt x="65056" y="72009"/>
                      </a:cubicBezTo>
                      <a:cubicBezTo>
                        <a:pt x="29126" y="72009"/>
                        <a:pt x="0" y="55889"/>
                        <a:pt x="0" y="36004"/>
                      </a:cubicBezTo>
                      <a:cubicBezTo>
                        <a:pt x="0" y="16120"/>
                        <a:pt x="29126" y="0"/>
                        <a:pt x="65056" y="0"/>
                      </a:cubicBezTo>
                      <a:cubicBezTo>
                        <a:pt x="100985" y="0"/>
                        <a:pt x="130112" y="16120"/>
                        <a:pt x="130112" y="36004"/>
                      </a:cubicBezTo>
                      <a:close/>
                    </a:path>
                  </a:pathLst>
                </a:custGeom>
                <a:noFill/>
                <a:ln w="9525" cap="flat">
                  <a:solidFill>
                    <a:schemeClr val="accent1"/>
                  </a:solidFill>
                  <a:prstDash val="solid"/>
                  <a:round/>
                </a:ln>
              </p:spPr>
              <p:txBody>
                <a:bodyPr rtlCol="0" anchor="ctr"/>
                <a:lstStyle/>
                <a:p>
                  <a:endParaRPr lang="en-US" sz="1800" dirty="0"/>
                </a:p>
              </p:txBody>
            </p:sp>
          </p:grpSp>
          <p:sp>
            <p:nvSpPr>
              <p:cNvPr id="395" name="Freeform: Shape 394">
                <a:extLst>
                  <a:ext uri="{FF2B5EF4-FFF2-40B4-BE49-F238E27FC236}">
                    <a16:creationId xmlns:a16="http://schemas.microsoft.com/office/drawing/2014/main" id="{9C96B602-09DD-4938-BC9E-23889E159D79}"/>
                  </a:ext>
                </a:extLst>
              </p:cNvPr>
              <p:cNvSpPr/>
              <p:nvPr/>
            </p:nvSpPr>
            <p:spPr>
              <a:xfrm>
                <a:off x="5600661" y="1214373"/>
                <a:ext cx="91851" cy="3200"/>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9525" cap="flat">
                <a:solidFill>
                  <a:srgbClr val="F1F2F2"/>
                </a:solidFill>
                <a:prstDash val="solid"/>
                <a:round/>
              </a:ln>
            </p:spPr>
            <p:txBody>
              <a:bodyPr rtlCol="0" anchor="ctr"/>
              <a:lstStyle/>
              <a:p>
                <a:endParaRPr lang="en-US" sz="1800" dirty="0"/>
              </a:p>
            </p:txBody>
          </p:sp>
          <p:sp>
            <p:nvSpPr>
              <p:cNvPr id="396" name="Freeform: Shape 395">
                <a:extLst>
                  <a:ext uri="{FF2B5EF4-FFF2-40B4-BE49-F238E27FC236}">
                    <a16:creationId xmlns:a16="http://schemas.microsoft.com/office/drawing/2014/main" id="{C554CA58-3B29-4258-B423-FD55A22FB4DC}"/>
                  </a:ext>
                </a:extLst>
              </p:cNvPr>
              <p:cNvSpPr/>
              <p:nvPr/>
            </p:nvSpPr>
            <p:spPr>
              <a:xfrm>
                <a:off x="5600661" y="1239273"/>
                <a:ext cx="91851" cy="3200"/>
              </a:xfrm>
              <a:custGeom>
                <a:avLst/>
                <a:gdLst>
                  <a:gd name="connsiteX0" fmla="*/ 0 w 273367"/>
                  <a:gd name="connsiteY0" fmla="*/ 0 h 9525"/>
                  <a:gd name="connsiteX1" fmla="*/ 273367 w 273367"/>
                  <a:gd name="connsiteY1" fmla="*/ 0 h 9525"/>
                </a:gdLst>
                <a:ahLst/>
                <a:cxnLst>
                  <a:cxn ang="0">
                    <a:pos x="connsiteX0" y="connsiteY0"/>
                  </a:cxn>
                  <a:cxn ang="0">
                    <a:pos x="connsiteX1" y="connsiteY1"/>
                  </a:cxn>
                </a:cxnLst>
                <a:rect l="l" t="t" r="r" b="b"/>
                <a:pathLst>
                  <a:path w="273367" h="9525">
                    <a:moveTo>
                      <a:pt x="0" y="0"/>
                    </a:moveTo>
                    <a:lnTo>
                      <a:pt x="273367" y="0"/>
                    </a:lnTo>
                  </a:path>
                </a:pathLst>
              </a:custGeom>
              <a:ln w="9525" cap="flat">
                <a:solidFill>
                  <a:srgbClr val="F1F2F2"/>
                </a:solidFill>
                <a:prstDash val="solid"/>
                <a:round/>
              </a:ln>
            </p:spPr>
            <p:txBody>
              <a:bodyPr rtlCol="0" anchor="ctr"/>
              <a:lstStyle/>
              <a:p>
                <a:endParaRPr lang="en-US" sz="1800" dirty="0"/>
              </a:p>
            </p:txBody>
          </p:sp>
          <p:sp>
            <p:nvSpPr>
              <p:cNvPr id="397" name="Freeform: Shape 396">
                <a:extLst>
                  <a:ext uri="{FF2B5EF4-FFF2-40B4-BE49-F238E27FC236}">
                    <a16:creationId xmlns:a16="http://schemas.microsoft.com/office/drawing/2014/main" id="{1D3F82C4-6185-494F-8536-8F30F0DD0150}"/>
                  </a:ext>
                </a:extLst>
              </p:cNvPr>
              <p:cNvSpPr/>
              <p:nvPr/>
            </p:nvSpPr>
            <p:spPr>
              <a:xfrm>
                <a:off x="5821329" y="1140508"/>
                <a:ext cx="66824" cy="3200"/>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9525" cap="flat">
                <a:solidFill>
                  <a:srgbClr val="F1F2F2"/>
                </a:solidFill>
                <a:prstDash val="solid"/>
                <a:round/>
              </a:ln>
            </p:spPr>
            <p:txBody>
              <a:bodyPr rtlCol="0" anchor="ctr"/>
              <a:lstStyle/>
              <a:p>
                <a:endParaRPr lang="en-US" sz="1800" dirty="0"/>
              </a:p>
            </p:txBody>
          </p:sp>
          <p:sp>
            <p:nvSpPr>
              <p:cNvPr id="398" name="Freeform: Shape 397">
                <a:extLst>
                  <a:ext uri="{FF2B5EF4-FFF2-40B4-BE49-F238E27FC236}">
                    <a16:creationId xmlns:a16="http://schemas.microsoft.com/office/drawing/2014/main" id="{A2FFBB2B-10A8-4E79-828A-3A4E50B53D0F}"/>
                  </a:ext>
                </a:extLst>
              </p:cNvPr>
              <p:cNvSpPr/>
              <p:nvPr/>
            </p:nvSpPr>
            <p:spPr>
              <a:xfrm>
                <a:off x="5821329" y="1165407"/>
                <a:ext cx="66824" cy="3200"/>
              </a:xfrm>
              <a:custGeom>
                <a:avLst/>
                <a:gdLst>
                  <a:gd name="connsiteX0" fmla="*/ 0 w 198881"/>
                  <a:gd name="connsiteY0" fmla="*/ 0 h 9525"/>
                  <a:gd name="connsiteX1" fmla="*/ 198882 w 198881"/>
                  <a:gd name="connsiteY1" fmla="*/ 0 h 9525"/>
                </a:gdLst>
                <a:ahLst/>
                <a:cxnLst>
                  <a:cxn ang="0">
                    <a:pos x="connsiteX0" y="connsiteY0"/>
                  </a:cxn>
                  <a:cxn ang="0">
                    <a:pos x="connsiteX1" y="connsiteY1"/>
                  </a:cxn>
                </a:cxnLst>
                <a:rect l="l" t="t" r="r" b="b"/>
                <a:pathLst>
                  <a:path w="198881" h="9525">
                    <a:moveTo>
                      <a:pt x="0" y="0"/>
                    </a:moveTo>
                    <a:lnTo>
                      <a:pt x="198882" y="0"/>
                    </a:lnTo>
                  </a:path>
                </a:pathLst>
              </a:custGeom>
              <a:ln w="9525" cap="flat">
                <a:solidFill>
                  <a:srgbClr val="F1F2F2"/>
                </a:solidFill>
                <a:prstDash val="solid"/>
                <a:round/>
              </a:ln>
            </p:spPr>
            <p:txBody>
              <a:bodyPr rtlCol="0" anchor="ctr"/>
              <a:lstStyle/>
              <a:p>
                <a:endParaRPr lang="en-US" sz="1800" dirty="0"/>
              </a:p>
            </p:txBody>
          </p:sp>
          <p:sp>
            <p:nvSpPr>
              <p:cNvPr id="399" name="Freeform: Shape 398">
                <a:extLst>
                  <a:ext uri="{FF2B5EF4-FFF2-40B4-BE49-F238E27FC236}">
                    <a16:creationId xmlns:a16="http://schemas.microsoft.com/office/drawing/2014/main" id="{941E1681-2B6E-45D1-8494-A7EDE1FEB3A9}"/>
                  </a:ext>
                </a:extLst>
              </p:cNvPr>
              <p:cNvSpPr/>
              <p:nvPr/>
            </p:nvSpPr>
            <p:spPr>
              <a:xfrm>
                <a:off x="5598645" y="1436801"/>
                <a:ext cx="44325" cy="3200"/>
              </a:xfrm>
              <a:custGeom>
                <a:avLst/>
                <a:gdLst>
                  <a:gd name="connsiteX0" fmla="*/ 0 w 131921"/>
                  <a:gd name="connsiteY0" fmla="*/ 0 h 9525"/>
                  <a:gd name="connsiteX1" fmla="*/ 131921 w 131921"/>
                  <a:gd name="connsiteY1" fmla="*/ 0 h 9525"/>
                </a:gdLst>
                <a:ahLst/>
                <a:cxnLst>
                  <a:cxn ang="0">
                    <a:pos x="connsiteX0" y="connsiteY0"/>
                  </a:cxn>
                  <a:cxn ang="0">
                    <a:pos x="connsiteX1" y="connsiteY1"/>
                  </a:cxn>
                </a:cxnLst>
                <a:rect l="l" t="t" r="r" b="b"/>
                <a:pathLst>
                  <a:path w="131921" h="9525">
                    <a:moveTo>
                      <a:pt x="0" y="0"/>
                    </a:moveTo>
                    <a:lnTo>
                      <a:pt x="131921" y="0"/>
                    </a:lnTo>
                  </a:path>
                </a:pathLst>
              </a:custGeom>
              <a:ln w="9525" cap="flat">
                <a:solidFill>
                  <a:srgbClr val="F1F2F2"/>
                </a:solidFill>
                <a:prstDash val="solid"/>
                <a:round/>
              </a:ln>
            </p:spPr>
            <p:txBody>
              <a:bodyPr rtlCol="0" anchor="ctr"/>
              <a:lstStyle/>
              <a:p>
                <a:endParaRPr lang="en-US" sz="1800" dirty="0"/>
              </a:p>
            </p:txBody>
          </p:sp>
          <p:sp>
            <p:nvSpPr>
              <p:cNvPr id="400" name="Freeform: Shape 399">
                <a:extLst>
                  <a:ext uri="{FF2B5EF4-FFF2-40B4-BE49-F238E27FC236}">
                    <a16:creationId xmlns:a16="http://schemas.microsoft.com/office/drawing/2014/main" id="{351A5006-4A07-4F7C-959C-9303298B66DA}"/>
                  </a:ext>
                </a:extLst>
              </p:cNvPr>
              <p:cNvSpPr/>
              <p:nvPr/>
            </p:nvSpPr>
            <p:spPr>
              <a:xfrm>
                <a:off x="5598645" y="1461700"/>
                <a:ext cx="37765" cy="3200"/>
              </a:xfrm>
              <a:custGeom>
                <a:avLst/>
                <a:gdLst>
                  <a:gd name="connsiteX0" fmla="*/ 0 w 112395"/>
                  <a:gd name="connsiteY0" fmla="*/ 0 h 9525"/>
                  <a:gd name="connsiteX1" fmla="*/ 112395 w 112395"/>
                  <a:gd name="connsiteY1" fmla="*/ 0 h 9525"/>
                </a:gdLst>
                <a:ahLst/>
                <a:cxnLst>
                  <a:cxn ang="0">
                    <a:pos x="connsiteX0" y="connsiteY0"/>
                  </a:cxn>
                  <a:cxn ang="0">
                    <a:pos x="connsiteX1" y="connsiteY1"/>
                  </a:cxn>
                </a:cxnLst>
                <a:rect l="l" t="t" r="r" b="b"/>
                <a:pathLst>
                  <a:path w="112395" h="9525">
                    <a:moveTo>
                      <a:pt x="0" y="0"/>
                    </a:moveTo>
                    <a:lnTo>
                      <a:pt x="112395" y="0"/>
                    </a:lnTo>
                  </a:path>
                </a:pathLst>
              </a:custGeom>
              <a:ln w="9525" cap="flat">
                <a:solidFill>
                  <a:srgbClr val="F1F2F2"/>
                </a:solidFill>
                <a:prstDash val="solid"/>
                <a:round/>
              </a:ln>
            </p:spPr>
            <p:txBody>
              <a:bodyPr rtlCol="0" anchor="ctr"/>
              <a:lstStyle/>
              <a:p>
                <a:endParaRPr lang="en-US" sz="1800" dirty="0"/>
              </a:p>
            </p:txBody>
          </p:sp>
        </p:grpSp>
      </p:grpSp>
    </p:spTree>
    <p:extLst>
      <p:ext uri="{BB962C8B-B14F-4D97-AF65-F5344CB8AC3E}">
        <p14:creationId xmlns:p14="http://schemas.microsoft.com/office/powerpoint/2010/main" val="408074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fill="hold" nodeType="withEffect">
                                      <p:stCondLst>
                                        <p:cond delay="0"/>
                                      </p:stCondLst>
                                      <p:childTnLst>
                                        <p:animScale>
                                          <p:cBhvr>
                                            <p:cTn id="12" dur="250" fill="hold"/>
                                            <p:tgtEl>
                                              <p:spTgt spid="3"/>
                                            </p:tgtEl>
                                          </p:cBhvr>
                                          <p:by x="91000" y="91000"/>
                                        </p:animScale>
                                      </p:childTnLst>
                                    </p:cTn>
                                  </p:par>
                                  <p:par>
                                    <p:cTn id="13" presetID="1" presetClass="entr" presetSubtype="0" fill="hold" nodeType="withEffect">
                                      <p:stCondLst>
                                        <p:cond delay="750"/>
                                      </p:stCondLst>
                                      <p:childTnLst>
                                        <p:set>
                                          <p:cBhvr>
                                            <p:cTn id="14" dur="1" fill="hold">
                                              <p:stCondLst>
                                                <p:cond delay="0"/>
                                              </p:stCondLst>
                                            </p:cTn>
                                            <p:tgtEl>
                                              <p:spTgt spid="21"/>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250" fill="hold"/>
                                            <p:tgtEl>
                                              <p:spTgt spid="21"/>
                                            </p:tgtEl>
                                          </p:cBhvr>
                                          <p:by x="0" y="0"/>
                                        </p:animScale>
                                      </p:childTnLst>
                                    </p:cTn>
                                  </p:par>
                                  <p:par>
                                    <p:cTn id="17" presetID="6" presetClass="emph" presetSubtype="0" accel="100000" autoRev="1" fill="hold" nodeType="withEffect">
                                      <p:stCondLst>
                                        <p:cond delay="750"/>
                                      </p:stCondLst>
                                      <p:childTnLst>
                                        <p:animScale>
                                          <p:cBhvr>
                                            <p:cTn id="18" dur="250" fill="hold"/>
                                            <p:tgtEl>
                                              <p:spTgt spid="21"/>
                                            </p:tgtEl>
                                          </p:cBhvr>
                                          <p:by x="125000" y="125000"/>
                                        </p:animScale>
                                      </p:childTnLst>
                                    </p:cTn>
                                  </p:par>
                                  <p:par>
                                    <p:cTn id="19" presetID="1" presetClass="entr" presetSubtype="0" fill="hold" nodeType="withEffect">
                                      <p:stCondLst>
                                        <p:cond delay="750"/>
                                      </p:stCondLst>
                                      <p:childTnLst>
                                        <p:set>
                                          <p:cBhvr>
                                            <p:cTn id="20" dur="1" fill="hold">
                                              <p:stCondLst>
                                                <p:cond delay="0"/>
                                              </p:stCondLst>
                                            </p:cTn>
                                            <p:tgtEl>
                                              <p:spTgt spid="16"/>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250" fill="hold"/>
                                            <p:tgtEl>
                                              <p:spTgt spid="16"/>
                                            </p:tgtEl>
                                          </p:cBhvr>
                                          <p:by x="0" y="0"/>
                                        </p:animScale>
                                      </p:childTnLst>
                                    </p:cTn>
                                  </p:par>
                                  <p:par>
                                    <p:cTn id="23" presetID="6" presetClass="emph" presetSubtype="0" accel="100000" autoRev="1" fill="hold" nodeType="withEffect">
                                      <p:stCondLst>
                                        <p:cond delay="750"/>
                                      </p:stCondLst>
                                      <p:childTnLst>
                                        <p:animScale>
                                          <p:cBhvr>
                                            <p:cTn id="24" dur="250" fill="hold"/>
                                            <p:tgtEl>
                                              <p:spTgt spid="16"/>
                                            </p:tgtEl>
                                          </p:cBhvr>
                                          <p:by x="125000" y="125000"/>
                                        </p:animScale>
                                      </p:childTnLst>
                                    </p:cTn>
                                  </p:par>
                                  <p:par>
                                    <p:cTn id="25" presetID="1" presetClass="entr" presetSubtype="0" fill="hold" nodeType="withEffect">
                                      <p:stCondLst>
                                        <p:cond delay="750"/>
                                      </p:stCondLst>
                                      <p:childTnLst>
                                        <p:set>
                                          <p:cBhvr>
                                            <p:cTn id="26" dur="1" fill="hold">
                                              <p:stCondLst>
                                                <p:cond delay="0"/>
                                              </p:stCondLst>
                                            </p:cTn>
                                            <p:tgtEl>
                                              <p:spTgt spid="17"/>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250" fill="hold"/>
                                            <p:tgtEl>
                                              <p:spTgt spid="17"/>
                                            </p:tgtEl>
                                          </p:cBhvr>
                                          <p:by x="0" y="0"/>
                                        </p:animScale>
                                      </p:childTnLst>
                                    </p:cTn>
                                  </p:par>
                                  <p:par>
                                    <p:cTn id="29" presetID="6" presetClass="emph" presetSubtype="0" accel="100000" autoRev="1" fill="hold" nodeType="withEffect">
                                      <p:stCondLst>
                                        <p:cond delay="750"/>
                                      </p:stCondLst>
                                      <p:childTnLst>
                                        <p:animScale>
                                          <p:cBhvr>
                                            <p:cTn id="30" dur="250" fill="hold"/>
                                            <p:tgtEl>
                                              <p:spTgt spid="17"/>
                                            </p:tgtEl>
                                          </p:cBhvr>
                                          <p:by x="125000" y="125000"/>
                                        </p:animScale>
                                      </p:childTnLst>
                                    </p:cTn>
                                  </p:par>
                                  <p:par>
                                    <p:cTn id="31" presetID="1" presetClass="entr" presetSubtype="0" fill="hold" nodeType="withEffect">
                                      <p:stCondLst>
                                        <p:cond delay="750"/>
                                      </p:stCondLst>
                                      <p:childTnLst>
                                        <p:set>
                                          <p:cBhvr>
                                            <p:cTn id="32" dur="1" fill="hold">
                                              <p:stCondLst>
                                                <p:cond delay="0"/>
                                              </p:stCondLst>
                                            </p:cTn>
                                            <p:tgtEl>
                                              <p:spTgt spid="18"/>
                                            </p:tgtEl>
                                            <p:attrNameLst>
                                              <p:attrName>style.visibility</p:attrName>
                                            </p:attrNameLst>
                                          </p:cBhvr>
                                          <p:to>
                                            <p:strVal val="visible"/>
                                          </p:to>
                                        </p:set>
                                      </p:childTnLst>
                                    </p:cTn>
                                  </p:par>
                                  <p:par>
                                    <p:cTn id="33" presetID="6" presetClass="emph" presetSubtype="0" accel="100000" autoRev="1" fill="hold" nodeType="withEffect">
                                      <p:stCondLst>
                                        <p:cond delay="500"/>
                                      </p:stCondLst>
                                      <p:childTnLst>
                                        <p:animScale>
                                          <p:cBhvr>
                                            <p:cTn id="34" dur="250" fill="hold"/>
                                            <p:tgtEl>
                                              <p:spTgt spid="18"/>
                                            </p:tgtEl>
                                          </p:cBhvr>
                                          <p:by x="0" y="0"/>
                                        </p:animScale>
                                      </p:childTnLst>
                                    </p:cTn>
                                  </p:par>
                                  <p:par>
                                    <p:cTn id="35" presetID="6" presetClass="emph" presetSubtype="0" accel="100000" autoRev="1" fill="hold" nodeType="withEffect">
                                      <p:stCondLst>
                                        <p:cond delay="750"/>
                                      </p:stCondLst>
                                      <p:childTnLst>
                                        <p:animScale>
                                          <p:cBhvr>
                                            <p:cTn id="36" dur="250" fill="hold"/>
                                            <p:tgtEl>
                                              <p:spTgt spid="18"/>
                                            </p:tgtEl>
                                          </p:cBhvr>
                                          <p:by x="125000" y="125000"/>
                                        </p:animScale>
                                      </p:childTnLst>
                                    </p:cTn>
                                  </p:par>
                                  <p:par>
                                    <p:cTn id="37" presetID="1" presetClass="entr" presetSubtype="0" fill="hold" nodeType="withEffect">
                                      <p:stCondLst>
                                        <p:cond delay="750"/>
                                      </p:stCondLst>
                                      <p:childTnLst>
                                        <p:set>
                                          <p:cBhvr>
                                            <p:cTn id="38" dur="1" fill="hold">
                                              <p:stCondLst>
                                                <p:cond delay="0"/>
                                              </p:stCondLst>
                                            </p:cTn>
                                            <p:tgtEl>
                                              <p:spTgt spid="19"/>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250" fill="hold"/>
                                            <p:tgtEl>
                                              <p:spTgt spid="19"/>
                                            </p:tgtEl>
                                          </p:cBhvr>
                                          <p:by x="0" y="0"/>
                                        </p:animScale>
                                      </p:childTnLst>
                                    </p:cTn>
                                  </p:par>
                                  <p:par>
                                    <p:cTn id="41" presetID="6" presetClass="emph" presetSubtype="0" accel="100000" autoRev="1" fill="hold" nodeType="withEffect">
                                      <p:stCondLst>
                                        <p:cond delay="750"/>
                                      </p:stCondLst>
                                      <p:childTnLst>
                                        <p:animScale>
                                          <p:cBhvr>
                                            <p:cTn id="42" dur="250" fill="hold"/>
                                            <p:tgtEl>
                                              <p:spTgt spid="19"/>
                                            </p:tgtEl>
                                          </p:cBhvr>
                                          <p:by x="125000" y="125000"/>
                                        </p:animScale>
                                      </p:childTnLst>
                                    </p:cTn>
                                  </p:par>
                                  <p:par>
                                    <p:cTn id="43" presetID="1" presetClass="entr" presetSubtype="0" fill="hold" nodeType="withEffect">
                                      <p:stCondLst>
                                        <p:cond delay="750"/>
                                      </p:stCondLst>
                                      <p:childTnLst>
                                        <p:set>
                                          <p:cBhvr>
                                            <p:cTn id="44" dur="1" fill="hold">
                                              <p:stCondLst>
                                                <p:cond delay="0"/>
                                              </p:stCondLst>
                                            </p:cTn>
                                            <p:tgtEl>
                                              <p:spTgt spid="20"/>
                                            </p:tgtEl>
                                            <p:attrNameLst>
                                              <p:attrName>style.visibility</p:attrName>
                                            </p:attrNameLst>
                                          </p:cBhvr>
                                          <p:to>
                                            <p:strVal val="visible"/>
                                          </p:to>
                                        </p:set>
                                      </p:childTnLst>
                                    </p:cTn>
                                  </p:par>
                                  <p:par>
                                    <p:cTn id="45" presetID="6" presetClass="emph" presetSubtype="0" accel="100000" autoRev="1" fill="hold" nodeType="withEffect">
                                      <p:stCondLst>
                                        <p:cond delay="500"/>
                                      </p:stCondLst>
                                      <p:childTnLst>
                                        <p:animScale>
                                          <p:cBhvr>
                                            <p:cTn id="46" dur="250" fill="hold"/>
                                            <p:tgtEl>
                                              <p:spTgt spid="20"/>
                                            </p:tgtEl>
                                          </p:cBhvr>
                                          <p:by x="0" y="0"/>
                                        </p:animScale>
                                      </p:childTnLst>
                                    </p:cTn>
                                  </p:par>
                                  <p:par>
                                    <p:cTn id="47" presetID="6" presetClass="emph" presetSubtype="0" accel="100000" autoRev="1" fill="hold" nodeType="withEffect">
                                      <p:stCondLst>
                                        <p:cond delay="750"/>
                                      </p:stCondLst>
                                      <p:childTnLst>
                                        <p:animScale>
                                          <p:cBhvr>
                                            <p:cTn id="48" dur="250" fill="hold"/>
                                            <p:tgtEl>
                                              <p:spTgt spid="20"/>
                                            </p:tgtEl>
                                          </p:cBhvr>
                                          <p:by x="125000" y="125000"/>
                                        </p:animScale>
                                      </p:childTnLst>
                                    </p:cTn>
                                  </p:par>
                                  <p:par>
                                    <p:cTn id="49" presetID="10" presetClass="entr" presetSubtype="0" fill="hold" grpId="0" nodeType="withEffect">
                                      <p:stCondLst>
                                        <p:cond delay="75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par>
                                    <p:cTn id="52" presetID="42" presetClass="path" presetSubtype="0" decel="100000" fill="hold" grpId="1" nodeType="withEffect">
                                      <p:stCondLst>
                                        <p:cond delay="750"/>
                                      </p:stCondLst>
                                      <p:childTnLst>
                                        <p:animMotion origin="layout" path="M 0.02552 1.48148E-6 L 1.66667E-6 1.48148E-6 " pathEditMode="relative" rAng="0" ptsTypes="AA">
                                          <p:cBhvr>
                                            <p:cTn id="53" dur="600" fill="hold"/>
                                            <p:tgtEl>
                                              <p:spTgt spid="131"/>
                                            </p:tgtEl>
                                            <p:attrNameLst>
                                              <p:attrName>ppt_x</p:attrName>
                                              <p:attrName>ppt_y</p:attrName>
                                            </p:attrNameLst>
                                          </p:cBhvr>
                                          <p:rCtr x="-1276" y="0"/>
                                        </p:animMotion>
                                      </p:childTnLst>
                                    </p:cTn>
                                  </p:par>
                                  <p:par>
                                    <p:cTn id="54" presetID="10" presetClass="entr" presetSubtype="0" fill="hold" grpId="0" nodeType="withEffect">
                                      <p:stCondLst>
                                        <p:cond delay="75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par>
                                    <p:cTn id="57" presetID="42" presetClass="path" presetSubtype="0" decel="100000" fill="hold" grpId="1" nodeType="withEffect">
                                      <p:stCondLst>
                                        <p:cond delay="750"/>
                                      </p:stCondLst>
                                      <p:childTnLst>
                                        <p:animMotion origin="layout" path="M 0.02552 1.48148E-6 L 1.66667E-6 1.48148E-6 " pathEditMode="relative" rAng="0" ptsTypes="AA">
                                          <p:cBhvr>
                                            <p:cTn id="58" dur="600" fill="hold"/>
                                            <p:tgtEl>
                                              <p:spTgt spid="132"/>
                                            </p:tgtEl>
                                            <p:attrNameLst>
                                              <p:attrName>ppt_x</p:attrName>
                                              <p:attrName>ppt_y</p:attrName>
                                            </p:attrNameLst>
                                          </p:cBhvr>
                                          <p:rCtr x="-1276" y="0"/>
                                        </p:animMotion>
                                      </p:childTnLst>
                                    </p:cTn>
                                  </p:par>
                                  <p:par>
                                    <p:cTn id="59" presetID="10" presetClass="entr" presetSubtype="0" fill="hold" grpId="0" nodeType="withEffect">
                                      <p:stCondLst>
                                        <p:cond delay="75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42" presetClass="path" presetSubtype="0" decel="100000" fill="hold" grpId="1" nodeType="withEffect">
                                      <p:stCondLst>
                                        <p:cond delay="750"/>
                                      </p:stCondLst>
                                      <p:childTnLst>
                                        <p:animMotion origin="layout" path="M 0.02552 1.48148E-6 L 1.66667E-6 1.48148E-6 " pathEditMode="relative" rAng="0" ptsTypes="AA">
                                          <p:cBhvr>
                                            <p:cTn id="63" dur="600" fill="hold"/>
                                            <p:tgtEl>
                                              <p:spTgt spid="133"/>
                                            </p:tgtEl>
                                            <p:attrNameLst>
                                              <p:attrName>ppt_x</p:attrName>
                                              <p:attrName>ppt_y</p:attrName>
                                            </p:attrNameLst>
                                          </p:cBhvr>
                                          <p:rCtr x="-1276" y="0"/>
                                        </p:animMotion>
                                      </p:childTnLst>
                                    </p:cTn>
                                  </p:par>
                                  <p:par>
                                    <p:cTn id="64" presetID="10" presetClass="entr" presetSubtype="0" fill="hold" grpId="0" nodeType="withEffect">
                                      <p:stCondLst>
                                        <p:cond delay="750"/>
                                      </p:stCondLst>
                                      <p:childTnLst>
                                        <p:set>
                                          <p:cBhvr>
                                            <p:cTn id="65" dur="1" fill="hold">
                                              <p:stCondLst>
                                                <p:cond delay="0"/>
                                              </p:stCondLst>
                                            </p:cTn>
                                            <p:tgtEl>
                                              <p:spTgt spid="223"/>
                                            </p:tgtEl>
                                            <p:attrNameLst>
                                              <p:attrName>style.visibility</p:attrName>
                                            </p:attrNameLst>
                                          </p:cBhvr>
                                          <p:to>
                                            <p:strVal val="visible"/>
                                          </p:to>
                                        </p:set>
                                        <p:animEffect transition="in" filter="fade">
                                          <p:cBhvr>
                                            <p:cTn id="66" dur="500"/>
                                            <p:tgtEl>
                                              <p:spTgt spid="223"/>
                                            </p:tgtEl>
                                          </p:cBhvr>
                                        </p:animEffect>
                                      </p:childTnLst>
                                    </p:cTn>
                                  </p:par>
                                  <p:par>
                                    <p:cTn id="67" presetID="42" presetClass="path" presetSubtype="0" decel="100000" fill="hold" grpId="1" nodeType="withEffect">
                                      <p:stCondLst>
                                        <p:cond delay="750"/>
                                      </p:stCondLst>
                                      <p:childTnLst>
                                        <p:animMotion origin="layout" path="M -0.03034 1.48148E-6 L -1.25E-6 1.48148E-6 " pathEditMode="relative" rAng="0" ptsTypes="AA">
                                          <p:cBhvr>
                                            <p:cTn id="68" dur="600" fill="hold"/>
                                            <p:tgtEl>
                                              <p:spTgt spid="223"/>
                                            </p:tgtEl>
                                            <p:attrNameLst>
                                              <p:attrName>ppt_x</p:attrName>
                                              <p:attrName>ppt_y</p:attrName>
                                            </p:attrNameLst>
                                          </p:cBhvr>
                                          <p:rCtr x="1510" y="0"/>
                                        </p:animMotion>
                                      </p:childTnLst>
                                    </p:cTn>
                                  </p:par>
                                  <p:par>
                                    <p:cTn id="69" presetID="10" presetClass="entr" presetSubtype="0" fill="hold" grpId="0" nodeType="withEffect">
                                      <p:stCondLst>
                                        <p:cond delay="750"/>
                                      </p:stCondLst>
                                      <p:childTnLst>
                                        <p:set>
                                          <p:cBhvr>
                                            <p:cTn id="70" dur="1" fill="hold">
                                              <p:stCondLst>
                                                <p:cond delay="0"/>
                                              </p:stCondLst>
                                            </p:cTn>
                                            <p:tgtEl>
                                              <p:spTgt spid="246"/>
                                            </p:tgtEl>
                                            <p:attrNameLst>
                                              <p:attrName>style.visibility</p:attrName>
                                            </p:attrNameLst>
                                          </p:cBhvr>
                                          <p:to>
                                            <p:strVal val="visible"/>
                                          </p:to>
                                        </p:set>
                                        <p:animEffect transition="in" filter="fade">
                                          <p:cBhvr>
                                            <p:cTn id="71" dur="500"/>
                                            <p:tgtEl>
                                              <p:spTgt spid="246"/>
                                            </p:tgtEl>
                                          </p:cBhvr>
                                        </p:animEffect>
                                      </p:childTnLst>
                                    </p:cTn>
                                  </p:par>
                                  <p:par>
                                    <p:cTn id="72" presetID="42" presetClass="path" presetSubtype="0" decel="100000" fill="hold" grpId="1" nodeType="withEffect">
                                      <p:stCondLst>
                                        <p:cond delay="750"/>
                                      </p:stCondLst>
                                      <p:childTnLst>
                                        <p:animMotion origin="layout" path="M -0.03034 1.48148E-6 L -1.25E-6 1.48148E-6 " pathEditMode="relative" rAng="0" ptsTypes="AA">
                                          <p:cBhvr>
                                            <p:cTn id="73" dur="600" fill="hold"/>
                                            <p:tgtEl>
                                              <p:spTgt spid="246"/>
                                            </p:tgtEl>
                                            <p:attrNameLst>
                                              <p:attrName>ppt_x</p:attrName>
                                              <p:attrName>ppt_y</p:attrName>
                                            </p:attrNameLst>
                                          </p:cBhvr>
                                          <p:rCtr x="1510" y="0"/>
                                        </p:animMotion>
                                      </p:childTnLst>
                                    </p:cTn>
                                  </p:par>
                                  <p:par>
                                    <p:cTn id="74" presetID="10" presetClass="entr" presetSubtype="0" fill="hold" grpId="0" nodeType="withEffect">
                                      <p:stCondLst>
                                        <p:cond delay="750"/>
                                      </p:stCondLst>
                                      <p:childTnLst>
                                        <p:set>
                                          <p:cBhvr>
                                            <p:cTn id="75" dur="1" fill="hold">
                                              <p:stCondLst>
                                                <p:cond delay="0"/>
                                              </p:stCondLst>
                                            </p:cTn>
                                            <p:tgtEl>
                                              <p:spTgt spid="262"/>
                                            </p:tgtEl>
                                            <p:attrNameLst>
                                              <p:attrName>style.visibility</p:attrName>
                                            </p:attrNameLst>
                                          </p:cBhvr>
                                          <p:to>
                                            <p:strVal val="visible"/>
                                          </p:to>
                                        </p:set>
                                        <p:animEffect transition="in" filter="fade">
                                          <p:cBhvr>
                                            <p:cTn id="76" dur="500"/>
                                            <p:tgtEl>
                                              <p:spTgt spid="262"/>
                                            </p:tgtEl>
                                          </p:cBhvr>
                                        </p:animEffect>
                                      </p:childTnLst>
                                    </p:cTn>
                                  </p:par>
                                  <p:par>
                                    <p:cTn id="77" presetID="42" presetClass="path" presetSubtype="0" decel="100000" fill="hold" grpId="1" nodeType="withEffect">
                                      <p:stCondLst>
                                        <p:cond delay="750"/>
                                      </p:stCondLst>
                                      <p:childTnLst>
                                        <p:animMotion origin="layout" path="M -0.03034 1.48148E-6 L -1.25E-6 1.48148E-6 " pathEditMode="relative" rAng="0" ptsTypes="AA">
                                          <p:cBhvr>
                                            <p:cTn id="78" dur="600" fill="hold"/>
                                            <p:tgtEl>
                                              <p:spTgt spid="26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P spid="132" grpId="0"/>
          <p:bldP spid="132" grpId="1"/>
          <p:bldP spid="133" grpId="0"/>
          <p:bldP spid="133" grpId="1"/>
          <p:bldP spid="223" grpId="0"/>
          <p:bldP spid="223" grpId="1"/>
          <p:bldP spid="246" grpId="0"/>
          <p:bldP spid="246" grpId="1"/>
          <p:bldP spid="262" grpId="0"/>
          <p:bldP spid="26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fltVal val="0"/>
                                              </p:val>
                                            </p:tav>
                                            <p:tav tm="100000">
                                              <p:val>
                                                <p:strVal val="#ppt_w"/>
                                              </p:val>
                                            </p:tav>
                                          </p:tavLst>
                                        </p:anim>
                                        <p:anim calcmode="lin" valueType="num">
                                          <p:cBhvr>
                                            <p:cTn id="8" dur="25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fill="hold" nodeType="withEffect">
                                      <p:stCondLst>
                                        <p:cond delay="0"/>
                                      </p:stCondLst>
                                      <p:childTnLst>
                                        <p:animScale>
                                          <p:cBhvr>
                                            <p:cTn id="12" dur="250" fill="hold"/>
                                            <p:tgtEl>
                                              <p:spTgt spid="3"/>
                                            </p:tgtEl>
                                          </p:cBhvr>
                                          <p:by x="91000" y="91000"/>
                                        </p:animScale>
                                      </p:childTnLst>
                                    </p:cTn>
                                  </p:par>
                                  <p:par>
                                    <p:cTn id="13" presetID="1" presetClass="entr" presetSubtype="0" fill="hold" nodeType="withEffect">
                                      <p:stCondLst>
                                        <p:cond delay="750"/>
                                      </p:stCondLst>
                                      <p:childTnLst>
                                        <p:set>
                                          <p:cBhvr>
                                            <p:cTn id="14" dur="1" fill="hold">
                                              <p:stCondLst>
                                                <p:cond delay="0"/>
                                              </p:stCondLst>
                                            </p:cTn>
                                            <p:tgtEl>
                                              <p:spTgt spid="21"/>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250" fill="hold"/>
                                            <p:tgtEl>
                                              <p:spTgt spid="21"/>
                                            </p:tgtEl>
                                          </p:cBhvr>
                                          <p:by x="0" y="0"/>
                                        </p:animScale>
                                      </p:childTnLst>
                                    </p:cTn>
                                  </p:par>
                                  <p:par>
                                    <p:cTn id="17" presetID="6" presetClass="emph" presetSubtype="0" accel="100000" autoRev="1" fill="hold" nodeType="withEffect">
                                      <p:stCondLst>
                                        <p:cond delay="750"/>
                                      </p:stCondLst>
                                      <p:childTnLst>
                                        <p:animScale>
                                          <p:cBhvr>
                                            <p:cTn id="18" dur="250" fill="hold"/>
                                            <p:tgtEl>
                                              <p:spTgt spid="21"/>
                                            </p:tgtEl>
                                          </p:cBhvr>
                                          <p:by x="125000" y="125000"/>
                                        </p:animScale>
                                      </p:childTnLst>
                                    </p:cTn>
                                  </p:par>
                                  <p:par>
                                    <p:cTn id="19" presetID="1" presetClass="entr" presetSubtype="0" fill="hold" nodeType="withEffect">
                                      <p:stCondLst>
                                        <p:cond delay="750"/>
                                      </p:stCondLst>
                                      <p:childTnLst>
                                        <p:set>
                                          <p:cBhvr>
                                            <p:cTn id="20" dur="1" fill="hold">
                                              <p:stCondLst>
                                                <p:cond delay="0"/>
                                              </p:stCondLst>
                                            </p:cTn>
                                            <p:tgtEl>
                                              <p:spTgt spid="16"/>
                                            </p:tgtEl>
                                            <p:attrNameLst>
                                              <p:attrName>style.visibility</p:attrName>
                                            </p:attrNameLst>
                                          </p:cBhvr>
                                          <p:to>
                                            <p:strVal val="visible"/>
                                          </p:to>
                                        </p:set>
                                      </p:childTnLst>
                                    </p:cTn>
                                  </p:par>
                                  <p:par>
                                    <p:cTn id="21" presetID="6" presetClass="emph" presetSubtype="0" accel="100000" autoRev="1" fill="hold" nodeType="withEffect">
                                      <p:stCondLst>
                                        <p:cond delay="500"/>
                                      </p:stCondLst>
                                      <p:childTnLst>
                                        <p:animScale>
                                          <p:cBhvr>
                                            <p:cTn id="22" dur="250" fill="hold"/>
                                            <p:tgtEl>
                                              <p:spTgt spid="16"/>
                                            </p:tgtEl>
                                          </p:cBhvr>
                                          <p:by x="0" y="0"/>
                                        </p:animScale>
                                      </p:childTnLst>
                                    </p:cTn>
                                  </p:par>
                                  <p:par>
                                    <p:cTn id="23" presetID="6" presetClass="emph" presetSubtype="0" accel="100000" autoRev="1" fill="hold" nodeType="withEffect">
                                      <p:stCondLst>
                                        <p:cond delay="750"/>
                                      </p:stCondLst>
                                      <p:childTnLst>
                                        <p:animScale>
                                          <p:cBhvr>
                                            <p:cTn id="24" dur="250" fill="hold"/>
                                            <p:tgtEl>
                                              <p:spTgt spid="16"/>
                                            </p:tgtEl>
                                          </p:cBhvr>
                                          <p:by x="125000" y="125000"/>
                                        </p:animScale>
                                      </p:childTnLst>
                                    </p:cTn>
                                  </p:par>
                                  <p:par>
                                    <p:cTn id="25" presetID="1" presetClass="entr" presetSubtype="0" fill="hold" nodeType="withEffect">
                                      <p:stCondLst>
                                        <p:cond delay="750"/>
                                      </p:stCondLst>
                                      <p:childTnLst>
                                        <p:set>
                                          <p:cBhvr>
                                            <p:cTn id="26" dur="1" fill="hold">
                                              <p:stCondLst>
                                                <p:cond delay="0"/>
                                              </p:stCondLst>
                                            </p:cTn>
                                            <p:tgtEl>
                                              <p:spTgt spid="17"/>
                                            </p:tgtEl>
                                            <p:attrNameLst>
                                              <p:attrName>style.visibility</p:attrName>
                                            </p:attrNameLst>
                                          </p:cBhvr>
                                          <p:to>
                                            <p:strVal val="visible"/>
                                          </p:to>
                                        </p:set>
                                      </p:childTnLst>
                                    </p:cTn>
                                  </p:par>
                                  <p:par>
                                    <p:cTn id="27" presetID="6" presetClass="emph" presetSubtype="0" accel="100000" autoRev="1" fill="hold" nodeType="withEffect">
                                      <p:stCondLst>
                                        <p:cond delay="500"/>
                                      </p:stCondLst>
                                      <p:childTnLst>
                                        <p:animScale>
                                          <p:cBhvr>
                                            <p:cTn id="28" dur="250" fill="hold"/>
                                            <p:tgtEl>
                                              <p:spTgt spid="17"/>
                                            </p:tgtEl>
                                          </p:cBhvr>
                                          <p:by x="0" y="0"/>
                                        </p:animScale>
                                      </p:childTnLst>
                                    </p:cTn>
                                  </p:par>
                                  <p:par>
                                    <p:cTn id="29" presetID="6" presetClass="emph" presetSubtype="0" accel="100000" autoRev="1" fill="hold" nodeType="withEffect">
                                      <p:stCondLst>
                                        <p:cond delay="750"/>
                                      </p:stCondLst>
                                      <p:childTnLst>
                                        <p:animScale>
                                          <p:cBhvr>
                                            <p:cTn id="30" dur="250" fill="hold"/>
                                            <p:tgtEl>
                                              <p:spTgt spid="17"/>
                                            </p:tgtEl>
                                          </p:cBhvr>
                                          <p:by x="125000" y="125000"/>
                                        </p:animScale>
                                      </p:childTnLst>
                                    </p:cTn>
                                  </p:par>
                                  <p:par>
                                    <p:cTn id="31" presetID="1" presetClass="entr" presetSubtype="0" fill="hold" nodeType="withEffect">
                                      <p:stCondLst>
                                        <p:cond delay="750"/>
                                      </p:stCondLst>
                                      <p:childTnLst>
                                        <p:set>
                                          <p:cBhvr>
                                            <p:cTn id="32" dur="1" fill="hold">
                                              <p:stCondLst>
                                                <p:cond delay="0"/>
                                              </p:stCondLst>
                                            </p:cTn>
                                            <p:tgtEl>
                                              <p:spTgt spid="18"/>
                                            </p:tgtEl>
                                            <p:attrNameLst>
                                              <p:attrName>style.visibility</p:attrName>
                                            </p:attrNameLst>
                                          </p:cBhvr>
                                          <p:to>
                                            <p:strVal val="visible"/>
                                          </p:to>
                                        </p:set>
                                      </p:childTnLst>
                                    </p:cTn>
                                  </p:par>
                                  <p:par>
                                    <p:cTn id="33" presetID="6" presetClass="emph" presetSubtype="0" accel="100000" autoRev="1" fill="hold" nodeType="withEffect">
                                      <p:stCondLst>
                                        <p:cond delay="500"/>
                                      </p:stCondLst>
                                      <p:childTnLst>
                                        <p:animScale>
                                          <p:cBhvr>
                                            <p:cTn id="34" dur="250" fill="hold"/>
                                            <p:tgtEl>
                                              <p:spTgt spid="18"/>
                                            </p:tgtEl>
                                          </p:cBhvr>
                                          <p:by x="0" y="0"/>
                                        </p:animScale>
                                      </p:childTnLst>
                                    </p:cTn>
                                  </p:par>
                                  <p:par>
                                    <p:cTn id="35" presetID="6" presetClass="emph" presetSubtype="0" accel="100000" autoRev="1" fill="hold" nodeType="withEffect">
                                      <p:stCondLst>
                                        <p:cond delay="750"/>
                                      </p:stCondLst>
                                      <p:childTnLst>
                                        <p:animScale>
                                          <p:cBhvr>
                                            <p:cTn id="36" dur="250" fill="hold"/>
                                            <p:tgtEl>
                                              <p:spTgt spid="18"/>
                                            </p:tgtEl>
                                          </p:cBhvr>
                                          <p:by x="125000" y="125000"/>
                                        </p:animScale>
                                      </p:childTnLst>
                                    </p:cTn>
                                  </p:par>
                                  <p:par>
                                    <p:cTn id="37" presetID="1" presetClass="entr" presetSubtype="0" fill="hold" nodeType="withEffect">
                                      <p:stCondLst>
                                        <p:cond delay="750"/>
                                      </p:stCondLst>
                                      <p:childTnLst>
                                        <p:set>
                                          <p:cBhvr>
                                            <p:cTn id="38" dur="1" fill="hold">
                                              <p:stCondLst>
                                                <p:cond delay="0"/>
                                              </p:stCondLst>
                                            </p:cTn>
                                            <p:tgtEl>
                                              <p:spTgt spid="19"/>
                                            </p:tgtEl>
                                            <p:attrNameLst>
                                              <p:attrName>style.visibility</p:attrName>
                                            </p:attrNameLst>
                                          </p:cBhvr>
                                          <p:to>
                                            <p:strVal val="visible"/>
                                          </p:to>
                                        </p:set>
                                      </p:childTnLst>
                                    </p:cTn>
                                  </p:par>
                                  <p:par>
                                    <p:cTn id="39" presetID="6" presetClass="emph" presetSubtype="0" accel="100000" autoRev="1" fill="hold" nodeType="withEffect">
                                      <p:stCondLst>
                                        <p:cond delay="500"/>
                                      </p:stCondLst>
                                      <p:childTnLst>
                                        <p:animScale>
                                          <p:cBhvr>
                                            <p:cTn id="40" dur="250" fill="hold"/>
                                            <p:tgtEl>
                                              <p:spTgt spid="19"/>
                                            </p:tgtEl>
                                          </p:cBhvr>
                                          <p:by x="0" y="0"/>
                                        </p:animScale>
                                      </p:childTnLst>
                                    </p:cTn>
                                  </p:par>
                                  <p:par>
                                    <p:cTn id="41" presetID="6" presetClass="emph" presetSubtype="0" accel="100000" autoRev="1" fill="hold" nodeType="withEffect">
                                      <p:stCondLst>
                                        <p:cond delay="750"/>
                                      </p:stCondLst>
                                      <p:childTnLst>
                                        <p:animScale>
                                          <p:cBhvr>
                                            <p:cTn id="42" dur="250" fill="hold"/>
                                            <p:tgtEl>
                                              <p:spTgt spid="19"/>
                                            </p:tgtEl>
                                          </p:cBhvr>
                                          <p:by x="125000" y="125000"/>
                                        </p:animScale>
                                      </p:childTnLst>
                                    </p:cTn>
                                  </p:par>
                                  <p:par>
                                    <p:cTn id="43" presetID="1" presetClass="entr" presetSubtype="0" fill="hold" nodeType="withEffect">
                                      <p:stCondLst>
                                        <p:cond delay="750"/>
                                      </p:stCondLst>
                                      <p:childTnLst>
                                        <p:set>
                                          <p:cBhvr>
                                            <p:cTn id="44" dur="1" fill="hold">
                                              <p:stCondLst>
                                                <p:cond delay="0"/>
                                              </p:stCondLst>
                                            </p:cTn>
                                            <p:tgtEl>
                                              <p:spTgt spid="20"/>
                                            </p:tgtEl>
                                            <p:attrNameLst>
                                              <p:attrName>style.visibility</p:attrName>
                                            </p:attrNameLst>
                                          </p:cBhvr>
                                          <p:to>
                                            <p:strVal val="visible"/>
                                          </p:to>
                                        </p:set>
                                      </p:childTnLst>
                                    </p:cTn>
                                  </p:par>
                                  <p:par>
                                    <p:cTn id="45" presetID="6" presetClass="emph" presetSubtype="0" accel="100000" autoRev="1" fill="hold" nodeType="withEffect">
                                      <p:stCondLst>
                                        <p:cond delay="500"/>
                                      </p:stCondLst>
                                      <p:childTnLst>
                                        <p:animScale>
                                          <p:cBhvr>
                                            <p:cTn id="46" dur="250" fill="hold"/>
                                            <p:tgtEl>
                                              <p:spTgt spid="20"/>
                                            </p:tgtEl>
                                          </p:cBhvr>
                                          <p:by x="0" y="0"/>
                                        </p:animScale>
                                      </p:childTnLst>
                                    </p:cTn>
                                  </p:par>
                                  <p:par>
                                    <p:cTn id="47" presetID="6" presetClass="emph" presetSubtype="0" accel="100000" autoRev="1" fill="hold" nodeType="withEffect">
                                      <p:stCondLst>
                                        <p:cond delay="750"/>
                                      </p:stCondLst>
                                      <p:childTnLst>
                                        <p:animScale>
                                          <p:cBhvr>
                                            <p:cTn id="48" dur="250" fill="hold"/>
                                            <p:tgtEl>
                                              <p:spTgt spid="20"/>
                                            </p:tgtEl>
                                          </p:cBhvr>
                                          <p:by x="125000" y="125000"/>
                                        </p:animScale>
                                      </p:childTnLst>
                                    </p:cTn>
                                  </p:par>
                                  <p:par>
                                    <p:cTn id="49" presetID="10" presetClass="entr" presetSubtype="0" fill="hold" grpId="0" nodeType="withEffect">
                                      <p:stCondLst>
                                        <p:cond delay="750"/>
                                      </p:stCondLst>
                                      <p:childTnLst>
                                        <p:set>
                                          <p:cBhvr>
                                            <p:cTn id="50" dur="1" fill="hold">
                                              <p:stCondLst>
                                                <p:cond delay="0"/>
                                              </p:stCondLst>
                                            </p:cTn>
                                            <p:tgtEl>
                                              <p:spTgt spid="131"/>
                                            </p:tgtEl>
                                            <p:attrNameLst>
                                              <p:attrName>style.visibility</p:attrName>
                                            </p:attrNameLst>
                                          </p:cBhvr>
                                          <p:to>
                                            <p:strVal val="visible"/>
                                          </p:to>
                                        </p:set>
                                        <p:animEffect transition="in" filter="fade">
                                          <p:cBhvr>
                                            <p:cTn id="51" dur="500"/>
                                            <p:tgtEl>
                                              <p:spTgt spid="131"/>
                                            </p:tgtEl>
                                          </p:cBhvr>
                                        </p:animEffect>
                                      </p:childTnLst>
                                    </p:cTn>
                                  </p:par>
                                  <p:par>
                                    <p:cTn id="52" presetID="42" presetClass="path" presetSubtype="0" decel="100000" fill="hold" grpId="1" nodeType="withEffect">
                                      <p:stCondLst>
                                        <p:cond delay="750"/>
                                      </p:stCondLst>
                                      <p:childTnLst>
                                        <p:animMotion origin="layout" path="M 0.02552 1.48148E-6 L 1.66667E-6 1.48148E-6 " pathEditMode="relative" rAng="0" ptsTypes="AA">
                                          <p:cBhvr>
                                            <p:cTn id="53" dur="600" fill="hold"/>
                                            <p:tgtEl>
                                              <p:spTgt spid="131"/>
                                            </p:tgtEl>
                                            <p:attrNameLst>
                                              <p:attrName>ppt_x</p:attrName>
                                              <p:attrName>ppt_y</p:attrName>
                                            </p:attrNameLst>
                                          </p:cBhvr>
                                          <p:rCtr x="-1276" y="0"/>
                                        </p:animMotion>
                                      </p:childTnLst>
                                    </p:cTn>
                                  </p:par>
                                  <p:par>
                                    <p:cTn id="54" presetID="10" presetClass="entr" presetSubtype="0" fill="hold" grpId="0" nodeType="withEffect">
                                      <p:stCondLst>
                                        <p:cond delay="750"/>
                                      </p:stCondLst>
                                      <p:childTnLst>
                                        <p:set>
                                          <p:cBhvr>
                                            <p:cTn id="55" dur="1" fill="hold">
                                              <p:stCondLst>
                                                <p:cond delay="0"/>
                                              </p:stCondLst>
                                            </p:cTn>
                                            <p:tgtEl>
                                              <p:spTgt spid="132"/>
                                            </p:tgtEl>
                                            <p:attrNameLst>
                                              <p:attrName>style.visibility</p:attrName>
                                            </p:attrNameLst>
                                          </p:cBhvr>
                                          <p:to>
                                            <p:strVal val="visible"/>
                                          </p:to>
                                        </p:set>
                                        <p:animEffect transition="in" filter="fade">
                                          <p:cBhvr>
                                            <p:cTn id="56" dur="500"/>
                                            <p:tgtEl>
                                              <p:spTgt spid="132"/>
                                            </p:tgtEl>
                                          </p:cBhvr>
                                        </p:animEffect>
                                      </p:childTnLst>
                                    </p:cTn>
                                  </p:par>
                                  <p:par>
                                    <p:cTn id="57" presetID="42" presetClass="path" presetSubtype="0" decel="100000" fill="hold" grpId="1" nodeType="withEffect">
                                      <p:stCondLst>
                                        <p:cond delay="750"/>
                                      </p:stCondLst>
                                      <p:childTnLst>
                                        <p:animMotion origin="layout" path="M 0.02552 1.48148E-6 L 1.66667E-6 1.48148E-6 " pathEditMode="relative" rAng="0" ptsTypes="AA">
                                          <p:cBhvr>
                                            <p:cTn id="58" dur="600" fill="hold"/>
                                            <p:tgtEl>
                                              <p:spTgt spid="132"/>
                                            </p:tgtEl>
                                            <p:attrNameLst>
                                              <p:attrName>ppt_x</p:attrName>
                                              <p:attrName>ppt_y</p:attrName>
                                            </p:attrNameLst>
                                          </p:cBhvr>
                                          <p:rCtr x="-1276" y="0"/>
                                        </p:animMotion>
                                      </p:childTnLst>
                                    </p:cTn>
                                  </p:par>
                                  <p:par>
                                    <p:cTn id="59" presetID="10" presetClass="entr" presetSubtype="0" fill="hold" grpId="0" nodeType="withEffect">
                                      <p:stCondLst>
                                        <p:cond delay="750"/>
                                      </p:stCondLst>
                                      <p:childTnLst>
                                        <p:set>
                                          <p:cBhvr>
                                            <p:cTn id="60" dur="1" fill="hold">
                                              <p:stCondLst>
                                                <p:cond delay="0"/>
                                              </p:stCondLst>
                                            </p:cTn>
                                            <p:tgtEl>
                                              <p:spTgt spid="133"/>
                                            </p:tgtEl>
                                            <p:attrNameLst>
                                              <p:attrName>style.visibility</p:attrName>
                                            </p:attrNameLst>
                                          </p:cBhvr>
                                          <p:to>
                                            <p:strVal val="visible"/>
                                          </p:to>
                                        </p:set>
                                        <p:animEffect transition="in" filter="fade">
                                          <p:cBhvr>
                                            <p:cTn id="61" dur="500"/>
                                            <p:tgtEl>
                                              <p:spTgt spid="133"/>
                                            </p:tgtEl>
                                          </p:cBhvr>
                                        </p:animEffect>
                                      </p:childTnLst>
                                    </p:cTn>
                                  </p:par>
                                  <p:par>
                                    <p:cTn id="62" presetID="42" presetClass="path" presetSubtype="0" decel="100000" fill="hold" grpId="1" nodeType="withEffect">
                                      <p:stCondLst>
                                        <p:cond delay="750"/>
                                      </p:stCondLst>
                                      <p:childTnLst>
                                        <p:animMotion origin="layout" path="M 0.02552 1.48148E-6 L 1.66667E-6 1.48148E-6 " pathEditMode="relative" rAng="0" ptsTypes="AA">
                                          <p:cBhvr>
                                            <p:cTn id="63" dur="600" fill="hold"/>
                                            <p:tgtEl>
                                              <p:spTgt spid="133"/>
                                            </p:tgtEl>
                                            <p:attrNameLst>
                                              <p:attrName>ppt_x</p:attrName>
                                              <p:attrName>ppt_y</p:attrName>
                                            </p:attrNameLst>
                                          </p:cBhvr>
                                          <p:rCtr x="-1276" y="0"/>
                                        </p:animMotion>
                                      </p:childTnLst>
                                    </p:cTn>
                                  </p:par>
                                  <p:par>
                                    <p:cTn id="64" presetID="10" presetClass="entr" presetSubtype="0" fill="hold" grpId="0" nodeType="withEffect">
                                      <p:stCondLst>
                                        <p:cond delay="750"/>
                                      </p:stCondLst>
                                      <p:childTnLst>
                                        <p:set>
                                          <p:cBhvr>
                                            <p:cTn id="65" dur="1" fill="hold">
                                              <p:stCondLst>
                                                <p:cond delay="0"/>
                                              </p:stCondLst>
                                            </p:cTn>
                                            <p:tgtEl>
                                              <p:spTgt spid="223"/>
                                            </p:tgtEl>
                                            <p:attrNameLst>
                                              <p:attrName>style.visibility</p:attrName>
                                            </p:attrNameLst>
                                          </p:cBhvr>
                                          <p:to>
                                            <p:strVal val="visible"/>
                                          </p:to>
                                        </p:set>
                                        <p:animEffect transition="in" filter="fade">
                                          <p:cBhvr>
                                            <p:cTn id="66" dur="500"/>
                                            <p:tgtEl>
                                              <p:spTgt spid="223"/>
                                            </p:tgtEl>
                                          </p:cBhvr>
                                        </p:animEffect>
                                      </p:childTnLst>
                                    </p:cTn>
                                  </p:par>
                                  <p:par>
                                    <p:cTn id="67" presetID="42" presetClass="path" presetSubtype="0" decel="100000" fill="hold" grpId="1" nodeType="withEffect">
                                      <p:stCondLst>
                                        <p:cond delay="750"/>
                                      </p:stCondLst>
                                      <p:childTnLst>
                                        <p:animMotion origin="layout" path="M -0.03034 1.48148E-6 L -1.25E-6 1.48148E-6 " pathEditMode="relative" rAng="0" ptsTypes="AA">
                                          <p:cBhvr>
                                            <p:cTn id="68" dur="600" fill="hold"/>
                                            <p:tgtEl>
                                              <p:spTgt spid="223"/>
                                            </p:tgtEl>
                                            <p:attrNameLst>
                                              <p:attrName>ppt_x</p:attrName>
                                              <p:attrName>ppt_y</p:attrName>
                                            </p:attrNameLst>
                                          </p:cBhvr>
                                          <p:rCtr x="1510" y="0"/>
                                        </p:animMotion>
                                      </p:childTnLst>
                                    </p:cTn>
                                  </p:par>
                                  <p:par>
                                    <p:cTn id="69" presetID="10" presetClass="entr" presetSubtype="0" fill="hold" grpId="0" nodeType="withEffect">
                                      <p:stCondLst>
                                        <p:cond delay="750"/>
                                      </p:stCondLst>
                                      <p:childTnLst>
                                        <p:set>
                                          <p:cBhvr>
                                            <p:cTn id="70" dur="1" fill="hold">
                                              <p:stCondLst>
                                                <p:cond delay="0"/>
                                              </p:stCondLst>
                                            </p:cTn>
                                            <p:tgtEl>
                                              <p:spTgt spid="246"/>
                                            </p:tgtEl>
                                            <p:attrNameLst>
                                              <p:attrName>style.visibility</p:attrName>
                                            </p:attrNameLst>
                                          </p:cBhvr>
                                          <p:to>
                                            <p:strVal val="visible"/>
                                          </p:to>
                                        </p:set>
                                        <p:animEffect transition="in" filter="fade">
                                          <p:cBhvr>
                                            <p:cTn id="71" dur="500"/>
                                            <p:tgtEl>
                                              <p:spTgt spid="246"/>
                                            </p:tgtEl>
                                          </p:cBhvr>
                                        </p:animEffect>
                                      </p:childTnLst>
                                    </p:cTn>
                                  </p:par>
                                  <p:par>
                                    <p:cTn id="72" presetID="42" presetClass="path" presetSubtype="0" decel="100000" fill="hold" grpId="1" nodeType="withEffect">
                                      <p:stCondLst>
                                        <p:cond delay="750"/>
                                      </p:stCondLst>
                                      <p:childTnLst>
                                        <p:animMotion origin="layout" path="M -0.03034 1.48148E-6 L -1.25E-6 1.48148E-6 " pathEditMode="relative" rAng="0" ptsTypes="AA">
                                          <p:cBhvr>
                                            <p:cTn id="73" dur="600" fill="hold"/>
                                            <p:tgtEl>
                                              <p:spTgt spid="246"/>
                                            </p:tgtEl>
                                            <p:attrNameLst>
                                              <p:attrName>ppt_x</p:attrName>
                                              <p:attrName>ppt_y</p:attrName>
                                            </p:attrNameLst>
                                          </p:cBhvr>
                                          <p:rCtr x="1510" y="0"/>
                                        </p:animMotion>
                                      </p:childTnLst>
                                    </p:cTn>
                                  </p:par>
                                  <p:par>
                                    <p:cTn id="74" presetID="10" presetClass="entr" presetSubtype="0" fill="hold" grpId="0" nodeType="withEffect">
                                      <p:stCondLst>
                                        <p:cond delay="750"/>
                                      </p:stCondLst>
                                      <p:childTnLst>
                                        <p:set>
                                          <p:cBhvr>
                                            <p:cTn id="75" dur="1" fill="hold">
                                              <p:stCondLst>
                                                <p:cond delay="0"/>
                                              </p:stCondLst>
                                            </p:cTn>
                                            <p:tgtEl>
                                              <p:spTgt spid="262"/>
                                            </p:tgtEl>
                                            <p:attrNameLst>
                                              <p:attrName>style.visibility</p:attrName>
                                            </p:attrNameLst>
                                          </p:cBhvr>
                                          <p:to>
                                            <p:strVal val="visible"/>
                                          </p:to>
                                        </p:set>
                                        <p:animEffect transition="in" filter="fade">
                                          <p:cBhvr>
                                            <p:cTn id="76" dur="500"/>
                                            <p:tgtEl>
                                              <p:spTgt spid="262"/>
                                            </p:tgtEl>
                                          </p:cBhvr>
                                        </p:animEffect>
                                      </p:childTnLst>
                                    </p:cTn>
                                  </p:par>
                                  <p:par>
                                    <p:cTn id="77" presetID="42" presetClass="path" presetSubtype="0" decel="100000" fill="hold" grpId="1" nodeType="withEffect">
                                      <p:stCondLst>
                                        <p:cond delay="750"/>
                                      </p:stCondLst>
                                      <p:childTnLst>
                                        <p:animMotion origin="layout" path="M -0.03034 1.48148E-6 L -1.25E-6 1.48148E-6 " pathEditMode="relative" rAng="0" ptsTypes="AA">
                                          <p:cBhvr>
                                            <p:cTn id="78" dur="600" fill="hold"/>
                                            <p:tgtEl>
                                              <p:spTgt spid="26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1" grpId="1"/>
          <p:bldP spid="132" grpId="0"/>
          <p:bldP spid="132" grpId="1"/>
          <p:bldP spid="133" grpId="0"/>
          <p:bldP spid="133" grpId="1"/>
          <p:bldP spid="223" grpId="0"/>
          <p:bldP spid="223" grpId="1"/>
          <p:bldP spid="246" grpId="0"/>
          <p:bldP spid="246" grpId="1"/>
          <p:bldP spid="262" grpId="0"/>
          <p:bldP spid="262" grpId="1"/>
        </p:bldLst>
      </p:timing>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D0035484-41A9-4ACA-97C1-1EB033C28AE2}"/>
              </a:ext>
            </a:extLst>
          </p:cNvPr>
          <p:cNvGrpSpPr/>
          <p:nvPr/>
        </p:nvGrpSpPr>
        <p:grpSpPr>
          <a:xfrm>
            <a:off x="467933" y="1504156"/>
            <a:ext cx="2642616" cy="906612"/>
            <a:chOff x="467933" y="1504156"/>
            <a:chExt cx="2642616" cy="906612"/>
          </a:xfrm>
        </p:grpSpPr>
        <p:sp>
          <p:nvSpPr>
            <p:cNvPr id="94" name="Rectangle 93">
              <a:extLst>
                <a:ext uri="{FF2B5EF4-FFF2-40B4-BE49-F238E27FC236}">
                  <a16:creationId xmlns:a16="http://schemas.microsoft.com/office/drawing/2014/main" id="{A3F853F0-DF91-4A07-97C9-D60D1A9828A2}"/>
                </a:ext>
              </a:extLst>
            </p:cNvPr>
            <p:cNvSpPr/>
            <p:nvPr/>
          </p:nvSpPr>
          <p:spPr>
            <a:xfrm>
              <a:off x="46793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48" name="TextBox 47">
              <a:extLst>
                <a:ext uri="{FF2B5EF4-FFF2-40B4-BE49-F238E27FC236}">
                  <a16:creationId xmlns:a16="http://schemas.microsoft.com/office/drawing/2014/main" id="{8E13DCC1-A7C0-4DAE-BF00-876DB402606E}"/>
                </a:ext>
              </a:extLst>
            </p:cNvPr>
            <p:cNvSpPr txBox="1"/>
            <p:nvPr/>
          </p:nvSpPr>
          <p:spPr>
            <a:xfrm>
              <a:off x="46793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Classification</a:t>
              </a:r>
            </a:p>
            <a:p>
              <a:pPr algn="ctr">
                <a:spcBef>
                  <a:spcPts val="600"/>
                </a:spcBef>
              </a:pPr>
              <a:r>
                <a:rPr lang="en-US" sz="1000" dirty="0"/>
                <a:t>Linear Learner | </a:t>
              </a:r>
              <a:r>
                <a:rPr lang="en-US" sz="1000" dirty="0" err="1"/>
                <a:t>XGBoost</a:t>
              </a:r>
              <a:r>
                <a:rPr lang="en-US" sz="1000" dirty="0"/>
                <a:t> | KNN</a:t>
              </a:r>
            </a:p>
          </p:txBody>
        </p:sp>
      </p:grpSp>
      <p:grpSp>
        <p:nvGrpSpPr>
          <p:cNvPr id="111" name="Group 110">
            <a:extLst>
              <a:ext uri="{FF2B5EF4-FFF2-40B4-BE49-F238E27FC236}">
                <a16:creationId xmlns:a16="http://schemas.microsoft.com/office/drawing/2014/main" id="{C61B1549-2269-4103-91FA-7E7B3E58FC71}"/>
              </a:ext>
            </a:extLst>
          </p:cNvPr>
          <p:cNvGrpSpPr/>
          <p:nvPr/>
        </p:nvGrpSpPr>
        <p:grpSpPr>
          <a:xfrm>
            <a:off x="467933" y="2546673"/>
            <a:ext cx="2642616" cy="906612"/>
            <a:chOff x="467933" y="2546673"/>
            <a:chExt cx="2642616" cy="906612"/>
          </a:xfrm>
        </p:grpSpPr>
        <p:sp>
          <p:nvSpPr>
            <p:cNvPr id="98" name="Rectangle 97">
              <a:extLst>
                <a:ext uri="{FF2B5EF4-FFF2-40B4-BE49-F238E27FC236}">
                  <a16:creationId xmlns:a16="http://schemas.microsoft.com/office/drawing/2014/main" id="{EF90E993-5EF7-4DD4-924D-C2976EE1D47A}"/>
                </a:ext>
              </a:extLst>
            </p:cNvPr>
            <p:cNvSpPr/>
            <p:nvPr/>
          </p:nvSpPr>
          <p:spPr>
            <a:xfrm>
              <a:off x="46793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52" name="TextBox 51">
              <a:extLst>
                <a:ext uri="{FF2B5EF4-FFF2-40B4-BE49-F238E27FC236}">
                  <a16:creationId xmlns:a16="http://schemas.microsoft.com/office/drawing/2014/main" id="{5ACD9EEC-9CB5-493F-8FFD-80AA5A06D46C}"/>
                </a:ext>
              </a:extLst>
            </p:cNvPr>
            <p:cNvSpPr txBox="1"/>
            <p:nvPr/>
          </p:nvSpPr>
          <p:spPr>
            <a:xfrm>
              <a:off x="46793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Working with text</a:t>
              </a:r>
            </a:p>
            <a:p>
              <a:pPr algn="ctr">
                <a:spcBef>
                  <a:spcPts val="600"/>
                </a:spcBef>
              </a:pPr>
              <a:r>
                <a:rPr lang="en-US" sz="1000" dirty="0" err="1"/>
                <a:t>BlazingText</a:t>
              </a:r>
              <a:r>
                <a:rPr lang="en-US" sz="1000" dirty="0"/>
                <a:t> | Supervised | Unsupervised</a:t>
              </a:r>
            </a:p>
          </p:txBody>
        </p:sp>
      </p:grpSp>
      <p:grpSp>
        <p:nvGrpSpPr>
          <p:cNvPr id="117" name="Group 116">
            <a:extLst>
              <a:ext uri="{FF2B5EF4-FFF2-40B4-BE49-F238E27FC236}">
                <a16:creationId xmlns:a16="http://schemas.microsoft.com/office/drawing/2014/main" id="{54F29B2A-5A3F-43A1-AB7E-F949A99A4A02}"/>
              </a:ext>
            </a:extLst>
          </p:cNvPr>
          <p:cNvGrpSpPr/>
          <p:nvPr/>
        </p:nvGrpSpPr>
        <p:grpSpPr>
          <a:xfrm>
            <a:off x="467933" y="3589188"/>
            <a:ext cx="2642616" cy="906612"/>
            <a:chOff x="467933" y="3589188"/>
            <a:chExt cx="2642616" cy="906612"/>
          </a:xfrm>
        </p:grpSpPr>
        <p:sp>
          <p:nvSpPr>
            <p:cNvPr id="102" name="Rectangle 101">
              <a:extLst>
                <a:ext uri="{FF2B5EF4-FFF2-40B4-BE49-F238E27FC236}">
                  <a16:creationId xmlns:a16="http://schemas.microsoft.com/office/drawing/2014/main" id="{7F4978DD-E0A6-4B3D-8A02-F425DC9AAE0A}"/>
                </a:ext>
              </a:extLst>
            </p:cNvPr>
            <p:cNvSpPr/>
            <p:nvPr/>
          </p:nvSpPr>
          <p:spPr>
            <a:xfrm>
              <a:off x="46793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63" name="TextBox 62">
              <a:extLst>
                <a:ext uri="{FF2B5EF4-FFF2-40B4-BE49-F238E27FC236}">
                  <a16:creationId xmlns:a16="http://schemas.microsoft.com/office/drawing/2014/main" id="{479F89EA-07AB-4DC1-A5A5-DDEFE9662FBD}"/>
                </a:ext>
              </a:extLst>
            </p:cNvPr>
            <p:cNvSpPr txBox="1"/>
            <p:nvPr/>
          </p:nvSpPr>
          <p:spPr>
            <a:xfrm>
              <a:off x="46793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Sequence translation</a:t>
              </a:r>
            </a:p>
            <a:p>
              <a:pPr algn="ctr">
                <a:spcBef>
                  <a:spcPts val="600"/>
                </a:spcBef>
              </a:pPr>
              <a:r>
                <a:rPr lang="en-US" sz="1000" dirty="0"/>
                <a:t>Seq2Seq</a:t>
              </a:r>
            </a:p>
          </p:txBody>
        </p:sp>
      </p:grpSp>
      <p:grpSp>
        <p:nvGrpSpPr>
          <p:cNvPr id="107" name="Group 106">
            <a:extLst>
              <a:ext uri="{FF2B5EF4-FFF2-40B4-BE49-F238E27FC236}">
                <a16:creationId xmlns:a16="http://schemas.microsoft.com/office/drawing/2014/main" id="{7324C215-B572-47E1-9526-553D4DE5E4DE}"/>
              </a:ext>
            </a:extLst>
          </p:cNvPr>
          <p:cNvGrpSpPr/>
          <p:nvPr/>
        </p:nvGrpSpPr>
        <p:grpSpPr>
          <a:xfrm>
            <a:off x="3249823" y="461640"/>
            <a:ext cx="2642616" cy="906612"/>
            <a:chOff x="3249823" y="461640"/>
            <a:chExt cx="2642616" cy="906612"/>
          </a:xfrm>
        </p:grpSpPr>
        <p:sp>
          <p:nvSpPr>
            <p:cNvPr id="91" name="Rectangle 90">
              <a:extLst>
                <a:ext uri="{FF2B5EF4-FFF2-40B4-BE49-F238E27FC236}">
                  <a16:creationId xmlns:a16="http://schemas.microsoft.com/office/drawing/2014/main" id="{714DA011-873B-4AC6-9A80-23CC2258D265}"/>
                </a:ext>
              </a:extLst>
            </p:cNvPr>
            <p:cNvSpPr/>
            <p:nvPr/>
          </p:nvSpPr>
          <p:spPr>
            <a:xfrm>
              <a:off x="3249823" y="461640"/>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66" name="TextBox 65">
              <a:extLst>
                <a:ext uri="{FF2B5EF4-FFF2-40B4-BE49-F238E27FC236}">
                  <a16:creationId xmlns:a16="http://schemas.microsoft.com/office/drawing/2014/main" id="{9AF6A43E-1B7A-4D7A-B28D-C971CBA09BF3}"/>
                </a:ext>
              </a:extLst>
            </p:cNvPr>
            <p:cNvSpPr txBox="1"/>
            <p:nvPr/>
          </p:nvSpPr>
          <p:spPr>
            <a:xfrm>
              <a:off x="324982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Computer vision</a:t>
              </a:r>
            </a:p>
            <a:p>
              <a:pPr algn="ctr">
                <a:spcBef>
                  <a:spcPts val="600"/>
                </a:spcBef>
              </a:pPr>
              <a:r>
                <a:rPr lang="en-US" sz="1000" dirty="0"/>
                <a:t>Image classification | Object detection |</a:t>
              </a:r>
              <a:br>
                <a:rPr lang="en-US" sz="1000" dirty="0"/>
              </a:br>
              <a:r>
                <a:rPr lang="en-US" sz="1000" dirty="0"/>
                <a:t> Semantic segmentation</a:t>
              </a:r>
            </a:p>
          </p:txBody>
        </p:sp>
      </p:grpSp>
      <p:grpSp>
        <p:nvGrpSpPr>
          <p:cNvPr id="112" name="Group 111">
            <a:extLst>
              <a:ext uri="{FF2B5EF4-FFF2-40B4-BE49-F238E27FC236}">
                <a16:creationId xmlns:a16="http://schemas.microsoft.com/office/drawing/2014/main" id="{8BBAB61D-A4FF-466F-9384-4A8E97BB68F7}"/>
              </a:ext>
            </a:extLst>
          </p:cNvPr>
          <p:cNvGrpSpPr/>
          <p:nvPr/>
        </p:nvGrpSpPr>
        <p:grpSpPr>
          <a:xfrm>
            <a:off x="3249823" y="2546673"/>
            <a:ext cx="2642616" cy="906612"/>
            <a:chOff x="3249823" y="2546673"/>
            <a:chExt cx="2642616" cy="906612"/>
          </a:xfrm>
        </p:grpSpPr>
        <p:sp>
          <p:nvSpPr>
            <p:cNvPr id="99" name="Rectangle 98">
              <a:extLst>
                <a:ext uri="{FF2B5EF4-FFF2-40B4-BE49-F238E27FC236}">
                  <a16:creationId xmlns:a16="http://schemas.microsoft.com/office/drawing/2014/main" id="{420EFB28-4083-40FF-BFC4-B0B8A3840F07}"/>
                </a:ext>
              </a:extLst>
            </p:cNvPr>
            <p:cNvSpPr/>
            <p:nvPr/>
          </p:nvSpPr>
          <p:spPr>
            <a:xfrm>
              <a:off x="324982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72" name="TextBox 71">
              <a:extLst>
                <a:ext uri="{FF2B5EF4-FFF2-40B4-BE49-F238E27FC236}">
                  <a16:creationId xmlns:a16="http://schemas.microsoft.com/office/drawing/2014/main" id="{19FB554F-BC4C-40A0-80E9-56BF3D109D17}"/>
                </a:ext>
              </a:extLst>
            </p:cNvPr>
            <p:cNvSpPr txBox="1"/>
            <p:nvPr/>
          </p:nvSpPr>
          <p:spPr>
            <a:xfrm>
              <a:off x="324982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Regression</a:t>
              </a:r>
            </a:p>
            <a:p>
              <a:pPr algn="ctr">
                <a:spcBef>
                  <a:spcPts val="600"/>
                </a:spcBef>
              </a:pPr>
              <a:r>
                <a:rPr lang="en-US" sz="1000" dirty="0"/>
                <a:t>Linear Learner | </a:t>
              </a:r>
              <a:r>
                <a:rPr lang="en-US" sz="1000" dirty="0" err="1"/>
                <a:t>XGBoost</a:t>
              </a:r>
              <a:r>
                <a:rPr lang="en-US" sz="1000" dirty="0"/>
                <a:t> | KNN</a:t>
              </a:r>
            </a:p>
          </p:txBody>
        </p:sp>
      </p:grpSp>
      <p:grpSp>
        <p:nvGrpSpPr>
          <p:cNvPr id="116" name="Group 115">
            <a:extLst>
              <a:ext uri="{FF2B5EF4-FFF2-40B4-BE49-F238E27FC236}">
                <a16:creationId xmlns:a16="http://schemas.microsoft.com/office/drawing/2014/main" id="{8FFD36E2-A5FD-420E-A13F-D613DA7BB0DC}"/>
              </a:ext>
            </a:extLst>
          </p:cNvPr>
          <p:cNvGrpSpPr/>
          <p:nvPr/>
        </p:nvGrpSpPr>
        <p:grpSpPr>
          <a:xfrm>
            <a:off x="3249823" y="3589188"/>
            <a:ext cx="2642616" cy="906612"/>
            <a:chOff x="3249823" y="3589188"/>
            <a:chExt cx="2642616" cy="906612"/>
          </a:xfrm>
        </p:grpSpPr>
        <p:sp>
          <p:nvSpPr>
            <p:cNvPr id="103" name="Rectangle 102">
              <a:extLst>
                <a:ext uri="{FF2B5EF4-FFF2-40B4-BE49-F238E27FC236}">
                  <a16:creationId xmlns:a16="http://schemas.microsoft.com/office/drawing/2014/main" id="{8C48355C-EB5A-471E-855E-1536CAFF59B3}"/>
                </a:ext>
              </a:extLst>
            </p:cNvPr>
            <p:cNvSpPr/>
            <p:nvPr/>
          </p:nvSpPr>
          <p:spPr>
            <a:xfrm>
              <a:off x="324982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75" name="TextBox 74">
              <a:extLst>
                <a:ext uri="{FF2B5EF4-FFF2-40B4-BE49-F238E27FC236}">
                  <a16:creationId xmlns:a16="http://schemas.microsoft.com/office/drawing/2014/main" id="{8AE54B60-E29E-4296-8F73-810BE6AA8CC8}"/>
                </a:ext>
              </a:extLst>
            </p:cNvPr>
            <p:cNvSpPr txBox="1"/>
            <p:nvPr/>
          </p:nvSpPr>
          <p:spPr>
            <a:xfrm>
              <a:off x="324982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Anomaly detection</a:t>
              </a:r>
            </a:p>
            <a:p>
              <a:pPr algn="ctr">
                <a:spcBef>
                  <a:spcPts val="600"/>
                </a:spcBef>
              </a:pPr>
              <a:r>
                <a:rPr lang="en-US" sz="1000" dirty="0"/>
                <a:t>Random cut forests | IP Insights </a:t>
              </a:r>
            </a:p>
          </p:txBody>
        </p:sp>
      </p:grpSp>
      <p:grpSp>
        <p:nvGrpSpPr>
          <p:cNvPr id="113" name="Group 112">
            <a:extLst>
              <a:ext uri="{FF2B5EF4-FFF2-40B4-BE49-F238E27FC236}">
                <a16:creationId xmlns:a16="http://schemas.microsoft.com/office/drawing/2014/main" id="{1382A329-FA13-47BB-A85A-0C854E01F222}"/>
              </a:ext>
            </a:extLst>
          </p:cNvPr>
          <p:cNvGrpSpPr/>
          <p:nvPr/>
        </p:nvGrpSpPr>
        <p:grpSpPr>
          <a:xfrm>
            <a:off x="6031713" y="2546673"/>
            <a:ext cx="2642616" cy="906612"/>
            <a:chOff x="6031713" y="2546673"/>
            <a:chExt cx="2642616" cy="906612"/>
          </a:xfrm>
        </p:grpSpPr>
        <p:sp>
          <p:nvSpPr>
            <p:cNvPr id="100" name="Rectangle 99">
              <a:extLst>
                <a:ext uri="{FF2B5EF4-FFF2-40B4-BE49-F238E27FC236}">
                  <a16:creationId xmlns:a16="http://schemas.microsoft.com/office/drawing/2014/main" id="{B3DCF403-C17A-40B7-B92A-1161F3EC8A5A}"/>
                </a:ext>
              </a:extLst>
            </p:cNvPr>
            <p:cNvSpPr/>
            <p:nvPr/>
          </p:nvSpPr>
          <p:spPr>
            <a:xfrm>
              <a:off x="6031713" y="2546673"/>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78" name="TextBox 77">
              <a:extLst>
                <a:ext uri="{FF2B5EF4-FFF2-40B4-BE49-F238E27FC236}">
                  <a16:creationId xmlns:a16="http://schemas.microsoft.com/office/drawing/2014/main" id="{8FF6468E-C5F1-4233-825D-06AA70B14EA2}"/>
                </a:ext>
              </a:extLst>
            </p:cNvPr>
            <p:cNvSpPr txBox="1"/>
            <p:nvPr/>
          </p:nvSpPr>
          <p:spPr>
            <a:xfrm>
              <a:off x="6031713" y="2546673"/>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Clustering</a:t>
              </a:r>
            </a:p>
            <a:p>
              <a:pPr algn="ctr">
                <a:spcBef>
                  <a:spcPts val="600"/>
                </a:spcBef>
              </a:pPr>
              <a:r>
                <a:rPr lang="en-US" sz="1000" dirty="0" err="1"/>
                <a:t>KMeans</a:t>
              </a:r>
              <a:endParaRPr lang="en-US" sz="1000" dirty="0"/>
            </a:p>
          </p:txBody>
        </p:sp>
      </p:grpSp>
      <p:grpSp>
        <p:nvGrpSpPr>
          <p:cNvPr id="115" name="Group 114">
            <a:extLst>
              <a:ext uri="{FF2B5EF4-FFF2-40B4-BE49-F238E27FC236}">
                <a16:creationId xmlns:a16="http://schemas.microsoft.com/office/drawing/2014/main" id="{98DCD937-07BB-466A-A6CC-F4FA778BECA1}"/>
              </a:ext>
            </a:extLst>
          </p:cNvPr>
          <p:cNvGrpSpPr/>
          <p:nvPr/>
        </p:nvGrpSpPr>
        <p:grpSpPr>
          <a:xfrm>
            <a:off x="6031713" y="3589188"/>
            <a:ext cx="2642616" cy="906612"/>
            <a:chOff x="6031713" y="3589188"/>
            <a:chExt cx="2642616" cy="906612"/>
          </a:xfrm>
        </p:grpSpPr>
        <p:sp>
          <p:nvSpPr>
            <p:cNvPr id="104" name="Rectangle 103">
              <a:extLst>
                <a:ext uri="{FF2B5EF4-FFF2-40B4-BE49-F238E27FC236}">
                  <a16:creationId xmlns:a16="http://schemas.microsoft.com/office/drawing/2014/main" id="{91AA74C3-278F-425E-AE7E-C79F27A6FFF9}"/>
                </a:ext>
              </a:extLst>
            </p:cNvPr>
            <p:cNvSpPr/>
            <p:nvPr/>
          </p:nvSpPr>
          <p:spPr>
            <a:xfrm>
              <a:off x="6031713" y="3589188"/>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81" name="TextBox 80">
              <a:extLst>
                <a:ext uri="{FF2B5EF4-FFF2-40B4-BE49-F238E27FC236}">
                  <a16:creationId xmlns:a16="http://schemas.microsoft.com/office/drawing/2014/main" id="{748CB725-50DD-473A-8097-6884056F5F6B}"/>
                </a:ext>
              </a:extLst>
            </p:cNvPr>
            <p:cNvSpPr txBox="1"/>
            <p:nvPr/>
          </p:nvSpPr>
          <p:spPr>
            <a:xfrm>
              <a:off x="6031713" y="3589188"/>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Feature reduction</a:t>
              </a:r>
            </a:p>
            <a:p>
              <a:pPr algn="ctr">
                <a:spcBef>
                  <a:spcPts val="600"/>
                </a:spcBef>
              </a:pPr>
              <a:r>
                <a:rPr lang="en-US" sz="1000" dirty="0"/>
                <a:t>PCA</a:t>
              </a:r>
            </a:p>
          </p:txBody>
        </p:sp>
      </p:grpSp>
      <p:grpSp>
        <p:nvGrpSpPr>
          <p:cNvPr id="110" name="Group 109">
            <a:extLst>
              <a:ext uri="{FF2B5EF4-FFF2-40B4-BE49-F238E27FC236}">
                <a16:creationId xmlns:a16="http://schemas.microsoft.com/office/drawing/2014/main" id="{1EB9EAC6-D3E6-4585-96BE-E3AE6F2770EB}"/>
              </a:ext>
            </a:extLst>
          </p:cNvPr>
          <p:cNvGrpSpPr/>
          <p:nvPr/>
        </p:nvGrpSpPr>
        <p:grpSpPr>
          <a:xfrm>
            <a:off x="3249823" y="1504156"/>
            <a:ext cx="2642616" cy="906612"/>
            <a:chOff x="3249823" y="1504156"/>
            <a:chExt cx="2642616" cy="906612"/>
          </a:xfrm>
        </p:grpSpPr>
        <p:sp>
          <p:nvSpPr>
            <p:cNvPr id="95" name="Rectangle 94">
              <a:extLst>
                <a:ext uri="{FF2B5EF4-FFF2-40B4-BE49-F238E27FC236}">
                  <a16:creationId xmlns:a16="http://schemas.microsoft.com/office/drawing/2014/main" id="{28E334D8-C636-47BE-A0BE-36AC16E4F241}"/>
                </a:ext>
              </a:extLst>
            </p:cNvPr>
            <p:cNvSpPr/>
            <p:nvPr/>
          </p:nvSpPr>
          <p:spPr>
            <a:xfrm>
              <a:off x="324982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84" name="TextBox 83">
              <a:extLst>
                <a:ext uri="{FF2B5EF4-FFF2-40B4-BE49-F238E27FC236}">
                  <a16:creationId xmlns:a16="http://schemas.microsoft.com/office/drawing/2014/main" id="{E572F601-6D6D-410E-AEB2-53586AE63B95}"/>
                </a:ext>
              </a:extLst>
            </p:cNvPr>
            <p:cNvSpPr txBox="1"/>
            <p:nvPr/>
          </p:nvSpPr>
          <p:spPr>
            <a:xfrm>
              <a:off x="324982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Recommendation</a:t>
              </a:r>
            </a:p>
            <a:p>
              <a:pPr algn="ctr">
                <a:spcBef>
                  <a:spcPts val="600"/>
                </a:spcBef>
              </a:pPr>
              <a:r>
                <a:rPr lang="en-US" sz="1000" dirty="0"/>
                <a:t>Factorization machines</a:t>
              </a:r>
            </a:p>
          </p:txBody>
        </p:sp>
      </p:grpSp>
      <p:grpSp>
        <p:nvGrpSpPr>
          <p:cNvPr id="109" name="Group 108">
            <a:extLst>
              <a:ext uri="{FF2B5EF4-FFF2-40B4-BE49-F238E27FC236}">
                <a16:creationId xmlns:a16="http://schemas.microsoft.com/office/drawing/2014/main" id="{212743CF-2EBD-4C4E-966B-659BBE8C09C8}"/>
              </a:ext>
            </a:extLst>
          </p:cNvPr>
          <p:cNvGrpSpPr/>
          <p:nvPr/>
        </p:nvGrpSpPr>
        <p:grpSpPr>
          <a:xfrm>
            <a:off x="6031713" y="461640"/>
            <a:ext cx="2642616" cy="906612"/>
            <a:chOff x="6031713" y="461640"/>
            <a:chExt cx="2642616" cy="906612"/>
          </a:xfrm>
        </p:grpSpPr>
        <p:sp>
          <p:nvSpPr>
            <p:cNvPr id="92" name="Rectangle 91">
              <a:extLst>
                <a:ext uri="{FF2B5EF4-FFF2-40B4-BE49-F238E27FC236}">
                  <a16:creationId xmlns:a16="http://schemas.microsoft.com/office/drawing/2014/main" id="{E2EABBB6-2236-4B0C-92B0-AB54E07E488E}"/>
                </a:ext>
              </a:extLst>
            </p:cNvPr>
            <p:cNvSpPr/>
            <p:nvPr/>
          </p:nvSpPr>
          <p:spPr>
            <a:xfrm>
              <a:off x="6031713" y="461640"/>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87" name="TextBox 86">
              <a:extLst>
                <a:ext uri="{FF2B5EF4-FFF2-40B4-BE49-F238E27FC236}">
                  <a16:creationId xmlns:a16="http://schemas.microsoft.com/office/drawing/2014/main" id="{4AAA7571-DB87-477B-8D8E-1E3557A48699}"/>
                </a:ext>
              </a:extLst>
            </p:cNvPr>
            <p:cNvSpPr txBox="1"/>
            <p:nvPr/>
          </p:nvSpPr>
          <p:spPr>
            <a:xfrm>
              <a:off x="6031713" y="461640"/>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Topic modeling</a:t>
              </a:r>
            </a:p>
            <a:p>
              <a:pPr algn="ctr">
                <a:spcBef>
                  <a:spcPts val="600"/>
                </a:spcBef>
              </a:pPr>
              <a:r>
                <a:rPr lang="en-US" sz="1000" dirty="0"/>
                <a:t>LDA | NTM</a:t>
              </a:r>
            </a:p>
          </p:txBody>
        </p:sp>
      </p:grpSp>
      <p:grpSp>
        <p:nvGrpSpPr>
          <p:cNvPr id="114" name="Group 113">
            <a:extLst>
              <a:ext uri="{FF2B5EF4-FFF2-40B4-BE49-F238E27FC236}">
                <a16:creationId xmlns:a16="http://schemas.microsoft.com/office/drawing/2014/main" id="{764DE832-54BA-435C-B657-18E6ECD04D5A}"/>
              </a:ext>
            </a:extLst>
          </p:cNvPr>
          <p:cNvGrpSpPr/>
          <p:nvPr/>
        </p:nvGrpSpPr>
        <p:grpSpPr>
          <a:xfrm>
            <a:off x="6031713" y="1504156"/>
            <a:ext cx="2642616" cy="906612"/>
            <a:chOff x="6031713" y="1504156"/>
            <a:chExt cx="2642616" cy="906612"/>
          </a:xfrm>
        </p:grpSpPr>
        <p:sp>
          <p:nvSpPr>
            <p:cNvPr id="96" name="Rectangle 95">
              <a:extLst>
                <a:ext uri="{FF2B5EF4-FFF2-40B4-BE49-F238E27FC236}">
                  <a16:creationId xmlns:a16="http://schemas.microsoft.com/office/drawing/2014/main" id="{2B6D4EBB-DC3E-448C-92B5-78A4F25FD607}"/>
                </a:ext>
              </a:extLst>
            </p:cNvPr>
            <p:cNvSpPr/>
            <p:nvPr/>
          </p:nvSpPr>
          <p:spPr>
            <a:xfrm>
              <a:off x="6031713" y="1504156"/>
              <a:ext cx="2642616" cy="906612"/>
            </a:xfrm>
            <a:prstGeom prst="rect">
              <a:avLst/>
            </a:prstGeom>
            <a:solidFill>
              <a:schemeClr val="bg2">
                <a:lumMod val="90000"/>
                <a:lumOff val="10000"/>
              </a:schemeClr>
            </a:solidFill>
            <a:ln>
              <a:noFill/>
            </a:ln>
            <a:effectLst>
              <a:outerShdw blurRad="152400" sx="102000" sy="102000" algn="ctr" rotWithShape="0">
                <a:prstClr val="black">
                  <a:alpha val="6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800" dirty="0" err="1">
                <a:solidFill>
                  <a:schemeClr val="tx1"/>
                </a:solidFill>
              </a:endParaRPr>
            </a:p>
          </p:txBody>
        </p:sp>
        <p:sp>
          <p:nvSpPr>
            <p:cNvPr id="90" name="TextBox 89">
              <a:extLst>
                <a:ext uri="{FF2B5EF4-FFF2-40B4-BE49-F238E27FC236}">
                  <a16:creationId xmlns:a16="http://schemas.microsoft.com/office/drawing/2014/main" id="{93F6F123-D24B-422E-8030-93B67341959B}"/>
                </a:ext>
              </a:extLst>
            </p:cNvPr>
            <p:cNvSpPr txBox="1"/>
            <p:nvPr/>
          </p:nvSpPr>
          <p:spPr>
            <a:xfrm>
              <a:off x="6031713" y="1504156"/>
              <a:ext cx="2642616" cy="906612"/>
            </a:xfrm>
            <a:prstGeom prst="rect">
              <a:avLst/>
            </a:prstGeom>
          </p:spPr>
          <p:txBody>
            <a:bodyPr vert="horz" lIns="0" tIns="0" rIns="0" bIns="0" rtlCol="0" anchor="ctr" anchorCtr="0">
              <a:noAutofit/>
            </a:bodyPr>
            <a:lstStyle>
              <a:lvl1pPr indent="0">
                <a:lnSpc>
                  <a:spcPct val="90000"/>
                </a:lnSpc>
                <a:spcBef>
                  <a:spcPct val="20000"/>
                </a:spcBef>
                <a:buFontTx/>
                <a:buNone/>
                <a:defRPr b="0" i="0">
                  <a:cs typeface="Amazon Ember Regular" charset="0"/>
                </a:defRPr>
              </a:lvl1pPr>
              <a:lvl2pPr marL="742950" indent="-285750">
                <a:lnSpc>
                  <a:spcPct val="90000"/>
                </a:lnSpc>
                <a:spcBef>
                  <a:spcPct val="20000"/>
                </a:spcBef>
                <a:buFont typeface="Arial"/>
                <a:buChar char="•"/>
                <a:defRPr sz="1600" b="0" i="0">
                  <a:cs typeface="Amazon Ember Regular" charset="0"/>
                </a:defRPr>
              </a:lvl2pPr>
              <a:lvl3pPr marL="1143000" indent="-228600">
                <a:lnSpc>
                  <a:spcPct val="90000"/>
                </a:lnSpc>
                <a:spcBef>
                  <a:spcPct val="20000"/>
                </a:spcBef>
                <a:buFont typeface="Arial"/>
                <a:buChar char="•"/>
                <a:defRPr sz="1400" b="0" i="0">
                  <a:cs typeface="Amazon Ember Regular" charset="0"/>
                </a:defRPr>
              </a:lvl3pPr>
              <a:lvl4pPr marL="1600200" indent="-228600">
                <a:lnSpc>
                  <a:spcPct val="90000"/>
                </a:lnSpc>
                <a:spcBef>
                  <a:spcPct val="20000"/>
                </a:spcBef>
                <a:buFont typeface="Arial"/>
                <a:buChar char="–"/>
                <a:defRPr sz="1200" b="0" i="0">
                  <a:cs typeface="Amazon Ember Regular" charset="0"/>
                </a:defRPr>
              </a:lvl4pPr>
              <a:lvl5pPr marL="2057400" indent="-228600">
                <a:lnSpc>
                  <a:spcPct val="90000"/>
                </a:lnSpc>
                <a:spcBef>
                  <a:spcPct val="20000"/>
                </a:spcBef>
                <a:buFont typeface="Arial"/>
                <a:buChar char="»"/>
                <a:defRPr sz="1200" b="0" i="0">
                  <a:cs typeface="Amazon Ember Regular" charset="0"/>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lgn="ctr">
                <a:spcBef>
                  <a:spcPts val="600"/>
                </a:spcBef>
              </a:pPr>
              <a:r>
                <a:rPr lang="en-US" sz="1200" b="1" dirty="0">
                  <a:solidFill>
                    <a:schemeClr val="accent1"/>
                  </a:solidFill>
                </a:rPr>
                <a:t>Forecasting</a:t>
              </a:r>
            </a:p>
            <a:p>
              <a:pPr algn="ctr">
                <a:spcBef>
                  <a:spcPts val="600"/>
                </a:spcBef>
              </a:pPr>
              <a:r>
                <a:rPr lang="en-US" sz="1000" dirty="0" err="1"/>
                <a:t>DeepAR</a:t>
              </a:r>
              <a:endParaRPr lang="en-US" sz="1000" dirty="0"/>
            </a:p>
          </p:txBody>
        </p:sp>
      </p:grpSp>
      <p:sp>
        <p:nvSpPr>
          <p:cNvPr id="2" name="Title 1">
            <a:extLst>
              <a:ext uri="{FF2B5EF4-FFF2-40B4-BE49-F238E27FC236}">
                <a16:creationId xmlns:a16="http://schemas.microsoft.com/office/drawing/2014/main" id="{39158DE9-2A02-432D-85AC-CD721A9EB871}"/>
              </a:ext>
            </a:extLst>
          </p:cNvPr>
          <p:cNvSpPr>
            <a:spLocks noGrp="1"/>
          </p:cNvSpPr>
          <p:nvPr>
            <p:ph type="title"/>
          </p:nvPr>
        </p:nvSpPr>
        <p:spPr/>
        <p:txBody>
          <a:bodyPr/>
          <a:lstStyle/>
          <a:p>
            <a:r>
              <a:rPr lang="en-US" sz="2000" b="1" dirty="0">
                <a:solidFill>
                  <a:schemeClr val="accent1"/>
                </a:solidFill>
              </a:rPr>
              <a:t>Amazon </a:t>
            </a:r>
            <a:r>
              <a:rPr lang="en-US" sz="2000" b="1" dirty="0" err="1">
                <a:solidFill>
                  <a:schemeClr val="accent1"/>
                </a:solidFill>
              </a:rPr>
              <a:t>SageMaker</a:t>
            </a:r>
            <a:br>
              <a:rPr lang="en-US" sz="2000" dirty="0"/>
            </a:br>
            <a:r>
              <a:rPr lang="en-US" sz="2000" dirty="0"/>
              <a:t>has built-in algorithms</a:t>
            </a:r>
            <a:br>
              <a:rPr lang="en-US" sz="2000" dirty="0"/>
            </a:br>
            <a:r>
              <a:rPr lang="en-US" sz="2000" dirty="0"/>
              <a:t>or bring your own</a:t>
            </a:r>
            <a:br>
              <a:rPr lang="en-US" sz="2000" dirty="0"/>
            </a:br>
            <a:endParaRPr lang="en-US" sz="2000" dirty="0"/>
          </a:p>
        </p:txBody>
      </p:sp>
    </p:spTree>
    <p:extLst>
      <p:ext uri="{BB962C8B-B14F-4D97-AF65-F5344CB8AC3E}">
        <p14:creationId xmlns:p14="http://schemas.microsoft.com/office/powerpoint/2010/main" val="335439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par>
                                <p:cTn id="8" presetID="42" presetClass="path" presetSubtype="0" decel="100000" fill="hold" nodeType="withEffect">
                                  <p:stCondLst>
                                    <p:cond delay="100"/>
                                  </p:stCondLst>
                                  <p:childTnLst>
                                    <p:animMotion origin="layout" path="M 3.95833E-6 0.0449 L 3.95833E-6 4.07407E-6 " pathEditMode="relative" rAng="0" ptsTypes="AA">
                                      <p:cBhvr>
                                        <p:cTn id="9" dur="600" fill="hold"/>
                                        <p:tgtEl>
                                          <p:spTgt spid="107"/>
                                        </p:tgtEl>
                                        <p:attrNameLst>
                                          <p:attrName>ppt_x</p:attrName>
                                          <p:attrName>ppt_y</p:attrName>
                                        </p:attrNameLst>
                                      </p:cBhvr>
                                      <p:rCtr x="0" y="-2245"/>
                                    </p:animMotion>
                                  </p:childTnLst>
                                </p:cTn>
                              </p:par>
                              <p:par>
                                <p:cTn id="10" presetID="10" presetClass="entr" presetSubtype="0" fill="hold" nodeType="withEffect">
                                  <p:stCondLst>
                                    <p:cond delay="100"/>
                                  </p:stCondLst>
                                  <p:childTnLst>
                                    <p:set>
                                      <p:cBhvr>
                                        <p:cTn id="11" dur="1" fill="hold">
                                          <p:stCondLst>
                                            <p:cond delay="0"/>
                                          </p:stCondLst>
                                        </p:cTn>
                                        <p:tgtEl>
                                          <p:spTgt spid="108"/>
                                        </p:tgtEl>
                                        <p:attrNameLst>
                                          <p:attrName>style.visibility</p:attrName>
                                        </p:attrNameLst>
                                      </p:cBhvr>
                                      <p:to>
                                        <p:strVal val="visible"/>
                                      </p:to>
                                    </p:set>
                                    <p:animEffect transition="in" filter="fade">
                                      <p:cBhvr>
                                        <p:cTn id="12" dur="500"/>
                                        <p:tgtEl>
                                          <p:spTgt spid="108"/>
                                        </p:tgtEl>
                                      </p:cBhvr>
                                    </p:animEffect>
                                  </p:childTnLst>
                                </p:cTn>
                              </p:par>
                              <p:par>
                                <p:cTn id="13" presetID="42" presetClass="path" presetSubtype="0" decel="100000" fill="hold" nodeType="withEffect">
                                  <p:stCondLst>
                                    <p:cond delay="100"/>
                                  </p:stCondLst>
                                  <p:childTnLst>
                                    <p:animMotion origin="layout" path="M 3.95833E-6 0.0449 L 3.95833E-6 4.07407E-6 " pathEditMode="relative" rAng="0" ptsTypes="AA">
                                      <p:cBhvr>
                                        <p:cTn id="14" dur="600" fill="hold"/>
                                        <p:tgtEl>
                                          <p:spTgt spid="108"/>
                                        </p:tgtEl>
                                        <p:attrNameLst>
                                          <p:attrName>ppt_x</p:attrName>
                                          <p:attrName>ppt_y</p:attrName>
                                        </p:attrNameLst>
                                      </p:cBhvr>
                                      <p:rCtr x="0" y="-2245"/>
                                    </p:animMotion>
                                  </p:childTnLst>
                                </p:cTn>
                              </p:par>
                              <p:par>
                                <p:cTn id="15" presetID="10" presetClass="entr" presetSubtype="0" fill="hold" nodeType="withEffect">
                                  <p:stCondLst>
                                    <p:cond delay="20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par>
                                <p:cTn id="18" presetID="42" presetClass="path" presetSubtype="0" decel="100000" fill="hold" nodeType="withEffect">
                                  <p:stCondLst>
                                    <p:cond delay="200"/>
                                  </p:stCondLst>
                                  <p:childTnLst>
                                    <p:animMotion origin="layout" path="M 3.95833E-6 0.0449 L 3.95833E-6 4.07407E-6 " pathEditMode="relative" rAng="0" ptsTypes="AA">
                                      <p:cBhvr>
                                        <p:cTn id="19" dur="600" fill="hold"/>
                                        <p:tgtEl>
                                          <p:spTgt spid="109"/>
                                        </p:tgtEl>
                                        <p:attrNameLst>
                                          <p:attrName>ppt_x</p:attrName>
                                          <p:attrName>ppt_y</p:attrName>
                                        </p:attrNameLst>
                                      </p:cBhvr>
                                      <p:rCtr x="0" y="-2245"/>
                                    </p:animMotion>
                                  </p:childTnLst>
                                </p:cTn>
                              </p:par>
                              <p:par>
                                <p:cTn id="20" presetID="10" presetClass="entr" presetSubtype="0" fill="hold" nodeType="withEffect">
                                  <p:stCondLst>
                                    <p:cond delay="200"/>
                                  </p:stCondLst>
                                  <p:childTnLst>
                                    <p:set>
                                      <p:cBhvr>
                                        <p:cTn id="21" dur="1" fill="hold">
                                          <p:stCondLst>
                                            <p:cond delay="0"/>
                                          </p:stCondLst>
                                        </p:cTn>
                                        <p:tgtEl>
                                          <p:spTgt spid="110"/>
                                        </p:tgtEl>
                                        <p:attrNameLst>
                                          <p:attrName>style.visibility</p:attrName>
                                        </p:attrNameLst>
                                      </p:cBhvr>
                                      <p:to>
                                        <p:strVal val="visible"/>
                                      </p:to>
                                    </p:set>
                                    <p:animEffect transition="in" filter="fade">
                                      <p:cBhvr>
                                        <p:cTn id="22" dur="500"/>
                                        <p:tgtEl>
                                          <p:spTgt spid="110"/>
                                        </p:tgtEl>
                                      </p:cBhvr>
                                    </p:animEffect>
                                  </p:childTnLst>
                                </p:cTn>
                              </p:par>
                              <p:par>
                                <p:cTn id="23" presetID="42" presetClass="path" presetSubtype="0" decel="100000" fill="hold" nodeType="withEffect">
                                  <p:stCondLst>
                                    <p:cond delay="200"/>
                                  </p:stCondLst>
                                  <p:childTnLst>
                                    <p:animMotion origin="layout" path="M 3.95833E-6 0.0449 L 3.95833E-6 4.07407E-6 " pathEditMode="relative" rAng="0" ptsTypes="AA">
                                      <p:cBhvr>
                                        <p:cTn id="24" dur="600" fill="hold"/>
                                        <p:tgtEl>
                                          <p:spTgt spid="110"/>
                                        </p:tgtEl>
                                        <p:attrNameLst>
                                          <p:attrName>ppt_x</p:attrName>
                                          <p:attrName>ppt_y</p:attrName>
                                        </p:attrNameLst>
                                      </p:cBhvr>
                                      <p:rCtr x="0" y="-2245"/>
                                    </p:animMotion>
                                  </p:childTnLst>
                                </p:cTn>
                              </p:par>
                              <p:par>
                                <p:cTn id="25" presetID="10" presetClass="entr" presetSubtype="0" fill="hold" nodeType="withEffect">
                                  <p:stCondLst>
                                    <p:cond delay="200"/>
                                  </p:stCondLst>
                                  <p:childTnLst>
                                    <p:set>
                                      <p:cBhvr>
                                        <p:cTn id="26" dur="1" fill="hold">
                                          <p:stCondLst>
                                            <p:cond delay="0"/>
                                          </p:stCondLst>
                                        </p:cTn>
                                        <p:tgtEl>
                                          <p:spTgt spid="111"/>
                                        </p:tgtEl>
                                        <p:attrNameLst>
                                          <p:attrName>style.visibility</p:attrName>
                                        </p:attrNameLst>
                                      </p:cBhvr>
                                      <p:to>
                                        <p:strVal val="visible"/>
                                      </p:to>
                                    </p:set>
                                    <p:animEffect transition="in" filter="fade">
                                      <p:cBhvr>
                                        <p:cTn id="27" dur="500"/>
                                        <p:tgtEl>
                                          <p:spTgt spid="111"/>
                                        </p:tgtEl>
                                      </p:cBhvr>
                                    </p:animEffect>
                                  </p:childTnLst>
                                </p:cTn>
                              </p:par>
                              <p:par>
                                <p:cTn id="28" presetID="42" presetClass="path" presetSubtype="0" decel="100000" fill="hold" nodeType="withEffect">
                                  <p:stCondLst>
                                    <p:cond delay="200"/>
                                  </p:stCondLst>
                                  <p:childTnLst>
                                    <p:animMotion origin="layout" path="M 3.95833E-6 0.0449 L 3.95833E-6 4.07407E-6 " pathEditMode="relative" rAng="0" ptsTypes="AA">
                                      <p:cBhvr>
                                        <p:cTn id="29" dur="600" fill="hold"/>
                                        <p:tgtEl>
                                          <p:spTgt spid="111"/>
                                        </p:tgtEl>
                                        <p:attrNameLst>
                                          <p:attrName>ppt_x</p:attrName>
                                          <p:attrName>ppt_y</p:attrName>
                                        </p:attrNameLst>
                                      </p:cBhvr>
                                      <p:rCtr x="0" y="-2245"/>
                                    </p:animMotion>
                                  </p:childTnLst>
                                </p:cTn>
                              </p:par>
                              <p:par>
                                <p:cTn id="30" presetID="10" presetClass="entr" presetSubtype="0" fill="hold" nodeType="withEffect">
                                  <p:stCondLst>
                                    <p:cond delay="300"/>
                                  </p:stCondLst>
                                  <p:childTnLst>
                                    <p:set>
                                      <p:cBhvr>
                                        <p:cTn id="31" dur="1" fill="hold">
                                          <p:stCondLst>
                                            <p:cond delay="0"/>
                                          </p:stCondLst>
                                        </p:cTn>
                                        <p:tgtEl>
                                          <p:spTgt spid="114"/>
                                        </p:tgtEl>
                                        <p:attrNameLst>
                                          <p:attrName>style.visibility</p:attrName>
                                        </p:attrNameLst>
                                      </p:cBhvr>
                                      <p:to>
                                        <p:strVal val="visible"/>
                                      </p:to>
                                    </p:set>
                                    <p:animEffect transition="in" filter="fade">
                                      <p:cBhvr>
                                        <p:cTn id="32" dur="500"/>
                                        <p:tgtEl>
                                          <p:spTgt spid="114"/>
                                        </p:tgtEl>
                                      </p:cBhvr>
                                    </p:animEffect>
                                  </p:childTnLst>
                                </p:cTn>
                              </p:par>
                              <p:par>
                                <p:cTn id="33" presetID="42" presetClass="path" presetSubtype="0" decel="100000" fill="hold" nodeType="withEffect">
                                  <p:stCondLst>
                                    <p:cond delay="300"/>
                                  </p:stCondLst>
                                  <p:childTnLst>
                                    <p:animMotion origin="layout" path="M 3.95833E-6 0.0449 L 3.95833E-6 4.07407E-6 " pathEditMode="relative" rAng="0" ptsTypes="AA">
                                      <p:cBhvr>
                                        <p:cTn id="34" dur="600" fill="hold"/>
                                        <p:tgtEl>
                                          <p:spTgt spid="114"/>
                                        </p:tgtEl>
                                        <p:attrNameLst>
                                          <p:attrName>ppt_x</p:attrName>
                                          <p:attrName>ppt_y</p:attrName>
                                        </p:attrNameLst>
                                      </p:cBhvr>
                                      <p:rCtr x="0" y="-2245"/>
                                    </p:animMotion>
                                  </p:childTnLst>
                                </p:cTn>
                              </p:par>
                              <p:par>
                                <p:cTn id="35" presetID="10" presetClass="entr" presetSubtype="0" fill="hold" nodeType="withEffect">
                                  <p:stCondLst>
                                    <p:cond delay="300"/>
                                  </p:stCondLst>
                                  <p:childTnLst>
                                    <p:set>
                                      <p:cBhvr>
                                        <p:cTn id="36" dur="1" fill="hold">
                                          <p:stCondLst>
                                            <p:cond delay="0"/>
                                          </p:stCondLst>
                                        </p:cTn>
                                        <p:tgtEl>
                                          <p:spTgt spid="112"/>
                                        </p:tgtEl>
                                        <p:attrNameLst>
                                          <p:attrName>style.visibility</p:attrName>
                                        </p:attrNameLst>
                                      </p:cBhvr>
                                      <p:to>
                                        <p:strVal val="visible"/>
                                      </p:to>
                                    </p:set>
                                    <p:animEffect transition="in" filter="fade">
                                      <p:cBhvr>
                                        <p:cTn id="37" dur="500"/>
                                        <p:tgtEl>
                                          <p:spTgt spid="112"/>
                                        </p:tgtEl>
                                      </p:cBhvr>
                                    </p:animEffect>
                                  </p:childTnLst>
                                </p:cTn>
                              </p:par>
                              <p:par>
                                <p:cTn id="38" presetID="42" presetClass="path" presetSubtype="0" decel="100000" fill="hold" nodeType="withEffect">
                                  <p:stCondLst>
                                    <p:cond delay="300"/>
                                  </p:stCondLst>
                                  <p:childTnLst>
                                    <p:animMotion origin="layout" path="M 3.95833E-6 0.0449 L 3.95833E-6 4.07407E-6 " pathEditMode="relative" rAng="0" ptsTypes="AA">
                                      <p:cBhvr>
                                        <p:cTn id="39" dur="600" fill="hold"/>
                                        <p:tgtEl>
                                          <p:spTgt spid="112"/>
                                        </p:tgtEl>
                                        <p:attrNameLst>
                                          <p:attrName>ppt_x</p:attrName>
                                          <p:attrName>ppt_y</p:attrName>
                                        </p:attrNameLst>
                                      </p:cBhvr>
                                      <p:rCtr x="0" y="-2245"/>
                                    </p:animMotion>
                                  </p:childTnLst>
                                </p:cTn>
                              </p:par>
                              <p:par>
                                <p:cTn id="40" presetID="10" presetClass="entr" presetSubtype="0" fill="hold" nodeType="withEffect">
                                  <p:stCondLst>
                                    <p:cond delay="300"/>
                                  </p:stCondLst>
                                  <p:childTnLst>
                                    <p:set>
                                      <p:cBhvr>
                                        <p:cTn id="41" dur="1" fill="hold">
                                          <p:stCondLst>
                                            <p:cond delay="0"/>
                                          </p:stCondLst>
                                        </p:cTn>
                                        <p:tgtEl>
                                          <p:spTgt spid="117"/>
                                        </p:tgtEl>
                                        <p:attrNameLst>
                                          <p:attrName>style.visibility</p:attrName>
                                        </p:attrNameLst>
                                      </p:cBhvr>
                                      <p:to>
                                        <p:strVal val="visible"/>
                                      </p:to>
                                    </p:set>
                                    <p:animEffect transition="in" filter="fade">
                                      <p:cBhvr>
                                        <p:cTn id="42" dur="500"/>
                                        <p:tgtEl>
                                          <p:spTgt spid="117"/>
                                        </p:tgtEl>
                                      </p:cBhvr>
                                    </p:animEffect>
                                  </p:childTnLst>
                                </p:cTn>
                              </p:par>
                              <p:par>
                                <p:cTn id="43" presetID="42" presetClass="path" presetSubtype="0" decel="100000" fill="hold" nodeType="withEffect">
                                  <p:stCondLst>
                                    <p:cond delay="300"/>
                                  </p:stCondLst>
                                  <p:childTnLst>
                                    <p:animMotion origin="layout" path="M 3.95833E-6 0.0449 L 3.95833E-6 4.07407E-6 " pathEditMode="relative" rAng="0" ptsTypes="AA">
                                      <p:cBhvr>
                                        <p:cTn id="44" dur="600" fill="hold"/>
                                        <p:tgtEl>
                                          <p:spTgt spid="117"/>
                                        </p:tgtEl>
                                        <p:attrNameLst>
                                          <p:attrName>ppt_x</p:attrName>
                                          <p:attrName>ppt_y</p:attrName>
                                        </p:attrNameLst>
                                      </p:cBhvr>
                                      <p:rCtr x="0" y="-2245"/>
                                    </p:animMotion>
                                  </p:childTnLst>
                                </p:cTn>
                              </p:par>
                              <p:par>
                                <p:cTn id="45" presetID="10" presetClass="entr" presetSubtype="0" fill="hold" nodeType="withEffect">
                                  <p:stCondLst>
                                    <p:cond delay="400"/>
                                  </p:stCondLst>
                                  <p:childTnLst>
                                    <p:set>
                                      <p:cBhvr>
                                        <p:cTn id="46" dur="1" fill="hold">
                                          <p:stCondLst>
                                            <p:cond delay="0"/>
                                          </p:stCondLst>
                                        </p:cTn>
                                        <p:tgtEl>
                                          <p:spTgt spid="113"/>
                                        </p:tgtEl>
                                        <p:attrNameLst>
                                          <p:attrName>style.visibility</p:attrName>
                                        </p:attrNameLst>
                                      </p:cBhvr>
                                      <p:to>
                                        <p:strVal val="visible"/>
                                      </p:to>
                                    </p:set>
                                    <p:animEffect transition="in" filter="fade">
                                      <p:cBhvr>
                                        <p:cTn id="47" dur="500"/>
                                        <p:tgtEl>
                                          <p:spTgt spid="113"/>
                                        </p:tgtEl>
                                      </p:cBhvr>
                                    </p:animEffect>
                                  </p:childTnLst>
                                </p:cTn>
                              </p:par>
                              <p:par>
                                <p:cTn id="48" presetID="42" presetClass="path" presetSubtype="0" decel="100000" fill="hold" nodeType="withEffect">
                                  <p:stCondLst>
                                    <p:cond delay="400"/>
                                  </p:stCondLst>
                                  <p:childTnLst>
                                    <p:animMotion origin="layout" path="M 3.95833E-6 0.0449 L 3.95833E-6 4.07407E-6 " pathEditMode="relative" rAng="0" ptsTypes="AA">
                                      <p:cBhvr>
                                        <p:cTn id="49" dur="600" fill="hold"/>
                                        <p:tgtEl>
                                          <p:spTgt spid="113"/>
                                        </p:tgtEl>
                                        <p:attrNameLst>
                                          <p:attrName>ppt_x</p:attrName>
                                          <p:attrName>ppt_y</p:attrName>
                                        </p:attrNameLst>
                                      </p:cBhvr>
                                      <p:rCtr x="0" y="-2245"/>
                                    </p:animMotion>
                                  </p:childTnLst>
                                </p:cTn>
                              </p:par>
                              <p:par>
                                <p:cTn id="50" presetID="10" presetClass="entr" presetSubtype="0" fill="hold" nodeType="withEffect">
                                  <p:stCondLst>
                                    <p:cond delay="400"/>
                                  </p:stCondLst>
                                  <p:childTnLst>
                                    <p:set>
                                      <p:cBhvr>
                                        <p:cTn id="51" dur="1" fill="hold">
                                          <p:stCondLst>
                                            <p:cond delay="0"/>
                                          </p:stCondLst>
                                        </p:cTn>
                                        <p:tgtEl>
                                          <p:spTgt spid="116"/>
                                        </p:tgtEl>
                                        <p:attrNameLst>
                                          <p:attrName>style.visibility</p:attrName>
                                        </p:attrNameLst>
                                      </p:cBhvr>
                                      <p:to>
                                        <p:strVal val="visible"/>
                                      </p:to>
                                    </p:set>
                                    <p:animEffect transition="in" filter="fade">
                                      <p:cBhvr>
                                        <p:cTn id="52" dur="500"/>
                                        <p:tgtEl>
                                          <p:spTgt spid="116"/>
                                        </p:tgtEl>
                                      </p:cBhvr>
                                    </p:animEffect>
                                  </p:childTnLst>
                                </p:cTn>
                              </p:par>
                              <p:par>
                                <p:cTn id="53" presetID="42" presetClass="path" presetSubtype="0" decel="100000" fill="hold" nodeType="withEffect">
                                  <p:stCondLst>
                                    <p:cond delay="400"/>
                                  </p:stCondLst>
                                  <p:childTnLst>
                                    <p:animMotion origin="layout" path="M 3.95833E-6 0.0449 L 3.95833E-6 4.07407E-6 " pathEditMode="relative" rAng="0" ptsTypes="AA">
                                      <p:cBhvr>
                                        <p:cTn id="54" dur="600" fill="hold"/>
                                        <p:tgtEl>
                                          <p:spTgt spid="116"/>
                                        </p:tgtEl>
                                        <p:attrNameLst>
                                          <p:attrName>ppt_x</p:attrName>
                                          <p:attrName>ppt_y</p:attrName>
                                        </p:attrNameLst>
                                      </p:cBhvr>
                                      <p:rCtr x="0" y="-2245"/>
                                    </p:animMotion>
                                  </p:childTnLst>
                                </p:cTn>
                              </p:par>
                              <p:par>
                                <p:cTn id="55" presetID="10" presetClass="entr" presetSubtype="0" fill="hold" nodeType="withEffect">
                                  <p:stCondLst>
                                    <p:cond delay="500"/>
                                  </p:stCondLst>
                                  <p:childTnLst>
                                    <p:set>
                                      <p:cBhvr>
                                        <p:cTn id="56" dur="1" fill="hold">
                                          <p:stCondLst>
                                            <p:cond delay="0"/>
                                          </p:stCondLst>
                                        </p:cTn>
                                        <p:tgtEl>
                                          <p:spTgt spid="115"/>
                                        </p:tgtEl>
                                        <p:attrNameLst>
                                          <p:attrName>style.visibility</p:attrName>
                                        </p:attrNameLst>
                                      </p:cBhvr>
                                      <p:to>
                                        <p:strVal val="visible"/>
                                      </p:to>
                                    </p:set>
                                    <p:animEffect transition="in" filter="fade">
                                      <p:cBhvr>
                                        <p:cTn id="57" dur="500"/>
                                        <p:tgtEl>
                                          <p:spTgt spid="115"/>
                                        </p:tgtEl>
                                      </p:cBhvr>
                                    </p:animEffect>
                                  </p:childTnLst>
                                </p:cTn>
                              </p:par>
                              <p:par>
                                <p:cTn id="58" presetID="42" presetClass="path" presetSubtype="0" decel="100000" fill="hold" nodeType="withEffect">
                                  <p:stCondLst>
                                    <p:cond delay="500"/>
                                  </p:stCondLst>
                                  <p:childTnLst>
                                    <p:animMotion origin="layout" path="M 3.95833E-6 0.0449 L 3.95833E-6 4.07407E-6 " pathEditMode="relative" rAng="0" ptsTypes="AA">
                                      <p:cBhvr>
                                        <p:cTn id="59" dur="600" fill="hold"/>
                                        <p:tgtEl>
                                          <p:spTgt spid="11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C809-090C-4F45-BC8E-5FF08C415140}"/>
              </a:ext>
            </a:extLst>
          </p:cNvPr>
          <p:cNvSpPr>
            <a:spLocks noGrp="1"/>
          </p:cNvSpPr>
          <p:nvPr>
            <p:ph type="title"/>
          </p:nvPr>
        </p:nvSpPr>
        <p:spPr/>
        <p:txBody>
          <a:bodyPr/>
          <a:lstStyle/>
          <a:p>
            <a:r>
              <a:rPr lang="en-LU" dirty="0"/>
              <a:t>Amazon Sagemaker Workshop</a:t>
            </a:r>
          </a:p>
        </p:txBody>
      </p:sp>
      <p:sp>
        <p:nvSpPr>
          <p:cNvPr id="3" name="Text Placeholder 2">
            <a:extLst>
              <a:ext uri="{FF2B5EF4-FFF2-40B4-BE49-F238E27FC236}">
                <a16:creationId xmlns:a16="http://schemas.microsoft.com/office/drawing/2014/main" id="{0B308C54-CACD-F540-ACD6-6A345CB9C841}"/>
              </a:ext>
            </a:extLst>
          </p:cNvPr>
          <p:cNvSpPr>
            <a:spLocks noGrp="1"/>
          </p:cNvSpPr>
          <p:nvPr>
            <p:ph type="body" sz="quarter" idx="10"/>
          </p:nvPr>
        </p:nvSpPr>
        <p:spPr/>
        <p:txBody>
          <a:bodyPr/>
          <a:lstStyle/>
          <a:p>
            <a:r>
              <a:rPr lang="en-GB" dirty="0"/>
              <a:t>TODO:</a:t>
            </a:r>
          </a:p>
          <a:p>
            <a:r>
              <a:rPr lang="en-GB" dirty="0"/>
              <a:t>A</a:t>
            </a:r>
            <a:r>
              <a:rPr lang="en-LU" dirty="0"/>
              <a:t>dd link</a:t>
            </a:r>
          </a:p>
        </p:txBody>
      </p:sp>
    </p:spTree>
    <p:extLst>
      <p:ext uri="{BB962C8B-B14F-4D97-AF65-F5344CB8AC3E}">
        <p14:creationId xmlns:p14="http://schemas.microsoft.com/office/powerpoint/2010/main" val="48855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5" name="Group 164">
            <a:extLst>
              <a:ext uri="{FF2B5EF4-FFF2-40B4-BE49-F238E27FC236}">
                <a16:creationId xmlns:a16="http://schemas.microsoft.com/office/drawing/2014/main" id="{327E0A07-E54B-454B-81CF-7D6D4E463BC5}"/>
              </a:ext>
            </a:extLst>
          </p:cNvPr>
          <p:cNvGrpSpPr/>
          <p:nvPr/>
        </p:nvGrpSpPr>
        <p:grpSpPr>
          <a:xfrm>
            <a:off x="876794" y="996653"/>
            <a:ext cx="2145142" cy="3347638"/>
            <a:chOff x="7358472" y="1447805"/>
            <a:chExt cx="3432227" cy="5356220"/>
          </a:xfrm>
        </p:grpSpPr>
        <p:sp>
          <p:nvSpPr>
            <p:cNvPr id="98" name="Rectangle 97">
              <a:extLst>
                <a:ext uri="{FF2B5EF4-FFF2-40B4-BE49-F238E27FC236}">
                  <a16:creationId xmlns:a16="http://schemas.microsoft.com/office/drawing/2014/main" id="{903600DB-1923-4BFF-8021-C44FBCB2E501}"/>
                </a:ext>
              </a:extLst>
            </p:cNvPr>
            <p:cNvSpPr/>
            <p:nvPr/>
          </p:nvSpPr>
          <p:spPr>
            <a:xfrm>
              <a:off x="7358472"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42" name="Straight Connector 41">
              <a:extLst>
                <a:ext uri="{FF2B5EF4-FFF2-40B4-BE49-F238E27FC236}">
                  <a16:creationId xmlns:a16="http://schemas.microsoft.com/office/drawing/2014/main" id="{BC48FBAB-EB73-43C9-92B9-2D4A468D9380}"/>
                </a:ext>
              </a:extLst>
            </p:cNvPr>
            <p:cNvCxnSpPr/>
            <p:nvPr/>
          </p:nvCxnSpPr>
          <p:spPr>
            <a:xfrm>
              <a:off x="8739724"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p:cNvSpPr/>
            <p:nvPr/>
          </p:nvSpPr>
          <p:spPr bwMode="auto">
            <a:xfrm>
              <a:off x="7360085" y="4727855"/>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TRAINING</a:t>
              </a:r>
            </a:p>
          </p:txBody>
        </p:sp>
        <p:grpSp>
          <p:nvGrpSpPr>
            <p:cNvPr id="159" name="Group 158">
              <a:extLst>
                <a:ext uri="{FF2B5EF4-FFF2-40B4-BE49-F238E27FC236}">
                  <a16:creationId xmlns:a16="http://schemas.microsoft.com/office/drawing/2014/main" id="{EBED8078-505D-4B6C-83C5-EEF3D5DCA3B6}"/>
                </a:ext>
              </a:extLst>
            </p:cNvPr>
            <p:cNvGrpSpPr>
              <a:grpSpLocks noChangeAspect="1"/>
            </p:cNvGrpSpPr>
            <p:nvPr/>
          </p:nvGrpSpPr>
          <p:grpSpPr>
            <a:xfrm>
              <a:off x="8251625" y="2744174"/>
              <a:ext cx="1645920" cy="1054728"/>
              <a:chOff x="8627357" y="5999880"/>
              <a:chExt cx="506261" cy="324419"/>
            </a:xfrm>
          </p:grpSpPr>
          <p:sp>
            <p:nvSpPr>
              <p:cNvPr id="126" name="Freeform: Shape 125">
                <a:extLst>
                  <a:ext uri="{FF2B5EF4-FFF2-40B4-BE49-F238E27FC236}">
                    <a16:creationId xmlns:a16="http://schemas.microsoft.com/office/drawing/2014/main" id="{2590C2F9-2B5A-4358-8FE1-40601ED95A44}"/>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B3725C9D-4310-4C46-A628-6414A178FF6E}"/>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1712FAD8-3E74-4951-BC55-CCC36D644B29}"/>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FF004C3D-D8CC-4CBF-B26F-8CAD6DCA1AE5}"/>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BA76921E-9172-41FF-86E0-443620E0BBA7}"/>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87DB7A3B-FFBD-441B-93B0-E2ECE244BA7D}"/>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20A3A64D-21B3-4425-9AB5-DA64BE76B3AE}"/>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972B9F40-CF87-4C6A-AEF0-D9ADC01AC6BB}"/>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0EE1B04E-3315-4F23-8CBA-58E3625451B5}"/>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64" name="Group 163">
            <a:extLst>
              <a:ext uri="{FF2B5EF4-FFF2-40B4-BE49-F238E27FC236}">
                <a16:creationId xmlns:a16="http://schemas.microsoft.com/office/drawing/2014/main" id="{D867BB6B-5DF5-4D3F-B32E-AC4FA1CCDEAC}"/>
              </a:ext>
            </a:extLst>
          </p:cNvPr>
          <p:cNvGrpSpPr/>
          <p:nvPr/>
        </p:nvGrpSpPr>
        <p:grpSpPr>
          <a:xfrm>
            <a:off x="5924422" y="996653"/>
            <a:ext cx="2145142" cy="3347638"/>
            <a:chOff x="3850615" y="1447805"/>
            <a:chExt cx="3432227" cy="5356220"/>
          </a:xfrm>
        </p:grpSpPr>
        <p:sp>
          <p:nvSpPr>
            <p:cNvPr id="99" name="Rectangle 98">
              <a:extLst>
                <a:ext uri="{FF2B5EF4-FFF2-40B4-BE49-F238E27FC236}">
                  <a16:creationId xmlns:a16="http://schemas.microsoft.com/office/drawing/2014/main" id="{CC0EC34F-95F7-4920-B778-FD48EBFB4864}"/>
                </a:ext>
              </a:extLst>
            </p:cNvPr>
            <p:cNvSpPr/>
            <p:nvPr/>
          </p:nvSpPr>
          <p:spPr>
            <a:xfrm>
              <a:off x="3850615"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cxnSp>
          <p:nvCxnSpPr>
            <p:cNvPr id="12" name="Straight Connector 11">
              <a:extLst>
                <a:ext uri="{FF2B5EF4-FFF2-40B4-BE49-F238E27FC236}">
                  <a16:creationId xmlns:a16="http://schemas.microsoft.com/office/drawing/2014/main" id="{E52DDCB5-76E3-454C-B439-A0C6BB715AE4}"/>
                </a:ext>
              </a:extLst>
            </p:cNvPr>
            <p:cNvCxnSpPr/>
            <p:nvPr/>
          </p:nvCxnSpPr>
          <p:spPr>
            <a:xfrm>
              <a:off x="5231867"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bwMode="auto">
            <a:xfrm>
              <a:off x="3852228" y="4727856"/>
              <a:ext cx="3429000" cy="10341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mn-ea"/>
                  <a:cs typeface="Segoe UI" pitchFamily="34" charset="0"/>
                </a:rPr>
                <a:t>PRODUCTION</a:t>
              </a:r>
            </a:p>
          </p:txBody>
        </p:sp>
        <p:grpSp>
          <p:nvGrpSpPr>
            <p:cNvPr id="158" name="Group 157">
              <a:extLst>
                <a:ext uri="{FF2B5EF4-FFF2-40B4-BE49-F238E27FC236}">
                  <a16:creationId xmlns:a16="http://schemas.microsoft.com/office/drawing/2014/main" id="{3B0E2A14-F1C1-46A6-91A6-E59D8BFBE455}"/>
                </a:ext>
              </a:extLst>
            </p:cNvPr>
            <p:cNvGrpSpPr>
              <a:grpSpLocks noChangeAspect="1"/>
            </p:cNvGrpSpPr>
            <p:nvPr/>
          </p:nvGrpSpPr>
          <p:grpSpPr>
            <a:xfrm>
              <a:off x="4895380" y="2588562"/>
              <a:ext cx="1342697" cy="1371600"/>
              <a:chOff x="5171257" y="6039825"/>
              <a:chExt cx="418719" cy="427731"/>
            </a:xfrm>
          </p:grpSpPr>
          <p:sp>
            <p:nvSpPr>
              <p:cNvPr id="136" name="Freeform: Shape 135">
                <a:extLst>
                  <a:ext uri="{FF2B5EF4-FFF2-40B4-BE49-F238E27FC236}">
                    <a16:creationId xmlns:a16="http://schemas.microsoft.com/office/drawing/2014/main" id="{C3B48379-9650-4197-8530-C420164F932B}"/>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E99637CA-B75A-4C8F-AFA6-93C6841FCCA1}"/>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60E7D826-732A-416A-A700-935092FD2AC2}"/>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088B0504-79B0-4FFC-9E08-EFDDFD5EE231}"/>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28DED829-2334-45CE-9B29-9014A01F6A3E}"/>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2156E5CF-CE8C-497D-9E05-BD1755FE710B}"/>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4CE3AEAB-57D8-4AAC-A742-598B8C0F0A3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A85E72E2-6533-4B8B-872D-3CDDF13DC4A4}"/>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22DD8819-096D-41CE-BD12-C07D47D08B2E}"/>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ED8DD4ED-A9C7-4728-AC80-66ABF3ED2BC5}"/>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8D7CCDEA-4892-4928-9BFF-C4928E04BA09}"/>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7BA180E-2FC8-46CF-9591-3957F97CEE3A}"/>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E9DC59AA-3C4D-4019-B89B-78470FFFDAC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3333652-84D6-43FC-8835-94698CDBB26A}"/>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D27C9D1B-0AD2-4D6B-99BD-20EADE0EBF1C}"/>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50A38660-8DB3-47F9-B368-059171C4D9B2}"/>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6375F115-7A67-4B5A-A4B5-0AEA751726D6}"/>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FC94E968-1491-4BA5-AFF9-2D18D1BD4033}"/>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64DB7960-2867-49D5-85E1-FA1DD1BD506F}"/>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D6DAC320-C8B0-41AB-B0C2-87A775ECA80D}"/>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63F723D5-9B87-4EC6-91EF-F1728A9CD0A1}"/>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AF4490C4-1F88-4408-B40F-5AEDF837D275}"/>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rgbClr val="3366FF"/>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grpSp>
      </p:grpSp>
      <p:grpSp>
        <p:nvGrpSpPr>
          <p:cNvPr id="166" name="Group 165">
            <a:extLst>
              <a:ext uri="{FF2B5EF4-FFF2-40B4-BE49-F238E27FC236}">
                <a16:creationId xmlns:a16="http://schemas.microsoft.com/office/drawing/2014/main" id="{7202A2C4-F30F-4990-A302-0FF3E2ADD9CC}"/>
              </a:ext>
            </a:extLst>
          </p:cNvPr>
          <p:cNvGrpSpPr/>
          <p:nvPr/>
        </p:nvGrpSpPr>
        <p:grpSpPr>
          <a:xfrm>
            <a:off x="3429028" y="996653"/>
            <a:ext cx="2145142" cy="3347638"/>
            <a:chOff x="10866330" y="1447805"/>
            <a:chExt cx="3432227" cy="5356220"/>
          </a:xfrm>
        </p:grpSpPr>
        <p:sp>
          <p:nvSpPr>
            <p:cNvPr id="38" name="Rectangle 37">
              <a:extLst>
                <a:ext uri="{FF2B5EF4-FFF2-40B4-BE49-F238E27FC236}">
                  <a16:creationId xmlns:a16="http://schemas.microsoft.com/office/drawing/2014/main" id="{6C691B9E-A647-4427-929B-8E3A86B4512F}"/>
                </a:ext>
              </a:extLst>
            </p:cNvPr>
            <p:cNvSpPr/>
            <p:nvPr/>
          </p:nvSpPr>
          <p:spPr>
            <a:xfrm>
              <a:off x="10866330" y="1447805"/>
              <a:ext cx="3432227" cy="535622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6" name="Rectangle 5"/>
            <p:cNvSpPr/>
            <p:nvPr/>
          </p:nvSpPr>
          <p:spPr bwMode="auto">
            <a:xfrm>
              <a:off x="10867943" y="4727854"/>
              <a:ext cx="3429000" cy="664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mn-ea"/>
                  <a:cs typeface="Segoe UI" pitchFamily="34" charset="0"/>
                </a:rPr>
                <a:t>PROOF OF CONCEPT</a:t>
              </a:r>
            </a:p>
          </p:txBody>
        </p:sp>
        <p:grpSp>
          <p:nvGrpSpPr>
            <p:cNvPr id="160" name="Group 159">
              <a:extLst>
                <a:ext uri="{FF2B5EF4-FFF2-40B4-BE49-F238E27FC236}">
                  <a16:creationId xmlns:a16="http://schemas.microsoft.com/office/drawing/2014/main" id="{20298B96-9D15-4F5F-9D6F-02D6AECE388C}"/>
                </a:ext>
              </a:extLst>
            </p:cNvPr>
            <p:cNvGrpSpPr>
              <a:grpSpLocks noChangeAspect="1"/>
            </p:cNvGrpSpPr>
            <p:nvPr/>
          </p:nvGrpSpPr>
          <p:grpSpPr>
            <a:xfrm>
              <a:off x="12128619" y="2448613"/>
              <a:ext cx="907648" cy="1645920"/>
              <a:chOff x="12010336" y="6126916"/>
              <a:chExt cx="253935" cy="460483"/>
            </a:xfrm>
          </p:grpSpPr>
          <p:sp>
            <p:nvSpPr>
              <p:cNvPr id="107" name="Freeform: Shape 106">
                <a:extLst>
                  <a:ext uri="{FF2B5EF4-FFF2-40B4-BE49-F238E27FC236}">
                    <a16:creationId xmlns:a16="http://schemas.microsoft.com/office/drawing/2014/main" id="{1F642E5F-5130-4385-AB91-A3C409BE4DE3}"/>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55C3CFDD-8C77-47F9-A95C-CBE2A0B092CB}"/>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6206B86B-1CE8-4F2D-B9A2-EED89806A608}"/>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A17A8E2F-2BEB-4ACF-B210-DCC447A16C9F}"/>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3FFE6A35-AE8B-44F0-895F-89CED34799BE}"/>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BC901C1D-9EB4-4C2E-9B9D-3D301605BB2D}"/>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140823A1-FE8E-4BE5-B934-8599B1B08F56}"/>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73293E23-7E4A-4744-9EBE-A9EDBB84C0B4}"/>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E4AAB011-AB63-4AA1-BB8E-523A6D3F56D0}"/>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6AB574EF-5CF1-4C12-BF5D-F95354C6A254}"/>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18673000-9849-46F8-8AFA-2EE09C771D89}"/>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9F3CCC67-7D98-4B16-B343-D89C97DA305E}"/>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68EA5AA9-2175-4C99-AC68-BD1F6184D89E}"/>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D872E9D-824F-4704-AC31-AEE64BF9A22E}"/>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E53F84C0-DEC6-4A9A-B15B-801183304E42}"/>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B26E228A-B6B7-4AB8-B8C8-1F183E8EBB92}"/>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15CEBF3E-A109-4497-8573-6BD5D90A791C}"/>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A507CCC3-8761-444F-A9ED-CA567FC0C19D}"/>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dirty="0">
                  <a:ln>
                    <a:noFill/>
                  </a:ln>
                  <a:solidFill>
                    <a:srgbClr val="FFFFFF"/>
                  </a:solidFill>
                  <a:effectLst/>
                  <a:uLnTx/>
                  <a:uFillTx/>
                  <a:latin typeface="Amazon Ember"/>
                  <a:ea typeface="+mn-ea"/>
                  <a:cs typeface="+mn-cs"/>
                </a:endParaRPr>
              </a:p>
            </p:txBody>
          </p:sp>
        </p:grpSp>
        <p:cxnSp>
          <p:nvCxnSpPr>
            <p:cNvPr id="161" name="Straight Connector 160">
              <a:extLst>
                <a:ext uri="{FF2B5EF4-FFF2-40B4-BE49-F238E27FC236}">
                  <a16:creationId xmlns:a16="http://schemas.microsoft.com/office/drawing/2014/main" id="{6DC46D50-1001-49A5-A23E-FB2C176B4B40}"/>
                </a:ext>
              </a:extLst>
            </p:cNvPr>
            <p:cNvCxnSpPr/>
            <p:nvPr/>
          </p:nvCxnSpPr>
          <p:spPr>
            <a:xfrm>
              <a:off x="12247582" y="4392218"/>
              <a:ext cx="66972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7" name="Title 6">
            <a:extLst>
              <a:ext uri="{FF2B5EF4-FFF2-40B4-BE49-F238E27FC236}">
                <a16:creationId xmlns:a16="http://schemas.microsoft.com/office/drawing/2014/main" id="{4DED2BC5-5BE8-4EA4-9177-2D19C5D7F474}"/>
              </a:ext>
            </a:extLst>
          </p:cNvPr>
          <p:cNvSpPr>
            <a:spLocks noGrp="1"/>
          </p:cNvSpPr>
          <p:nvPr>
            <p:ph type="title"/>
          </p:nvPr>
        </p:nvSpPr>
        <p:spPr/>
        <p:txBody>
          <a:bodyPr/>
          <a:lstStyle/>
          <a:p>
            <a:r>
              <a:rPr lang="en-US" dirty="0"/>
              <a:t>Getting started on the journey</a:t>
            </a:r>
            <a:br>
              <a:rPr lang="en-US" dirty="0"/>
            </a:br>
            <a:endParaRPr lang="en-US" dirty="0"/>
          </a:p>
        </p:txBody>
      </p:sp>
    </p:spTree>
    <p:extLst>
      <p:ext uri="{BB962C8B-B14F-4D97-AF65-F5344CB8AC3E}">
        <p14:creationId xmlns:p14="http://schemas.microsoft.com/office/powerpoint/2010/main" val="58372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par>
                                <p:cTn id="8" presetID="42" presetClass="path" presetSubtype="0" decel="100000" fill="hold" nodeType="withEffect">
                                  <p:stCondLst>
                                    <p:cond delay="0"/>
                                  </p:stCondLst>
                                  <p:childTnLst>
                                    <p:animMotion origin="layout" path="M -4.44444E-6 0.04598 L -4.44444E-6 4.19753E-6 " pathEditMode="relative" rAng="0" ptsTypes="AA">
                                      <p:cBhvr>
                                        <p:cTn id="9" dur="600" fill="hold"/>
                                        <p:tgtEl>
                                          <p:spTgt spid="165"/>
                                        </p:tgtEl>
                                        <p:attrNameLst>
                                          <p:attrName>ppt_x</p:attrName>
                                          <p:attrName>ppt_y</p:attrName>
                                        </p:attrNameLst>
                                      </p:cBhvr>
                                      <p:rCtr x="0" y="-2315"/>
                                    </p:animMotion>
                                  </p:childTnLst>
                                </p:cTn>
                              </p:par>
                              <p:par>
                                <p:cTn id="10" presetID="10" presetClass="entr" presetSubtype="0" fill="hold" nodeType="withEffect">
                                  <p:stCondLst>
                                    <p:cond delay="10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500"/>
                                        <p:tgtEl>
                                          <p:spTgt spid="166"/>
                                        </p:tgtEl>
                                      </p:cBhvr>
                                    </p:animEffect>
                                  </p:childTnLst>
                                </p:cTn>
                              </p:par>
                              <p:par>
                                <p:cTn id="13" presetID="42" presetClass="path" presetSubtype="0" decel="100000" fill="hold" nodeType="withEffect">
                                  <p:stCondLst>
                                    <p:cond delay="100"/>
                                  </p:stCondLst>
                                  <p:childTnLst>
                                    <p:animMotion origin="layout" path="M 2.5E-6 0.04598 L 2.5E-6 4.19753E-6 " pathEditMode="relative" rAng="0" ptsTypes="AA">
                                      <p:cBhvr>
                                        <p:cTn id="14" dur="600" fill="hold"/>
                                        <p:tgtEl>
                                          <p:spTgt spid="166"/>
                                        </p:tgtEl>
                                        <p:attrNameLst>
                                          <p:attrName>ppt_x</p:attrName>
                                          <p:attrName>ppt_y</p:attrName>
                                        </p:attrNameLst>
                                      </p:cBhvr>
                                      <p:rCtr x="0" y="-2315"/>
                                    </p:animMotion>
                                  </p:childTnLst>
                                </p:cTn>
                              </p:par>
                              <p:par>
                                <p:cTn id="15" presetID="10" presetClass="entr" presetSubtype="0" fill="hold" nodeType="withEffect">
                                  <p:stCondLst>
                                    <p:cond delay="200"/>
                                  </p:stCondLst>
                                  <p:childTnLst>
                                    <p:set>
                                      <p:cBhvr>
                                        <p:cTn id="16" dur="1" fill="hold">
                                          <p:stCondLst>
                                            <p:cond delay="0"/>
                                          </p:stCondLst>
                                        </p:cTn>
                                        <p:tgtEl>
                                          <p:spTgt spid="164"/>
                                        </p:tgtEl>
                                        <p:attrNameLst>
                                          <p:attrName>style.visibility</p:attrName>
                                        </p:attrNameLst>
                                      </p:cBhvr>
                                      <p:to>
                                        <p:strVal val="visible"/>
                                      </p:to>
                                    </p:set>
                                    <p:animEffect transition="in" filter="fade">
                                      <p:cBhvr>
                                        <p:cTn id="17" dur="500"/>
                                        <p:tgtEl>
                                          <p:spTgt spid="164"/>
                                        </p:tgtEl>
                                      </p:cBhvr>
                                    </p:animEffect>
                                  </p:childTnLst>
                                </p:cTn>
                              </p:par>
                              <p:par>
                                <p:cTn id="18" presetID="42" presetClass="path" presetSubtype="0" decel="100000" fill="hold" nodeType="withEffect">
                                  <p:stCondLst>
                                    <p:cond delay="200"/>
                                  </p:stCondLst>
                                  <p:childTnLst>
                                    <p:animMotion origin="layout" path="M -4.16667E-6 0.04598 L -4.16667E-6 4.19753E-6 " pathEditMode="relative" rAng="0" ptsTypes="AA">
                                      <p:cBhvr>
                                        <p:cTn id="19" dur="600" fill="hold"/>
                                        <p:tgtEl>
                                          <p:spTgt spid="164"/>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Box 8"/>
          <p:cNvSpPr txBox="1"/>
          <p:nvPr/>
        </p:nvSpPr>
        <p:spPr>
          <a:xfrm>
            <a:off x="1233012" y="1701174"/>
            <a:ext cx="2286000" cy="288541"/>
          </a:xfrm>
          <a:prstGeom prst="rect">
            <a:avLst/>
          </a:prstGeom>
          <a:noFill/>
        </p:spPr>
        <p:txBody>
          <a:bodyPr wrap="square" rtlCol="0">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dirty="0">
                <a:ln>
                  <a:noFill/>
                </a:ln>
                <a:solidFill>
                  <a:schemeClr val="accent1"/>
                </a:solidFill>
                <a:effectLst/>
                <a:uLnTx/>
                <a:uFillTx/>
                <a:latin typeface="Amazon Ember"/>
                <a:ea typeface="+mn-ea"/>
                <a:cs typeface="+mn-cs"/>
              </a:rPr>
              <a:t>Hands-on learning</a:t>
            </a:r>
          </a:p>
        </p:txBody>
      </p:sp>
      <p:sp>
        <p:nvSpPr>
          <p:cNvPr id="11" name="TextBox 10"/>
          <p:cNvSpPr txBox="1"/>
          <p:nvPr/>
        </p:nvSpPr>
        <p:spPr>
          <a:xfrm>
            <a:off x="5567460" y="1701174"/>
            <a:ext cx="2286000" cy="288541"/>
          </a:xfrm>
          <a:prstGeom prst="rect">
            <a:avLst/>
          </a:prstGeom>
          <a:noFill/>
        </p:spPr>
        <p:txBody>
          <a:bodyPr wrap="square" rtlCol="0">
            <a:noAutofit/>
          </a:bodyPr>
          <a:lstStyle/>
          <a:p>
            <a:pPr algn="ctr" defTabSz="685758">
              <a:defRPr/>
            </a:pPr>
            <a:r>
              <a:rPr lang="en-US" sz="1500" b="1" dirty="0">
                <a:solidFill>
                  <a:schemeClr val="accent1"/>
                </a:solidFill>
                <a:latin typeface="Amazon Ember"/>
              </a:rPr>
              <a:t>Training + certification</a:t>
            </a:r>
          </a:p>
        </p:txBody>
      </p:sp>
      <p:sp>
        <p:nvSpPr>
          <p:cNvPr id="18" name="Title 2"/>
          <p:cNvSpPr>
            <a:spLocks noGrp="1"/>
          </p:cNvSpPr>
          <p:nvPr>
            <p:ph type="title"/>
          </p:nvPr>
        </p:nvSpPr>
        <p:spPr/>
        <p:txBody>
          <a:bodyPr/>
          <a:lstStyle/>
          <a:p>
            <a:pPr algn="ctr"/>
            <a:r>
              <a:rPr lang="en-US" dirty="0"/>
              <a:t>Building your team’s skills</a:t>
            </a:r>
          </a:p>
        </p:txBody>
      </p:sp>
      <p:sp>
        <p:nvSpPr>
          <p:cNvPr id="19" name="Rectangle 18">
            <a:extLst>
              <a:ext uri="{FF2B5EF4-FFF2-40B4-BE49-F238E27FC236}">
                <a16:creationId xmlns:a16="http://schemas.microsoft.com/office/drawing/2014/main" id="{8718F149-B37D-483A-8AEC-0D64D8AD94CA}"/>
              </a:ext>
            </a:extLst>
          </p:cNvPr>
          <p:cNvSpPr/>
          <p:nvPr/>
        </p:nvSpPr>
        <p:spPr>
          <a:xfrm flipV="1">
            <a:off x="0" y="3676875"/>
            <a:ext cx="9144000" cy="623594"/>
          </a:xfrm>
          <a:prstGeom prst="rect">
            <a:avLst/>
          </a:prstGeom>
          <a:solidFill>
            <a:schemeClr val="bg2">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5" name="Picture 4" descr="Image result for udacity logo"/>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val="0"/>
              </a:ext>
            </a:extLst>
          </a:blip>
          <a:srcRect l="8361" t="27248" r="8361" b="27248"/>
          <a:stretch/>
        </p:blipFill>
        <p:spPr bwMode="auto">
          <a:xfrm>
            <a:off x="5909741" y="2949960"/>
            <a:ext cx="1601438" cy="3442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Image result for coursera logo"/>
          <p:cNvPicPr>
            <a:picLocks noChangeAspect="1" noChangeArrowheads="1"/>
          </p:cNvPicPr>
          <p:nvPr/>
        </p:nvPicPr>
        <p:blipFill rotWithShape="1">
          <a:blip r:embed="rId4">
            <a:extLst>
              <a:ext uri="{28A0092B-C50C-407E-A947-70E740481C1C}">
                <a14:useLocalDpi xmlns:a14="http://schemas.microsoft.com/office/drawing/2010/main" val="0"/>
              </a:ext>
            </a:extLst>
          </a:blip>
          <a:srcRect l="16509" t="34632" r="14953" b="36263"/>
          <a:stretch/>
        </p:blipFill>
        <p:spPr bwMode="auto">
          <a:xfrm>
            <a:off x="6066389" y="2588709"/>
            <a:ext cx="1288143" cy="3236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mage result for edex log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7522" b="17522"/>
          <a:stretch/>
        </p:blipFill>
        <p:spPr bwMode="auto">
          <a:xfrm>
            <a:off x="6432426" y="2189954"/>
            <a:ext cx="556069" cy="361199"/>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230FECEC-07E5-4F91-B1E7-4DF952054819}"/>
              </a:ext>
            </a:extLst>
          </p:cNvPr>
          <p:cNvGrpSpPr/>
          <p:nvPr/>
        </p:nvGrpSpPr>
        <p:grpSpPr>
          <a:xfrm>
            <a:off x="6375154" y="1199512"/>
            <a:ext cx="670612" cy="414794"/>
            <a:chOff x="4966949" y="2261023"/>
            <a:chExt cx="1349660" cy="834807"/>
          </a:xfrm>
        </p:grpSpPr>
        <p:sp>
          <p:nvSpPr>
            <p:cNvPr id="21" name="Freeform: Shape 20">
              <a:extLst>
                <a:ext uri="{FF2B5EF4-FFF2-40B4-BE49-F238E27FC236}">
                  <a16:creationId xmlns:a16="http://schemas.microsoft.com/office/drawing/2014/main" id="{40872692-4FA2-4152-B2C1-C7E7040F34B5}"/>
                </a:ext>
              </a:extLst>
            </p:cNvPr>
            <p:cNvSpPr/>
            <p:nvPr/>
          </p:nvSpPr>
          <p:spPr>
            <a:xfrm>
              <a:off x="5150810" y="3028387"/>
              <a:ext cx="859096" cy="64232"/>
            </a:xfrm>
            <a:custGeom>
              <a:avLst/>
              <a:gdLst>
                <a:gd name="connsiteX0" fmla="*/ 340512 w 344373"/>
                <a:gd name="connsiteY0" fmla="*/ 22207 h 25747"/>
                <a:gd name="connsiteX1" fmla="*/ 4828 w 344373"/>
                <a:gd name="connsiteY1" fmla="*/ 22207 h 25747"/>
                <a:gd name="connsiteX2" fmla="*/ 4828 w 344373"/>
                <a:gd name="connsiteY2" fmla="*/ 4828 h 25747"/>
              </a:gdLst>
              <a:ahLst/>
              <a:cxnLst>
                <a:cxn ang="0">
                  <a:pos x="connsiteX0" y="connsiteY0"/>
                </a:cxn>
                <a:cxn ang="0">
                  <a:pos x="connsiteX1" y="connsiteY1"/>
                </a:cxn>
                <a:cxn ang="0">
                  <a:pos x="connsiteX2" y="connsiteY2"/>
                </a:cxn>
              </a:cxnLst>
              <a:rect l="l" t="t" r="r" b="b"/>
              <a:pathLst>
                <a:path w="344373" h="25747">
                  <a:moveTo>
                    <a:pt x="340512" y="22207"/>
                  </a:moveTo>
                  <a:lnTo>
                    <a:pt x="4828" y="22207"/>
                  </a:lnTo>
                  <a:lnTo>
                    <a:pt x="4828" y="4828"/>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2" name="Freeform: Shape 21">
              <a:extLst>
                <a:ext uri="{FF2B5EF4-FFF2-40B4-BE49-F238E27FC236}">
                  <a16:creationId xmlns:a16="http://schemas.microsoft.com/office/drawing/2014/main" id="{025901F7-DC9B-42ED-A279-6F7D74D3C5FA}"/>
                </a:ext>
              </a:extLst>
            </p:cNvPr>
            <p:cNvSpPr/>
            <p:nvPr/>
          </p:nvSpPr>
          <p:spPr>
            <a:xfrm>
              <a:off x="6044430" y="3071744"/>
              <a:ext cx="112404" cy="24086"/>
            </a:xfrm>
            <a:custGeom>
              <a:avLst/>
              <a:gdLst>
                <a:gd name="connsiteX0" fmla="*/ 40874 w 45058"/>
                <a:gd name="connsiteY0" fmla="*/ 4828 h 9655"/>
                <a:gd name="connsiteX1" fmla="*/ 4828 w 45058"/>
                <a:gd name="connsiteY1" fmla="*/ 4828 h 9655"/>
              </a:gdLst>
              <a:ahLst/>
              <a:cxnLst>
                <a:cxn ang="0">
                  <a:pos x="connsiteX0" y="connsiteY0"/>
                </a:cxn>
                <a:cxn ang="0">
                  <a:pos x="connsiteX1" y="connsiteY1"/>
                </a:cxn>
              </a:cxnLst>
              <a:rect l="l" t="t" r="r" b="b"/>
              <a:pathLst>
                <a:path w="45058" h="9655">
                  <a:moveTo>
                    <a:pt x="40874" y="4828"/>
                  </a:moveTo>
                  <a:lnTo>
                    <a:pt x="4828"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3" name="Freeform: Shape 22">
              <a:extLst>
                <a:ext uri="{FF2B5EF4-FFF2-40B4-BE49-F238E27FC236}">
                  <a16:creationId xmlns:a16="http://schemas.microsoft.com/office/drawing/2014/main" id="{9DDC5B84-6177-48C5-ABC1-EA8FA8E3DC54}"/>
                </a:ext>
              </a:extLst>
            </p:cNvPr>
            <p:cNvSpPr/>
            <p:nvPr/>
          </p:nvSpPr>
          <p:spPr>
            <a:xfrm>
              <a:off x="5714441" y="2341914"/>
              <a:ext cx="602168" cy="746689"/>
            </a:xfrm>
            <a:custGeom>
              <a:avLst/>
              <a:gdLst>
                <a:gd name="connsiteX0" fmla="*/ 4828 w 241383"/>
                <a:gd name="connsiteY0" fmla="*/ 4828 h 299315"/>
                <a:gd name="connsiteX1" fmla="*/ 238809 w 241383"/>
                <a:gd name="connsiteY1" fmla="*/ 4828 h 299315"/>
                <a:gd name="connsiteX2" fmla="*/ 238809 w 241383"/>
                <a:gd name="connsiteY2" fmla="*/ 297384 h 299315"/>
                <a:gd name="connsiteX3" fmla="*/ 192463 w 241383"/>
                <a:gd name="connsiteY3" fmla="*/ 297384 h 299315"/>
              </a:gdLst>
              <a:ahLst/>
              <a:cxnLst>
                <a:cxn ang="0">
                  <a:pos x="connsiteX0" y="connsiteY0"/>
                </a:cxn>
                <a:cxn ang="0">
                  <a:pos x="connsiteX1" y="connsiteY1"/>
                </a:cxn>
                <a:cxn ang="0">
                  <a:pos x="connsiteX2" y="connsiteY2"/>
                </a:cxn>
                <a:cxn ang="0">
                  <a:pos x="connsiteX3" y="connsiteY3"/>
                </a:cxn>
              </a:cxnLst>
              <a:rect l="l" t="t" r="r" b="b"/>
              <a:pathLst>
                <a:path w="241383" h="299315">
                  <a:moveTo>
                    <a:pt x="4828" y="4828"/>
                  </a:moveTo>
                  <a:lnTo>
                    <a:pt x="238809" y="4828"/>
                  </a:lnTo>
                  <a:lnTo>
                    <a:pt x="238809" y="297384"/>
                  </a:lnTo>
                  <a:lnTo>
                    <a:pt x="192463" y="297384"/>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4" name="Freeform: Shape 23">
              <a:extLst>
                <a:ext uri="{FF2B5EF4-FFF2-40B4-BE49-F238E27FC236}">
                  <a16:creationId xmlns:a16="http://schemas.microsoft.com/office/drawing/2014/main" id="{581153CD-F7C5-49FE-8B45-EE7981BE2115}"/>
                </a:ext>
              </a:extLst>
            </p:cNvPr>
            <p:cNvSpPr/>
            <p:nvPr/>
          </p:nvSpPr>
          <p:spPr>
            <a:xfrm>
              <a:off x="5483209" y="2341914"/>
              <a:ext cx="168607" cy="24086"/>
            </a:xfrm>
            <a:custGeom>
              <a:avLst/>
              <a:gdLst>
                <a:gd name="connsiteX0" fmla="*/ 4828 w 67587"/>
                <a:gd name="connsiteY0" fmla="*/ 4828 h 9655"/>
                <a:gd name="connsiteX1" fmla="*/ 63725 w 67587"/>
                <a:gd name="connsiteY1" fmla="*/ 4828 h 9655"/>
              </a:gdLst>
              <a:ahLst/>
              <a:cxnLst>
                <a:cxn ang="0">
                  <a:pos x="connsiteX0" y="connsiteY0"/>
                </a:cxn>
                <a:cxn ang="0">
                  <a:pos x="connsiteX1" y="connsiteY1"/>
                </a:cxn>
              </a:cxnLst>
              <a:rect l="l" t="t" r="r" b="b"/>
              <a:pathLst>
                <a:path w="67587" h="9655">
                  <a:moveTo>
                    <a:pt x="4828" y="4828"/>
                  </a:moveTo>
                  <a:lnTo>
                    <a:pt x="63725"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5" name="Freeform: Shape 24">
              <a:extLst>
                <a:ext uri="{FF2B5EF4-FFF2-40B4-BE49-F238E27FC236}">
                  <a16:creationId xmlns:a16="http://schemas.microsoft.com/office/drawing/2014/main" id="{95FC6507-9BB3-414F-8D79-79F886325FDE}"/>
                </a:ext>
              </a:extLst>
            </p:cNvPr>
            <p:cNvSpPr/>
            <p:nvPr/>
          </p:nvSpPr>
          <p:spPr>
            <a:xfrm>
              <a:off x="5427807" y="2450305"/>
              <a:ext cx="778805" cy="529908"/>
            </a:xfrm>
            <a:custGeom>
              <a:avLst/>
              <a:gdLst>
                <a:gd name="connsiteX0" fmla="*/ 39909 w 312189"/>
                <a:gd name="connsiteY0" fmla="*/ 4828 h 212417"/>
                <a:gd name="connsiteX1" fmla="*/ 307362 w 312189"/>
                <a:gd name="connsiteY1" fmla="*/ 4828 h 212417"/>
                <a:gd name="connsiteX2" fmla="*/ 307362 w 312189"/>
                <a:gd name="connsiteY2" fmla="*/ 210486 h 212417"/>
                <a:gd name="connsiteX3" fmla="*/ 4828 w 312189"/>
                <a:gd name="connsiteY3" fmla="*/ 210486 h 212417"/>
              </a:gdLst>
              <a:ahLst/>
              <a:cxnLst>
                <a:cxn ang="0">
                  <a:pos x="connsiteX0" y="connsiteY0"/>
                </a:cxn>
                <a:cxn ang="0">
                  <a:pos x="connsiteX1" y="connsiteY1"/>
                </a:cxn>
                <a:cxn ang="0">
                  <a:pos x="connsiteX2" y="connsiteY2"/>
                </a:cxn>
                <a:cxn ang="0">
                  <a:pos x="connsiteX3" y="connsiteY3"/>
                </a:cxn>
              </a:cxnLst>
              <a:rect l="l" t="t" r="r" b="b"/>
              <a:pathLst>
                <a:path w="312189" h="212417">
                  <a:moveTo>
                    <a:pt x="39909" y="4828"/>
                  </a:moveTo>
                  <a:lnTo>
                    <a:pt x="307362" y="4828"/>
                  </a:lnTo>
                  <a:lnTo>
                    <a:pt x="307362" y="210486"/>
                  </a:lnTo>
                  <a:lnTo>
                    <a:pt x="4828" y="210486"/>
                  </a:lnTo>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6" name="Freeform: Shape 25">
              <a:extLst>
                <a:ext uri="{FF2B5EF4-FFF2-40B4-BE49-F238E27FC236}">
                  <a16:creationId xmlns:a16="http://schemas.microsoft.com/office/drawing/2014/main" id="{291F495F-DCB0-4E5C-83B1-ADBFD14C8B28}"/>
                </a:ext>
              </a:extLst>
            </p:cNvPr>
            <p:cNvSpPr/>
            <p:nvPr/>
          </p:nvSpPr>
          <p:spPr>
            <a:xfrm>
              <a:off x="5432627" y="2785914"/>
              <a:ext cx="674429" cy="24086"/>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7" name="Freeform: Shape 26">
              <a:extLst>
                <a:ext uri="{FF2B5EF4-FFF2-40B4-BE49-F238E27FC236}">
                  <a16:creationId xmlns:a16="http://schemas.microsoft.com/office/drawing/2014/main" id="{EAF64290-25DC-4D24-BEBE-597F95A56467}"/>
                </a:ext>
              </a:extLst>
            </p:cNvPr>
            <p:cNvSpPr/>
            <p:nvPr/>
          </p:nvSpPr>
          <p:spPr>
            <a:xfrm>
              <a:off x="5432627" y="2868612"/>
              <a:ext cx="674429" cy="24086"/>
            </a:xfrm>
            <a:custGeom>
              <a:avLst/>
              <a:gdLst>
                <a:gd name="connsiteX0" fmla="*/ 4828 w 270349"/>
                <a:gd name="connsiteY0" fmla="*/ 4828 h 9655"/>
                <a:gd name="connsiteX1" fmla="*/ 265522 w 270349"/>
                <a:gd name="connsiteY1" fmla="*/ 4828 h 9655"/>
              </a:gdLst>
              <a:ahLst/>
              <a:cxnLst>
                <a:cxn ang="0">
                  <a:pos x="connsiteX0" y="connsiteY0"/>
                </a:cxn>
                <a:cxn ang="0">
                  <a:pos x="connsiteX1" y="connsiteY1"/>
                </a:cxn>
              </a:cxnLst>
              <a:rect l="l" t="t" r="r" b="b"/>
              <a:pathLst>
                <a:path w="270349" h="9655">
                  <a:moveTo>
                    <a:pt x="4828" y="4828"/>
                  </a:moveTo>
                  <a:lnTo>
                    <a:pt x="265522" y="4828"/>
                  </a:lnTo>
                </a:path>
              </a:pathLst>
            </a:custGeom>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8" name="Freeform: Shape 27">
              <a:extLst>
                <a:ext uri="{FF2B5EF4-FFF2-40B4-BE49-F238E27FC236}">
                  <a16:creationId xmlns:a16="http://schemas.microsoft.com/office/drawing/2014/main" id="{41328FB1-71DD-4669-A721-AFB95FE0C5F6}"/>
                </a:ext>
              </a:extLst>
            </p:cNvPr>
            <p:cNvSpPr/>
            <p:nvPr/>
          </p:nvSpPr>
          <p:spPr>
            <a:xfrm>
              <a:off x="5659042" y="2538623"/>
              <a:ext cx="152548" cy="152548"/>
            </a:xfrm>
            <a:custGeom>
              <a:avLst/>
              <a:gdLst>
                <a:gd name="connsiteX0" fmla="*/ 57610 w 61150"/>
                <a:gd name="connsiteY0" fmla="*/ 31219 h 61150"/>
                <a:gd name="connsiteX1" fmla="*/ 31219 w 61150"/>
                <a:gd name="connsiteY1" fmla="*/ 57610 h 61150"/>
                <a:gd name="connsiteX2" fmla="*/ 4828 w 61150"/>
                <a:gd name="connsiteY2" fmla="*/ 31219 h 61150"/>
                <a:gd name="connsiteX3" fmla="*/ 31219 w 61150"/>
                <a:gd name="connsiteY3" fmla="*/ 4828 h 61150"/>
                <a:gd name="connsiteX4" fmla="*/ 57610 w 61150"/>
                <a:gd name="connsiteY4" fmla="*/ 31219 h 61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61150">
                  <a:moveTo>
                    <a:pt x="57610" y="31219"/>
                  </a:moveTo>
                  <a:cubicBezTo>
                    <a:pt x="57610" y="45794"/>
                    <a:pt x="45794" y="57610"/>
                    <a:pt x="31219" y="57610"/>
                  </a:cubicBezTo>
                  <a:cubicBezTo>
                    <a:pt x="16643" y="57610"/>
                    <a:pt x="4828" y="45794"/>
                    <a:pt x="4828" y="31219"/>
                  </a:cubicBezTo>
                  <a:cubicBezTo>
                    <a:pt x="4828" y="16643"/>
                    <a:pt x="16643" y="4828"/>
                    <a:pt x="31219" y="4828"/>
                  </a:cubicBezTo>
                  <a:cubicBezTo>
                    <a:pt x="45794" y="4828"/>
                    <a:pt x="57610" y="16643"/>
                    <a:pt x="57610" y="31219"/>
                  </a:cubicBezTo>
                  <a:close/>
                </a:path>
              </a:pathLst>
            </a:custGeom>
            <a:noFill/>
            <a:ln w="19050" cap="flat">
              <a:solidFill>
                <a:schemeClr val="tx1"/>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29" name="Freeform: Shape 28">
              <a:extLst>
                <a:ext uri="{FF2B5EF4-FFF2-40B4-BE49-F238E27FC236}">
                  <a16:creationId xmlns:a16="http://schemas.microsoft.com/office/drawing/2014/main" id="{61280264-9426-40BA-83DB-7100434E823A}"/>
                </a:ext>
              </a:extLst>
            </p:cNvPr>
            <p:cNvSpPr/>
            <p:nvPr/>
          </p:nvSpPr>
          <p:spPr>
            <a:xfrm>
              <a:off x="4966949" y="2261023"/>
              <a:ext cx="497794" cy="497794"/>
            </a:xfrm>
            <a:custGeom>
              <a:avLst/>
              <a:gdLst>
                <a:gd name="connsiteX0" fmla="*/ 104278 w 199543"/>
                <a:gd name="connsiteY0" fmla="*/ 6035 h 199543"/>
                <a:gd name="connsiteX1" fmla="*/ 112646 w 199543"/>
                <a:gd name="connsiteY1" fmla="*/ 12793 h 199543"/>
                <a:gd name="connsiteX2" fmla="*/ 117473 w 199543"/>
                <a:gd name="connsiteY2" fmla="*/ 13437 h 199543"/>
                <a:gd name="connsiteX3" fmla="*/ 127450 w 199543"/>
                <a:gd name="connsiteY3" fmla="*/ 9575 h 199543"/>
                <a:gd name="connsiteX4" fmla="*/ 133565 w 199543"/>
                <a:gd name="connsiteY4" fmla="*/ 11506 h 199543"/>
                <a:gd name="connsiteX5" fmla="*/ 139681 w 199543"/>
                <a:gd name="connsiteY5" fmla="*/ 20518 h 199543"/>
                <a:gd name="connsiteX6" fmla="*/ 144186 w 199543"/>
                <a:gd name="connsiteY6" fmla="*/ 22771 h 199543"/>
                <a:gd name="connsiteX7" fmla="*/ 154807 w 199543"/>
                <a:gd name="connsiteY7" fmla="*/ 22449 h 199543"/>
                <a:gd name="connsiteX8" fmla="*/ 159957 w 199543"/>
                <a:gd name="connsiteY8" fmla="*/ 25989 h 199543"/>
                <a:gd name="connsiteX9" fmla="*/ 162853 w 199543"/>
                <a:gd name="connsiteY9" fmla="*/ 36288 h 199543"/>
                <a:gd name="connsiteX10" fmla="*/ 166394 w 199543"/>
                <a:gd name="connsiteY10" fmla="*/ 39828 h 199543"/>
                <a:gd name="connsiteX11" fmla="*/ 176693 w 199543"/>
                <a:gd name="connsiteY11" fmla="*/ 42725 h 199543"/>
                <a:gd name="connsiteX12" fmla="*/ 180233 w 199543"/>
                <a:gd name="connsiteY12" fmla="*/ 47874 h 199543"/>
                <a:gd name="connsiteX13" fmla="*/ 179911 w 199543"/>
                <a:gd name="connsiteY13" fmla="*/ 58495 h 199543"/>
                <a:gd name="connsiteX14" fmla="*/ 182164 w 199543"/>
                <a:gd name="connsiteY14" fmla="*/ 63001 h 199543"/>
                <a:gd name="connsiteX15" fmla="*/ 191176 w 199543"/>
                <a:gd name="connsiteY15" fmla="*/ 68794 h 199543"/>
                <a:gd name="connsiteX16" fmla="*/ 193107 w 199543"/>
                <a:gd name="connsiteY16" fmla="*/ 74909 h 199543"/>
                <a:gd name="connsiteX17" fmla="*/ 188923 w 199543"/>
                <a:gd name="connsiteY17" fmla="*/ 84886 h 199543"/>
                <a:gd name="connsiteX18" fmla="*/ 189566 w 199543"/>
                <a:gd name="connsiteY18" fmla="*/ 89714 h 199543"/>
                <a:gd name="connsiteX19" fmla="*/ 196325 w 199543"/>
                <a:gd name="connsiteY19" fmla="*/ 98082 h 199543"/>
                <a:gd name="connsiteX20" fmla="*/ 196325 w 199543"/>
                <a:gd name="connsiteY20" fmla="*/ 104197 h 199543"/>
                <a:gd name="connsiteX21" fmla="*/ 189566 w 199543"/>
                <a:gd name="connsiteY21" fmla="*/ 112565 h 199543"/>
                <a:gd name="connsiteX22" fmla="*/ 188923 w 199543"/>
                <a:gd name="connsiteY22" fmla="*/ 117393 h 199543"/>
                <a:gd name="connsiteX23" fmla="*/ 192785 w 199543"/>
                <a:gd name="connsiteY23" fmla="*/ 127370 h 199543"/>
                <a:gd name="connsiteX24" fmla="*/ 190854 w 199543"/>
                <a:gd name="connsiteY24" fmla="*/ 133485 h 199543"/>
                <a:gd name="connsiteX25" fmla="*/ 181842 w 199543"/>
                <a:gd name="connsiteY25" fmla="*/ 139600 h 199543"/>
                <a:gd name="connsiteX26" fmla="*/ 179589 w 199543"/>
                <a:gd name="connsiteY26" fmla="*/ 144106 h 199543"/>
                <a:gd name="connsiteX27" fmla="*/ 179911 w 199543"/>
                <a:gd name="connsiteY27" fmla="*/ 154727 h 199543"/>
                <a:gd name="connsiteX28" fmla="*/ 176371 w 199543"/>
                <a:gd name="connsiteY28" fmla="*/ 159876 h 199543"/>
                <a:gd name="connsiteX29" fmla="*/ 166072 w 199543"/>
                <a:gd name="connsiteY29" fmla="*/ 162773 h 199543"/>
                <a:gd name="connsiteX30" fmla="*/ 162531 w 199543"/>
                <a:gd name="connsiteY30" fmla="*/ 166313 h 199543"/>
                <a:gd name="connsiteX31" fmla="*/ 159635 w 199543"/>
                <a:gd name="connsiteY31" fmla="*/ 176612 h 199543"/>
                <a:gd name="connsiteX32" fmla="*/ 154485 w 199543"/>
                <a:gd name="connsiteY32" fmla="*/ 180152 h 199543"/>
                <a:gd name="connsiteX33" fmla="*/ 143864 w 199543"/>
                <a:gd name="connsiteY33" fmla="*/ 179831 h 199543"/>
                <a:gd name="connsiteX34" fmla="*/ 139359 w 199543"/>
                <a:gd name="connsiteY34" fmla="*/ 182084 h 199543"/>
                <a:gd name="connsiteX35" fmla="*/ 133565 w 199543"/>
                <a:gd name="connsiteY35" fmla="*/ 191095 h 199543"/>
                <a:gd name="connsiteX36" fmla="*/ 127450 w 199543"/>
                <a:gd name="connsiteY36" fmla="*/ 193026 h 199543"/>
                <a:gd name="connsiteX37" fmla="*/ 117473 w 199543"/>
                <a:gd name="connsiteY37" fmla="*/ 189164 h 199543"/>
                <a:gd name="connsiteX38" fmla="*/ 112646 w 199543"/>
                <a:gd name="connsiteY38" fmla="*/ 189808 h 199543"/>
                <a:gd name="connsiteX39" fmla="*/ 104278 w 199543"/>
                <a:gd name="connsiteY39" fmla="*/ 196567 h 199543"/>
                <a:gd name="connsiteX40" fmla="*/ 98163 w 199543"/>
                <a:gd name="connsiteY40" fmla="*/ 196567 h 199543"/>
                <a:gd name="connsiteX41" fmla="*/ 89795 w 199543"/>
                <a:gd name="connsiteY41" fmla="*/ 189808 h 199543"/>
                <a:gd name="connsiteX42" fmla="*/ 84967 w 199543"/>
                <a:gd name="connsiteY42" fmla="*/ 189164 h 199543"/>
                <a:gd name="connsiteX43" fmla="*/ 74990 w 199543"/>
                <a:gd name="connsiteY43" fmla="*/ 193026 h 199543"/>
                <a:gd name="connsiteX44" fmla="*/ 68875 w 199543"/>
                <a:gd name="connsiteY44" fmla="*/ 191095 h 199543"/>
                <a:gd name="connsiteX45" fmla="*/ 63082 w 199543"/>
                <a:gd name="connsiteY45" fmla="*/ 182084 h 199543"/>
                <a:gd name="connsiteX46" fmla="*/ 58576 w 199543"/>
                <a:gd name="connsiteY46" fmla="*/ 179831 h 199543"/>
                <a:gd name="connsiteX47" fmla="*/ 47955 w 199543"/>
                <a:gd name="connsiteY47" fmla="*/ 180152 h 199543"/>
                <a:gd name="connsiteX48" fmla="*/ 42805 w 199543"/>
                <a:gd name="connsiteY48" fmla="*/ 176612 h 199543"/>
                <a:gd name="connsiteX49" fmla="*/ 39909 w 199543"/>
                <a:gd name="connsiteY49" fmla="*/ 165991 h 199543"/>
                <a:gd name="connsiteX50" fmla="*/ 36368 w 199543"/>
                <a:gd name="connsiteY50" fmla="*/ 162451 h 199543"/>
                <a:gd name="connsiteX51" fmla="*/ 26069 w 199543"/>
                <a:gd name="connsiteY51" fmla="*/ 159554 h 199543"/>
                <a:gd name="connsiteX52" fmla="*/ 22529 w 199543"/>
                <a:gd name="connsiteY52" fmla="*/ 154405 h 199543"/>
                <a:gd name="connsiteX53" fmla="*/ 22851 w 199543"/>
                <a:gd name="connsiteY53" fmla="*/ 143784 h 199543"/>
                <a:gd name="connsiteX54" fmla="*/ 20598 w 199543"/>
                <a:gd name="connsiteY54" fmla="*/ 139278 h 199543"/>
                <a:gd name="connsiteX55" fmla="*/ 11586 w 199543"/>
                <a:gd name="connsiteY55" fmla="*/ 133485 h 199543"/>
                <a:gd name="connsiteX56" fmla="*/ 9655 w 199543"/>
                <a:gd name="connsiteY56" fmla="*/ 127370 h 199543"/>
                <a:gd name="connsiteX57" fmla="*/ 13517 w 199543"/>
                <a:gd name="connsiteY57" fmla="*/ 117393 h 199543"/>
                <a:gd name="connsiteX58" fmla="*/ 12874 w 199543"/>
                <a:gd name="connsiteY58" fmla="*/ 112565 h 199543"/>
                <a:gd name="connsiteX59" fmla="*/ 5793 w 199543"/>
                <a:gd name="connsiteY59" fmla="*/ 104197 h 199543"/>
                <a:gd name="connsiteX60" fmla="*/ 5793 w 199543"/>
                <a:gd name="connsiteY60" fmla="*/ 98082 h 199543"/>
                <a:gd name="connsiteX61" fmla="*/ 12552 w 199543"/>
                <a:gd name="connsiteY61" fmla="*/ 89714 h 199543"/>
                <a:gd name="connsiteX62" fmla="*/ 13196 w 199543"/>
                <a:gd name="connsiteY62" fmla="*/ 84886 h 199543"/>
                <a:gd name="connsiteX63" fmla="*/ 9333 w 199543"/>
                <a:gd name="connsiteY63" fmla="*/ 74909 h 199543"/>
                <a:gd name="connsiteX64" fmla="*/ 11265 w 199543"/>
                <a:gd name="connsiteY64" fmla="*/ 68794 h 199543"/>
                <a:gd name="connsiteX65" fmla="*/ 20276 w 199543"/>
                <a:gd name="connsiteY65" fmla="*/ 63001 h 199543"/>
                <a:gd name="connsiteX66" fmla="*/ 22529 w 199543"/>
                <a:gd name="connsiteY66" fmla="*/ 58495 h 199543"/>
                <a:gd name="connsiteX67" fmla="*/ 22207 w 199543"/>
                <a:gd name="connsiteY67" fmla="*/ 47874 h 199543"/>
                <a:gd name="connsiteX68" fmla="*/ 25748 w 199543"/>
                <a:gd name="connsiteY68" fmla="*/ 42725 h 199543"/>
                <a:gd name="connsiteX69" fmla="*/ 36047 w 199543"/>
                <a:gd name="connsiteY69" fmla="*/ 39828 h 199543"/>
                <a:gd name="connsiteX70" fmla="*/ 39587 w 199543"/>
                <a:gd name="connsiteY70" fmla="*/ 36288 h 199543"/>
                <a:gd name="connsiteX71" fmla="*/ 42483 w 199543"/>
                <a:gd name="connsiteY71" fmla="*/ 25989 h 199543"/>
                <a:gd name="connsiteX72" fmla="*/ 47633 w 199543"/>
                <a:gd name="connsiteY72" fmla="*/ 22449 h 199543"/>
                <a:gd name="connsiteX73" fmla="*/ 58254 w 199543"/>
                <a:gd name="connsiteY73" fmla="*/ 22771 h 199543"/>
                <a:gd name="connsiteX74" fmla="*/ 62760 w 199543"/>
                <a:gd name="connsiteY74" fmla="*/ 20518 h 199543"/>
                <a:gd name="connsiteX75" fmla="*/ 68553 w 199543"/>
                <a:gd name="connsiteY75" fmla="*/ 11506 h 199543"/>
                <a:gd name="connsiteX76" fmla="*/ 74668 w 199543"/>
                <a:gd name="connsiteY76" fmla="*/ 9575 h 199543"/>
                <a:gd name="connsiteX77" fmla="*/ 84645 w 199543"/>
                <a:gd name="connsiteY77" fmla="*/ 13437 h 199543"/>
                <a:gd name="connsiteX78" fmla="*/ 89473 w 199543"/>
                <a:gd name="connsiteY78" fmla="*/ 12793 h 199543"/>
                <a:gd name="connsiteX79" fmla="*/ 97841 w 199543"/>
                <a:gd name="connsiteY79" fmla="*/ 6035 h 199543"/>
                <a:gd name="connsiteX80" fmla="*/ 104278 w 199543"/>
                <a:gd name="connsiteY80" fmla="*/ 6035 h 199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99543" h="199543">
                  <a:moveTo>
                    <a:pt x="104278" y="6035"/>
                  </a:moveTo>
                  <a:lnTo>
                    <a:pt x="112646" y="12793"/>
                  </a:lnTo>
                  <a:cubicBezTo>
                    <a:pt x="113933" y="13759"/>
                    <a:pt x="115864" y="14081"/>
                    <a:pt x="117473" y="13437"/>
                  </a:cubicBezTo>
                  <a:lnTo>
                    <a:pt x="127450" y="9575"/>
                  </a:lnTo>
                  <a:cubicBezTo>
                    <a:pt x="129703" y="8609"/>
                    <a:pt x="131956" y="9575"/>
                    <a:pt x="133565" y="11506"/>
                  </a:cubicBezTo>
                  <a:lnTo>
                    <a:pt x="139681" y="20518"/>
                  </a:lnTo>
                  <a:cubicBezTo>
                    <a:pt x="140646" y="22127"/>
                    <a:pt x="142255" y="22771"/>
                    <a:pt x="144186" y="22771"/>
                  </a:cubicBezTo>
                  <a:lnTo>
                    <a:pt x="154807" y="22449"/>
                  </a:lnTo>
                  <a:cubicBezTo>
                    <a:pt x="157060" y="22449"/>
                    <a:pt x="159313" y="23736"/>
                    <a:pt x="159957" y="25989"/>
                  </a:cubicBezTo>
                  <a:lnTo>
                    <a:pt x="162853" y="36288"/>
                  </a:lnTo>
                  <a:cubicBezTo>
                    <a:pt x="163175" y="37897"/>
                    <a:pt x="164784" y="39185"/>
                    <a:pt x="166394" y="39828"/>
                  </a:cubicBezTo>
                  <a:lnTo>
                    <a:pt x="176693" y="42725"/>
                  </a:lnTo>
                  <a:cubicBezTo>
                    <a:pt x="178946" y="43369"/>
                    <a:pt x="180555" y="45300"/>
                    <a:pt x="180233" y="47874"/>
                  </a:cubicBezTo>
                  <a:lnTo>
                    <a:pt x="179911" y="58495"/>
                  </a:lnTo>
                  <a:cubicBezTo>
                    <a:pt x="179911" y="60104"/>
                    <a:pt x="180555" y="62036"/>
                    <a:pt x="182164" y="63001"/>
                  </a:cubicBezTo>
                  <a:lnTo>
                    <a:pt x="191176" y="68794"/>
                  </a:lnTo>
                  <a:cubicBezTo>
                    <a:pt x="193107" y="70082"/>
                    <a:pt x="194072" y="72656"/>
                    <a:pt x="193107" y="74909"/>
                  </a:cubicBezTo>
                  <a:lnTo>
                    <a:pt x="188923" y="84886"/>
                  </a:lnTo>
                  <a:cubicBezTo>
                    <a:pt x="188279" y="86496"/>
                    <a:pt x="188601" y="88427"/>
                    <a:pt x="189566" y="89714"/>
                  </a:cubicBezTo>
                  <a:lnTo>
                    <a:pt x="196325" y="98082"/>
                  </a:lnTo>
                  <a:cubicBezTo>
                    <a:pt x="197613" y="100013"/>
                    <a:pt x="197613" y="102588"/>
                    <a:pt x="196325" y="104197"/>
                  </a:cubicBezTo>
                  <a:lnTo>
                    <a:pt x="189566" y="112565"/>
                  </a:lnTo>
                  <a:cubicBezTo>
                    <a:pt x="188601" y="113852"/>
                    <a:pt x="188279" y="115784"/>
                    <a:pt x="188923" y="117393"/>
                  </a:cubicBezTo>
                  <a:lnTo>
                    <a:pt x="192785" y="127370"/>
                  </a:lnTo>
                  <a:cubicBezTo>
                    <a:pt x="193750" y="129623"/>
                    <a:pt x="192785" y="131876"/>
                    <a:pt x="190854" y="133485"/>
                  </a:cubicBezTo>
                  <a:lnTo>
                    <a:pt x="181842" y="139600"/>
                  </a:lnTo>
                  <a:cubicBezTo>
                    <a:pt x="180233" y="140566"/>
                    <a:pt x="179589" y="142175"/>
                    <a:pt x="179589" y="144106"/>
                  </a:cubicBezTo>
                  <a:lnTo>
                    <a:pt x="179911" y="154727"/>
                  </a:lnTo>
                  <a:cubicBezTo>
                    <a:pt x="179911" y="156980"/>
                    <a:pt x="178624" y="159233"/>
                    <a:pt x="176371" y="159876"/>
                  </a:cubicBezTo>
                  <a:lnTo>
                    <a:pt x="166072" y="162773"/>
                  </a:lnTo>
                  <a:cubicBezTo>
                    <a:pt x="164463" y="163095"/>
                    <a:pt x="163175" y="164704"/>
                    <a:pt x="162531" y="166313"/>
                  </a:cubicBezTo>
                  <a:lnTo>
                    <a:pt x="159635" y="176612"/>
                  </a:lnTo>
                  <a:cubicBezTo>
                    <a:pt x="158991" y="178865"/>
                    <a:pt x="157060" y="180474"/>
                    <a:pt x="154485" y="180152"/>
                  </a:cubicBezTo>
                  <a:lnTo>
                    <a:pt x="143864" y="179831"/>
                  </a:lnTo>
                  <a:cubicBezTo>
                    <a:pt x="142255" y="179831"/>
                    <a:pt x="140324" y="180474"/>
                    <a:pt x="139359" y="182084"/>
                  </a:cubicBezTo>
                  <a:lnTo>
                    <a:pt x="133565" y="191095"/>
                  </a:lnTo>
                  <a:cubicBezTo>
                    <a:pt x="132278" y="193026"/>
                    <a:pt x="129703" y="193992"/>
                    <a:pt x="127450" y="193026"/>
                  </a:cubicBezTo>
                  <a:lnTo>
                    <a:pt x="117473" y="189164"/>
                  </a:lnTo>
                  <a:cubicBezTo>
                    <a:pt x="115864" y="188520"/>
                    <a:pt x="113933" y="188842"/>
                    <a:pt x="112646" y="189808"/>
                  </a:cubicBezTo>
                  <a:lnTo>
                    <a:pt x="104278" y="196567"/>
                  </a:lnTo>
                  <a:cubicBezTo>
                    <a:pt x="102347" y="197854"/>
                    <a:pt x="99772" y="197854"/>
                    <a:pt x="98163" y="196567"/>
                  </a:cubicBezTo>
                  <a:lnTo>
                    <a:pt x="89795" y="189808"/>
                  </a:lnTo>
                  <a:cubicBezTo>
                    <a:pt x="88507" y="188842"/>
                    <a:pt x="86576" y="188520"/>
                    <a:pt x="84967" y="189164"/>
                  </a:cubicBezTo>
                  <a:lnTo>
                    <a:pt x="74990" y="193026"/>
                  </a:lnTo>
                  <a:cubicBezTo>
                    <a:pt x="72737" y="193992"/>
                    <a:pt x="70484" y="193026"/>
                    <a:pt x="68875" y="191095"/>
                  </a:cubicBezTo>
                  <a:lnTo>
                    <a:pt x="63082" y="182084"/>
                  </a:lnTo>
                  <a:cubicBezTo>
                    <a:pt x="62116" y="180474"/>
                    <a:pt x="60507" y="179831"/>
                    <a:pt x="58576" y="179831"/>
                  </a:cubicBezTo>
                  <a:lnTo>
                    <a:pt x="47955" y="180152"/>
                  </a:lnTo>
                  <a:cubicBezTo>
                    <a:pt x="45702" y="180152"/>
                    <a:pt x="43449" y="178865"/>
                    <a:pt x="42805" y="176612"/>
                  </a:cubicBezTo>
                  <a:lnTo>
                    <a:pt x="39909" y="165991"/>
                  </a:lnTo>
                  <a:cubicBezTo>
                    <a:pt x="39587" y="164382"/>
                    <a:pt x="37978" y="163095"/>
                    <a:pt x="36368" y="162451"/>
                  </a:cubicBezTo>
                  <a:lnTo>
                    <a:pt x="26069" y="159554"/>
                  </a:lnTo>
                  <a:cubicBezTo>
                    <a:pt x="23816" y="158911"/>
                    <a:pt x="22207" y="156980"/>
                    <a:pt x="22529" y="154405"/>
                  </a:cubicBezTo>
                  <a:lnTo>
                    <a:pt x="22851" y="143784"/>
                  </a:lnTo>
                  <a:cubicBezTo>
                    <a:pt x="22851" y="142175"/>
                    <a:pt x="22207" y="140244"/>
                    <a:pt x="20598" y="139278"/>
                  </a:cubicBezTo>
                  <a:lnTo>
                    <a:pt x="11586" y="133485"/>
                  </a:lnTo>
                  <a:cubicBezTo>
                    <a:pt x="9655" y="132198"/>
                    <a:pt x="8690" y="129623"/>
                    <a:pt x="9655" y="127370"/>
                  </a:cubicBezTo>
                  <a:lnTo>
                    <a:pt x="13517" y="117393"/>
                  </a:lnTo>
                  <a:cubicBezTo>
                    <a:pt x="14161" y="115784"/>
                    <a:pt x="13839" y="113852"/>
                    <a:pt x="12874" y="112565"/>
                  </a:cubicBezTo>
                  <a:lnTo>
                    <a:pt x="5793" y="104197"/>
                  </a:lnTo>
                  <a:cubicBezTo>
                    <a:pt x="4506" y="102266"/>
                    <a:pt x="4506" y="99691"/>
                    <a:pt x="5793" y="98082"/>
                  </a:cubicBezTo>
                  <a:lnTo>
                    <a:pt x="12552" y="89714"/>
                  </a:lnTo>
                  <a:cubicBezTo>
                    <a:pt x="13517" y="88427"/>
                    <a:pt x="13839" y="86496"/>
                    <a:pt x="13196" y="84886"/>
                  </a:cubicBezTo>
                  <a:lnTo>
                    <a:pt x="9333" y="74909"/>
                  </a:lnTo>
                  <a:cubicBezTo>
                    <a:pt x="8368" y="72656"/>
                    <a:pt x="9333" y="70403"/>
                    <a:pt x="11265" y="68794"/>
                  </a:cubicBezTo>
                  <a:lnTo>
                    <a:pt x="20276" y="63001"/>
                  </a:lnTo>
                  <a:cubicBezTo>
                    <a:pt x="21885" y="62036"/>
                    <a:pt x="22529" y="60426"/>
                    <a:pt x="22529" y="58495"/>
                  </a:cubicBezTo>
                  <a:lnTo>
                    <a:pt x="22207" y="47874"/>
                  </a:lnTo>
                  <a:cubicBezTo>
                    <a:pt x="22207" y="45621"/>
                    <a:pt x="23495" y="43369"/>
                    <a:pt x="25748" y="42725"/>
                  </a:cubicBezTo>
                  <a:lnTo>
                    <a:pt x="36047" y="39828"/>
                  </a:lnTo>
                  <a:cubicBezTo>
                    <a:pt x="37656" y="39506"/>
                    <a:pt x="38943" y="37897"/>
                    <a:pt x="39587" y="36288"/>
                  </a:cubicBezTo>
                  <a:lnTo>
                    <a:pt x="42483" y="25989"/>
                  </a:lnTo>
                  <a:cubicBezTo>
                    <a:pt x="43127" y="23736"/>
                    <a:pt x="45058" y="22127"/>
                    <a:pt x="47633" y="22449"/>
                  </a:cubicBezTo>
                  <a:lnTo>
                    <a:pt x="58254" y="22771"/>
                  </a:lnTo>
                  <a:cubicBezTo>
                    <a:pt x="59863" y="22771"/>
                    <a:pt x="61794" y="22127"/>
                    <a:pt x="62760" y="20518"/>
                  </a:cubicBezTo>
                  <a:lnTo>
                    <a:pt x="68553" y="11506"/>
                  </a:lnTo>
                  <a:cubicBezTo>
                    <a:pt x="69840" y="9575"/>
                    <a:pt x="72415" y="8609"/>
                    <a:pt x="74668" y="9575"/>
                  </a:cubicBezTo>
                  <a:lnTo>
                    <a:pt x="84645" y="13437"/>
                  </a:lnTo>
                  <a:cubicBezTo>
                    <a:pt x="86254" y="14081"/>
                    <a:pt x="88185" y="13759"/>
                    <a:pt x="89473" y="12793"/>
                  </a:cubicBezTo>
                  <a:lnTo>
                    <a:pt x="97841" y="6035"/>
                  </a:lnTo>
                  <a:cubicBezTo>
                    <a:pt x="99772" y="4425"/>
                    <a:pt x="102347" y="4425"/>
                    <a:pt x="104278" y="6035"/>
                  </a:cubicBezTo>
                  <a:close/>
                </a:path>
              </a:pathLst>
            </a:custGeom>
            <a:noFill/>
            <a:ln w="19050" cap="flat">
              <a:solidFill>
                <a:srgbClr val="3366FF"/>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0" name="Freeform: Shape 29">
              <a:extLst>
                <a:ext uri="{FF2B5EF4-FFF2-40B4-BE49-F238E27FC236}">
                  <a16:creationId xmlns:a16="http://schemas.microsoft.com/office/drawing/2014/main" id="{78D4700E-0C3B-48FB-B264-E3CB6D898C0A}"/>
                </a:ext>
              </a:extLst>
            </p:cNvPr>
            <p:cNvSpPr/>
            <p:nvPr/>
          </p:nvSpPr>
          <p:spPr>
            <a:xfrm>
              <a:off x="5079353" y="2371621"/>
              <a:ext cx="272983" cy="272983"/>
            </a:xfrm>
            <a:custGeom>
              <a:avLst/>
              <a:gdLst>
                <a:gd name="connsiteX0" fmla="*/ 107174 w 109427"/>
                <a:gd name="connsiteY0" fmla="*/ 56001 h 109427"/>
                <a:gd name="connsiteX1" fmla="*/ 56001 w 109427"/>
                <a:gd name="connsiteY1" fmla="*/ 107174 h 109427"/>
                <a:gd name="connsiteX2" fmla="*/ 4828 w 109427"/>
                <a:gd name="connsiteY2" fmla="*/ 56001 h 109427"/>
                <a:gd name="connsiteX3" fmla="*/ 56001 w 109427"/>
                <a:gd name="connsiteY3" fmla="*/ 4828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84263"/>
                    <a:pt x="84263" y="107174"/>
                    <a:pt x="56001" y="107174"/>
                  </a:cubicBezTo>
                  <a:cubicBezTo>
                    <a:pt x="27739" y="107174"/>
                    <a:pt x="4828" y="84263"/>
                    <a:pt x="4828" y="56001"/>
                  </a:cubicBezTo>
                  <a:cubicBezTo>
                    <a:pt x="4828" y="27739"/>
                    <a:pt x="27739" y="4828"/>
                    <a:pt x="56001" y="4828"/>
                  </a:cubicBezTo>
                  <a:cubicBezTo>
                    <a:pt x="84263" y="4828"/>
                    <a:pt x="107174" y="27739"/>
                    <a:pt x="107174" y="56001"/>
                  </a:cubicBezTo>
                  <a:close/>
                </a:path>
              </a:pathLst>
            </a:custGeom>
            <a:noFill/>
            <a:ln w="19050" cap="flat">
              <a:solidFill>
                <a:srgbClr val="3366FF"/>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1" name="Freeform: Shape 30">
              <a:extLst>
                <a:ext uri="{FF2B5EF4-FFF2-40B4-BE49-F238E27FC236}">
                  <a16:creationId xmlns:a16="http://schemas.microsoft.com/office/drawing/2014/main" id="{175D548D-143C-4554-BF3F-EB096FCAB169}"/>
                </a:ext>
              </a:extLst>
            </p:cNvPr>
            <p:cNvSpPr/>
            <p:nvPr/>
          </p:nvSpPr>
          <p:spPr>
            <a:xfrm>
              <a:off x="5185334" y="2760221"/>
              <a:ext cx="184665" cy="240867"/>
            </a:xfrm>
            <a:custGeom>
              <a:avLst/>
              <a:gdLst>
                <a:gd name="connsiteX0" fmla="*/ 4828 w 74024"/>
                <a:gd name="connsiteY0" fmla="*/ 8368 h 96553"/>
                <a:gd name="connsiteX1" fmla="*/ 23495 w 74024"/>
                <a:gd name="connsiteY1" fmla="*/ 90116 h 96553"/>
                <a:gd name="connsiteX2" fmla="*/ 32828 w 74024"/>
                <a:gd name="connsiteY2" fmla="*/ 91726 h 96553"/>
                <a:gd name="connsiteX3" fmla="*/ 41196 w 74024"/>
                <a:gd name="connsiteY3" fmla="*/ 77886 h 96553"/>
                <a:gd name="connsiteX4" fmla="*/ 48277 w 74024"/>
                <a:gd name="connsiteY4" fmla="*/ 76277 h 96553"/>
                <a:gd name="connsiteX5" fmla="*/ 61472 w 74024"/>
                <a:gd name="connsiteY5" fmla="*/ 85289 h 96553"/>
                <a:gd name="connsiteX6" fmla="*/ 69197 w 74024"/>
                <a:gd name="connsiteY6" fmla="*/ 80139 h 96553"/>
                <a:gd name="connsiteX7" fmla="*/ 53104 w 74024"/>
                <a:gd name="connsiteY7" fmla="*/ 4828 h 96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24" h="96553">
                  <a:moveTo>
                    <a:pt x="4828" y="8368"/>
                  </a:moveTo>
                  <a:lnTo>
                    <a:pt x="23495" y="90116"/>
                  </a:lnTo>
                  <a:cubicBezTo>
                    <a:pt x="24460" y="94622"/>
                    <a:pt x="30575" y="95588"/>
                    <a:pt x="32828" y="91726"/>
                  </a:cubicBezTo>
                  <a:lnTo>
                    <a:pt x="41196" y="77886"/>
                  </a:lnTo>
                  <a:cubicBezTo>
                    <a:pt x="42805" y="75312"/>
                    <a:pt x="46024" y="74668"/>
                    <a:pt x="48277" y="76277"/>
                  </a:cubicBezTo>
                  <a:lnTo>
                    <a:pt x="61472" y="85289"/>
                  </a:lnTo>
                  <a:cubicBezTo>
                    <a:pt x="65334" y="87864"/>
                    <a:pt x="70162" y="84645"/>
                    <a:pt x="69197" y="80139"/>
                  </a:cubicBezTo>
                  <a:lnTo>
                    <a:pt x="53104" y="4828"/>
                  </a:lnTo>
                </a:path>
              </a:pathLst>
            </a:custGeom>
            <a:noFill/>
            <a:ln w="19050" cap="flat">
              <a:solidFill>
                <a:srgbClr val="3366FF"/>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sp>
          <p:nvSpPr>
            <p:cNvPr id="32" name="Freeform: Shape 31">
              <a:extLst>
                <a:ext uri="{FF2B5EF4-FFF2-40B4-BE49-F238E27FC236}">
                  <a16:creationId xmlns:a16="http://schemas.microsoft.com/office/drawing/2014/main" id="{CB27EB4A-CD9B-4658-95B3-F8B6339420A7}"/>
                </a:ext>
              </a:extLst>
            </p:cNvPr>
            <p:cNvSpPr/>
            <p:nvPr/>
          </p:nvSpPr>
          <p:spPr>
            <a:xfrm>
              <a:off x="5043730" y="2741756"/>
              <a:ext cx="152548" cy="264955"/>
            </a:xfrm>
            <a:custGeom>
              <a:avLst/>
              <a:gdLst>
                <a:gd name="connsiteX0" fmla="*/ 22648 w 61150"/>
                <a:gd name="connsiteY0" fmla="*/ 4828 h 106208"/>
                <a:gd name="connsiteX1" fmla="*/ 4946 w 61150"/>
                <a:gd name="connsiteY1" fmla="*/ 87542 h 106208"/>
                <a:gd name="connsiteX2" fmla="*/ 12670 w 61150"/>
                <a:gd name="connsiteY2" fmla="*/ 92691 h 106208"/>
                <a:gd name="connsiteX3" fmla="*/ 25866 w 61150"/>
                <a:gd name="connsiteY3" fmla="*/ 83680 h 106208"/>
                <a:gd name="connsiteX4" fmla="*/ 32947 w 61150"/>
                <a:gd name="connsiteY4" fmla="*/ 85289 h 106208"/>
                <a:gd name="connsiteX5" fmla="*/ 40993 w 61150"/>
                <a:gd name="connsiteY5" fmla="*/ 99128 h 106208"/>
                <a:gd name="connsiteX6" fmla="*/ 50326 w 61150"/>
                <a:gd name="connsiteY6" fmla="*/ 97519 h 106208"/>
                <a:gd name="connsiteX7" fmla="*/ 56763 w 61150"/>
                <a:gd name="connsiteY7" fmla="*/ 66944 h 10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50" h="106208">
                  <a:moveTo>
                    <a:pt x="22648" y="4828"/>
                  </a:moveTo>
                  <a:lnTo>
                    <a:pt x="4946" y="87542"/>
                  </a:lnTo>
                  <a:cubicBezTo>
                    <a:pt x="3981" y="92048"/>
                    <a:pt x="9130" y="95266"/>
                    <a:pt x="12670" y="92691"/>
                  </a:cubicBezTo>
                  <a:lnTo>
                    <a:pt x="25866" y="83680"/>
                  </a:lnTo>
                  <a:cubicBezTo>
                    <a:pt x="28119" y="82070"/>
                    <a:pt x="31659" y="82714"/>
                    <a:pt x="32947" y="85289"/>
                  </a:cubicBezTo>
                  <a:lnTo>
                    <a:pt x="40993" y="99128"/>
                  </a:lnTo>
                  <a:cubicBezTo>
                    <a:pt x="43246" y="102990"/>
                    <a:pt x="49361" y="102025"/>
                    <a:pt x="50326" y="97519"/>
                  </a:cubicBezTo>
                  <a:lnTo>
                    <a:pt x="56763" y="66944"/>
                  </a:lnTo>
                </a:path>
              </a:pathLst>
            </a:custGeom>
            <a:noFill/>
            <a:ln w="19050" cap="flat">
              <a:solidFill>
                <a:srgbClr val="3366FF"/>
              </a:solidFill>
              <a:prstDash val="solid"/>
              <a:round/>
            </a:ln>
          </p:spPr>
          <p:txBody>
            <a:bodyPr rtlCol="0" anchor="ctr"/>
            <a:lstStyle/>
            <a:p>
              <a:pPr marL="0" marR="0" lvl="0" indent="0" algn="l" defTabSz="685758"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Amazon Ember"/>
                <a:ea typeface="+mn-ea"/>
                <a:cs typeface="+mn-cs"/>
              </a:endParaRPr>
            </a:p>
          </p:txBody>
        </p:sp>
      </p:grpSp>
      <p:pic>
        <p:nvPicPr>
          <p:cNvPr id="1026" name="Picture 2" descr="Machine Learning educational devices"/>
          <p:cNvPicPr>
            <a:picLocks noChangeAspect="1" noChangeArrowheads="1"/>
          </p:cNvPicPr>
          <p:nvPr/>
        </p:nvPicPr>
        <p:blipFill rotWithShape="1">
          <a:blip r:embed="rId6">
            <a:extLst>
              <a:ext uri="{28A0092B-C50C-407E-A947-70E740481C1C}">
                <a14:useLocalDpi xmlns:a14="http://schemas.microsoft.com/office/drawing/2010/main" val="0"/>
              </a:ext>
            </a:extLst>
          </a:blip>
          <a:srcRect l="5921" t="14141" r="16072" b="10884"/>
          <a:stretch/>
        </p:blipFill>
        <p:spPr bwMode="auto">
          <a:xfrm>
            <a:off x="1204437" y="2036260"/>
            <a:ext cx="2343150" cy="1502979"/>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a:extLst>
              <a:ext uri="{FF2B5EF4-FFF2-40B4-BE49-F238E27FC236}">
                <a16:creationId xmlns:a16="http://schemas.microsoft.com/office/drawing/2014/main" id="{71EE2FF4-BA4D-4042-9F3D-407343AAC268}"/>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0F9E89F8-96E5-412A-819D-D29E5F9F5E04}"/>
              </a:ext>
            </a:extLst>
          </p:cNvPr>
          <p:cNvGrpSpPr/>
          <p:nvPr/>
        </p:nvGrpSpPr>
        <p:grpSpPr>
          <a:xfrm>
            <a:off x="457199" y="3804006"/>
            <a:ext cx="8230774" cy="369332"/>
            <a:chOff x="457199" y="3833441"/>
            <a:chExt cx="8230774" cy="369332"/>
          </a:xfrm>
        </p:grpSpPr>
        <p:sp>
          <p:nvSpPr>
            <p:cNvPr id="3" name="Rectangle 2"/>
            <p:cNvSpPr/>
            <p:nvPr/>
          </p:nvSpPr>
          <p:spPr>
            <a:xfrm>
              <a:off x="7197501"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mn-ea"/>
                  <a:cs typeface="+mn-cs"/>
                </a:rPr>
                <a:t>Partnerships </a:t>
              </a:r>
              <a:br>
                <a:rPr kumimoji="0" lang="en-US" sz="900" b="0" i="0" u="none" strike="noStrike" kern="1200" cap="none" spc="0" normalizeH="0" baseline="0" noProof="0" dirty="0">
                  <a:ln>
                    <a:noFill/>
                  </a:ln>
                  <a:solidFill>
                    <a:srgbClr val="FFFFFF"/>
                  </a:solidFill>
                  <a:effectLst/>
                  <a:uLnTx/>
                  <a:uFillTx/>
                  <a:latin typeface="Amazon Ember"/>
                  <a:ea typeface="+mn-ea"/>
                  <a:cs typeface="+mn-cs"/>
                </a:rPr>
              </a:br>
              <a:r>
                <a:rPr kumimoji="0" lang="en-US" sz="900" b="0" i="0" u="none" strike="noStrike" kern="1200" cap="none" spc="0" normalizeH="0" baseline="0" noProof="0" dirty="0">
                  <a:ln>
                    <a:noFill/>
                  </a:ln>
                  <a:solidFill>
                    <a:srgbClr val="FFFFFF"/>
                  </a:solidFill>
                  <a:effectLst/>
                  <a:uLnTx/>
                  <a:uFillTx/>
                  <a:latin typeface="Amazon Ember"/>
                  <a:ea typeface="+mn-ea"/>
                  <a:cs typeface="+mn-cs"/>
                </a:rPr>
                <a:t>with MOOCs</a:t>
              </a:r>
            </a:p>
          </p:txBody>
        </p:sp>
        <p:sp>
          <p:nvSpPr>
            <p:cNvPr id="6" name="Rectangle 5"/>
            <p:cNvSpPr/>
            <p:nvPr/>
          </p:nvSpPr>
          <p:spPr>
            <a:xfrm>
              <a:off x="457199"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DeepRacer  Reinforcement Learning</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0" name="Rectangle 9"/>
            <p:cNvSpPr/>
            <p:nvPr/>
          </p:nvSpPr>
          <p:spPr>
            <a:xfrm>
              <a:off x="3827351"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DeepLens  </a:t>
              </a:r>
            </a:p>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Deep Learning</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4" name="Rectangle 13"/>
            <p:cNvSpPr/>
            <p:nvPr/>
          </p:nvSpPr>
          <p:spPr>
            <a:xfrm>
              <a:off x="5512427" y="3833441"/>
              <a:ext cx="1490472" cy="369332"/>
            </a:xfrm>
            <a:prstGeom prst="rect">
              <a:avLst/>
            </a:prstGeom>
          </p:spPr>
          <p:txBody>
            <a:bodyPr wrap="square">
              <a:noAutofit/>
            </a:bodyPr>
            <a:lstStyle/>
            <a:p>
              <a:pPr marL="0" marR="0" lvl="0" indent="0" algn="ctr" defTabSz="685758"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ML Training </a:t>
              </a:r>
              <a:b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b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and Certification</a:t>
              </a:r>
              <a:endParaRPr kumimoji="0" lang="en-US" sz="90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8" name="Rectangle 7"/>
            <p:cNvSpPr/>
            <p:nvPr/>
          </p:nvSpPr>
          <p:spPr>
            <a:xfrm>
              <a:off x="2142275" y="3833441"/>
              <a:ext cx="1490472" cy="369332"/>
            </a:xfrm>
            <a:prstGeom prst="rect">
              <a:avLst/>
            </a:prstGeom>
          </p:spPr>
          <p:txBody>
            <a:bodyPr wrap="none">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AWS </a:t>
              </a:r>
              <a:r>
                <a:rPr kumimoji="0" lang="en-US" sz="900" b="0" i="0" u="none" strike="noStrike" kern="1200" cap="none" spc="0" normalizeH="0" baseline="0" noProof="0" dirty="0" err="1">
                  <a:ln>
                    <a:noFill/>
                  </a:ln>
                  <a:solidFill>
                    <a:srgbClr val="FFFFFF"/>
                  </a:solidFill>
                  <a:effectLst/>
                  <a:uLnTx/>
                  <a:uFillTx/>
                  <a:latin typeface="Amazon Ember"/>
                  <a:ea typeface="Amazon Ember Cd" panose="020B0606020204020204" pitchFamily="34" charset="0"/>
                  <a:cs typeface="Amazon Ember Cd" panose="020B0606020204020204" pitchFamily="34" charset="0"/>
                </a:rPr>
                <a:t>DeepComposer</a:t>
              </a:r>
              <a:endPar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Amazon Ember"/>
                  <a:ea typeface="Amazon Ember Cd" panose="020B0606020204020204" pitchFamily="34" charset="0"/>
                  <a:cs typeface="Amazon Ember Cd" panose="020B0606020204020204" pitchFamily="34" charset="0"/>
                </a:rPr>
                <a:t>Generative AI</a:t>
              </a:r>
            </a:p>
          </p:txBody>
        </p:sp>
        <p:cxnSp>
          <p:nvCxnSpPr>
            <p:cNvPr id="39" name="Straight Connector 38">
              <a:extLst>
                <a:ext uri="{FF2B5EF4-FFF2-40B4-BE49-F238E27FC236}">
                  <a16:creationId xmlns:a16="http://schemas.microsoft.com/office/drawing/2014/main" id="{DA9991B9-A700-4F4E-8B24-2097E19846E9}"/>
                </a:ext>
              </a:extLst>
            </p:cNvPr>
            <p:cNvCxnSpPr>
              <a:cxnSpLocks/>
            </p:cNvCxnSpPr>
            <p:nvPr/>
          </p:nvCxnSpPr>
          <p:spPr>
            <a:xfrm>
              <a:off x="2044973"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9AA8A574-FC81-4138-A961-B885679E2317}"/>
                </a:ext>
              </a:extLst>
            </p:cNvPr>
            <p:cNvCxnSpPr>
              <a:cxnSpLocks/>
            </p:cNvCxnSpPr>
            <p:nvPr/>
          </p:nvCxnSpPr>
          <p:spPr>
            <a:xfrm>
              <a:off x="3730049"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C294F74F-29CB-4B3A-8D97-7DD742FB0A0B}"/>
                </a:ext>
              </a:extLst>
            </p:cNvPr>
            <p:cNvCxnSpPr>
              <a:cxnSpLocks/>
            </p:cNvCxnSpPr>
            <p:nvPr/>
          </p:nvCxnSpPr>
          <p:spPr>
            <a:xfrm>
              <a:off x="5415125"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258B5F1F-C307-4AC0-89B6-509F0E1F9F6B}"/>
                </a:ext>
              </a:extLst>
            </p:cNvPr>
            <p:cNvCxnSpPr>
              <a:cxnSpLocks/>
            </p:cNvCxnSpPr>
            <p:nvPr/>
          </p:nvCxnSpPr>
          <p:spPr>
            <a:xfrm>
              <a:off x="7100201" y="3879995"/>
              <a:ext cx="0" cy="276225"/>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grpSp>
      <p:grpSp>
        <p:nvGrpSpPr>
          <p:cNvPr id="46" name="Group 45">
            <a:extLst>
              <a:ext uri="{FF2B5EF4-FFF2-40B4-BE49-F238E27FC236}">
                <a16:creationId xmlns:a16="http://schemas.microsoft.com/office/drawing/2014/main" id="{8E6FF24B-0A0A-4772-A7A1-1BCC6BB7C2E1}"/>
              </a:ext>
            </a:extLst>
          </p:cNvPr>
          <p:cNvGrpSpPr/>
          <p:nvPr/>
        </p:nvGrpSpPr>
        <p:grpSpPr>
          <a:xfrm>
            <a:off x="2198500" y="1183560"/>
            <a:ext cx="355024" cy="459362"/>
            <a:chOff x="11229259" y="4691987"/>
            <a:chExt cx="355024" cy="459362"/>
          </a:xfrm>
        </p:grpSpPr>
        <p:sp>
          <p:nvSpPr>
            <p:cNvPr id="48" name="Freeform: Shape 47">
              <a:extLst>
                <a:ext uri="{FF2B5EF4-FFF2-40B4-BE49-F238E27FC236}">
                  <a16:creationId xmlns:a16="http://schemas.microsoft.com/office/drawing/2014/main" id="{F0DC6644-4ADD-4362-9AFE-6835E066C68E}"/>
                </a:ext>
              </a:extLst>
            </p:cNvPr>
            <p:cNvSpPr/>
            <p:nvPr/>
          </p:nvSpPr>
          <p:spPr>
            <a:xfrm>
              <a:off x="11229259" y="4691987"/>
              <a:ext cx="237943" cy="459362"/>
            </a:xfrm>
            <a:custGeom>
              <a:avLst/>
              <a:gdLst>
                <a:gd name="connsiteX0" fmla="*/ 233316 w 237942"/>
                <a:gd name="connsiteY0" fmla="*/ 73035 h 459361"/>
                <a:gd name="connsiteX1" fmla="*/ 233316 w 237942"/>
                <a:gd name="connsiteY1" fmla="*/ 43953 h 459361"/>
                <a:gd name="connsiteX2" fmla="*/ 194320 w 237942"/>
                <a:gd name="connsiteY2" fmla="*/ 4957 h 459361"/>
                <a:gd name="connsiteX3" fmla="*/ 43953 w 237942"/>
                <a:gd name="connsiteY3" fmla="*/ 4957 h 459361"/>
                <a:gd name="connsiteX4" fmla="*/ 4957 w 237942"/>
                <a:gd name="connsiteY4" fmla="*/ 43953 h 459361"/>
                <a:gd name="connsiteX5" fmla="*/ 4957 w 237942"/>
                <a:gd name="connsiteY5" fmla="*/ 73035 h 459361"/>
                <a:gd name="connsiteX6" fmla="*/ 4957 w 237942"/>
                <a:gd name="connsiteY6" fmla="*/ 402850 h 459361"/>
                <a:gd name="connsiteX7" fmla="*/ 4957 w 237942"/>
                <a:gd name="connsiteY7" fmla="*/ 426314 h 459361"/>
                <a:gd name="connsiteX8" fmla="*/ 43953 w 237942"/>
                <a:gd name="connsiteY8" fmla="*/ 456387 h 459361"/>
                <a:gd name="connsiteX9" fmla="*/ 194650 w 237942"/>
                <a:gd name="connsiteY9" fmla="*/ 456387 h 459361"/>
                <a:gd name="connsiteX10" fmla="*/ 233647 w 237942"/>
                <a:gd name="connsiteY10" fmla="*/ 426314 h 459361"/>
                <a:gd name="connsiteX11" fmla="*/ 233647 w 237942"/>
                <a:gd name="connsiteY11" fmla="*/ 402850 h 45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942" h="459361">
                  <a:moveTo>
                    <a:pt x="233316" y="73035"/>
                  </a:moveTo>
                  <a:lnTo>
                    <a:pt x="233316" y="43953"/>
                  </a:lnTo>
                  <a:cubicBezTo>
                    <a:pt x="233316" y="22472"/>
                    <a:pt x="215801" y="4957"/>
                    <a:pt x="194320" y="4957"/>
                  </a:cubicBezTo>
                  <a:lnTo>
                    <a:pt x="43953" y="4957"/>
                  </a:lnTo>
                  <a:cubicBezTo>
                    <a:pt x="22472" y="4957"/>
                    <a:pt x="4957" y="22472"/>
                    <a:pt x="4957" y="43953"/>
                  </a:cubicBezTo>
                  <a:lnTo>
                    <a:pt x="4957" y="73035"/>
                  </a:lnTo>
                  <a:lnTo>
                    <a:pt x="4957" y="402850"/>
                  </a:lnTo>
                  <a:lnTo>
                    <a:pt x="4957" y="426314"/>
                  </a:lnTo>
                  <a:cubicBezTo>
                    <a:pt x="4957" y="447795"/>
                    <a:pt x="22472" y="456387"/>
                    <a:pt x="43953" y="456387"/>
                  </a:cubicBezTo>
                  <a:lnTo>
                    <a:pt x="194650" y="456387"/>
                  </a:lnTo>
                  <a:cubicBezTo>
                    <a:pt x="216131" y="456387"/>
                    <a:pt x="233647" y="447795"/>
                    <a:pt x="233647" y="426314"/>
                  </a:cubicBezTo>
                  <a:lnTo>
                    <a:pt x="233647" y="40285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49" name="Freeform: Shape 48">
              <a:extLst>
                <a:ext uri="{FF2B5EF4-FFF2-40B4-BE49-F238E27FC236}">
                  <a16:creationId xmlns:a16="http://schemas.microsoft.com/office/drawing/2014/main" id="{4A7AE4FB-BA1B-4630-B693-945CC0CD7177}"/>
                </a:ext>
              </a:extLst>
            </p:cNvPr>
            <p:cNvSpPr/>
            <p:nvPr/>
          </p:nvSpPr>
          <p:spPr>
            <a:xfrm>
              <a:off x="11327741" y="4726357"/>
              <a:ext cx="66095" cy="9914"/>
            </a:xfrm>
            <a:custGeom>
              <a:avLst/>
              <a:gdLst>
                <a:gd name="connsiteX0" fmla="*/ 62129 w 66095"/>
                <a:gd name="connsiteY0" fmla="*/ 4957 h 9914"/>
                <a:gd name="connsiteX1" fmla="*/ 4957 w 66095"/>
                <a:gd name="connsiteY1" fmla="*/ 4957 h 9914"/>
              </a:gdLst>
              <a:ahLst/>
              <a:cxnLst>
                <a:cxn ang="0">
                  <a:pos x="connsiteX0" y="connsiteY0"/>
                </a:cxn>
                <a:cxn ang="0">
                  <a:pos x="connsiteX1" y="connsiteY1"/>
                </a:cxn>
              </a:cxnLst>
              <a:rect l="l" t="t" r="r" b="b"/>
              <a:pathLst>
                <a:path w="66095" h="9914">
                  <a:moveTo>
                    <a:pt x="62129" y="4957"/>
                  </a:moveTo>
                  <a:lnTo>
                    <a:pt x="4957" y="4957"/>
                  </a:lnTo>
                </a:path>
              </a:pathLst>
            </a:custGeom>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0" name="Freeform: Shape 49">
              <a:extLst>
                <a:ext uri="{FF2B5EF4-FFF2-40B4-BE49-F238E27FC236}">
                  <a16:creationId xmlns:a16="http://schemas.microsoft.com/office/drawing/2014/main" id="{10608197-1F15-407F-9FC4-CA35F8B23F50}"/>
                </a:ext>
              </a:extLst>
            </p:cNvPr>
            <p:cNvSpPr/>
            <p:nvPr/>
          </p:nvSpPr>
          <p:spPr>
            <a:xfrm>
              <a:off x="11298659" y="4719417"/>
              <a:ext cx="23133" cy="23133"/>
            </a:xfrm>
            <a:custGeom>
              <a:avLst/>
              <a:gdLst>
                <a:gd name="connsiteX0" fmla="*/ 18837 w 23133"/>
                <a:gd name="connsiteY0" fmla="*/ 11897 h 23133"/>
                <a:gd name="connsiteX1" fmla="*/ 11897 w 23133"/>
                <a:gd name="connsiteY1" fmla="*/ 18837 h 23133"/>
                <a:gd name="connsiteX2" fmla="*/ 4957 w 23133"/>
                <a:gd name="connsiteY2" fmla="*/ 11897 h 23133"/>
                <a:gd name="connsiteX3" fmla="*/ 11897 w 23133"/>
                <a:gd name="connsiteY3" fmla="*/ 4957 h 23133"/>
                <a:gd name="connsiteX4" fmla="*/ 18837 w 23133"/>
                <a:gd name="connsiteY4" fmla="*/ 11897 h 23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33" h="23133">
                  <a:moveTo>
                    <a:pt x="18837" y="11897"/>
                  </a:moveTo>
                  <a:cubicBezTo>
                    <a:pt x="18837" y="15730"/>
                    <a:pt x="15730" y="18837"/>
                    <a:pt x="11897" y="18837"/>
                  </a:cubicBezTo>
                  <a:cubicBezTo>
                    <a:pt x="8064" y="18837"/>
                    <a:pt x="4957" y="15730"/>
                    <a:pt x="4957" y="11897"/>
                  </a:cubicBezTo>
                  <a:cubicBezTo>
                    <a:pt x="4957" y="8064"/>
                    <a:pt x="8064" y="4957"/>
                    <a:pt x="11897" y="4957"/>
                  </a:cubicBezTo>
                  <a:cubicBezTo>
                    <a:pt x="15730" y="4957"/>
                    <a:pt x="18837" y="8064"/>
                    <a:pt x="18837" y="11897"/>
                  </a:cubicBezTo>
                  <a:close/>
                </a:path>
              </a:pathLst>
            </a:custGeom>
            <a:noFill/>
            <a:ln w="19050" cap="flat">
              <a:solidFill>
                <a:schemeClr val="tx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1" name="Freeform: Shape 50">
              <a:extLst>
                <a:ext uri="{FF2B5EF4-FFF2-40B4-BE49-F238E27FC236}">
                  <a16:creationId xmlns:a16="http://schemas.microsoft.com/office/drawing/2014/main" id="{CA5AA8AD-E47B-45AE-AA77-F6C033D06047}"/>
                </a:ext>
              </a:extLst>
            </p:cNvPr>
            <p:cNvSpPr/>
            <p:nvPr/>
          </p:nvSpPr>
          <p:spPr>
            <a:xfrm>
              <a:off x="11229259" y="4759074"/>
              <a:ext cx="237943" cy="92533"/>
            </a:xfrm>
            <a:custGeom>
              <a:avLst/>
              <a:gdLst>
                <a:gd name="connsiteX0" fmla="*/ 4957 w 237942"/>
                <a:gd name="connsiteY0" fmla="*/ 4957 h 92533"/>
                <a:gd name="connsiteX1" fmla="*/ 233316 w 237942"/>
                <a:gd name="connsiteY1" fmla="*/ 4957 h 92533"/>
                <a:gd name="connsiteX2" fmla="*/ 233316 w 237942"/>
                <a:gd name="connsiteY2" fmla="*/ 90550 h 92533"/>
              </a:gdLst>
              <a:ahLst/>
              <a:cxnLst>
                <a:cxn ang="0">
                  <a:pos x="connsiteX0" y="connsiteY0"/>
                </a:cxn>
                <a:cxn ang="0">
                  <a:pos x="connsiteX1" y="connsiteY1"/>
                </a:cxn>
                <a:cxn ang="0">
                  <a:pos x="connsiteX2" y="connsiteY2"/>
                </a:cxn>
              </a:cxnLst>
              <a:rect l="l" t="t" r="r" b="b"/>
              <a:pathLst>
                <a:path w="237942" h="92533">
                  <a:moveTo>
                    <a:pt x="4957" y="4957"/>
                  </a:moveTo>
                  <a:lnTo>
                    <a:pt x="233316" y="4957"/>
                  </a:lnTo>
                  <a:lnTo>
                    <a:pt x="233316" y="90550"/>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2" name="Freeform: Shape 51">
              <a:extLst>
                <a:ext uri="{FF2B5EF4-FFF2-40B4-BE49-F238E27FC236}">
                  <a16:creationId xmlns:a16="http://schemas.microsoft.com/office/drawing/2014/main" id="{4C732D25-6B70-4A58-98F2-13D7A21A1FFD}"/>
                </a:ext>
              </a:extLst>
            </p:cNvPr>
            <p:cNvSpPr/>
            <p:nvPr/>
          </p:nvSpPr>
          <p:spPr>
            <a:xfrm>
              <a:off x="11229259" y="5073687"/>
              <a:ext cx="237943" cy="23133"/>
            </a:xfrm>
            <a:custGeom>
              <a:avLst/>
              <a:gdLst>
                <a:gd name="connsiteX0" fmla="*/ 4957 w 237942"/>
                <a:gd name="connsiteY0" fmla="*/ 20159 h 23133"/>
                <a:gd name="connsiteX1" fmla="*/ 233316 w 237942"/>
                <a:gd name="connsiteY1" fmla="*/ 20159 h 23133"/>
                <a:gd name="connsiteX2" fmla="*/ 233316 w 237942"/>
                <a:gd name="connsiteY2" fmla="*/ 4957 h 23133"/>
              </a:gdLst>
              <a:ahLst/>
              <a:cxnLst>
                <a:cxn ang="0">
                  <a:pos x="connsiteX0" y="connsiteY0"/>
                </a:cxn>
                <a:cxn ang="0">
                  <a:pos x="connsiteX1" y="connsiteY1"/>
                </a:cxn>
                <a:cxn ang="0">
                  <a:pos x="connsiteX2" y="connsiteY2"/>
                </a:cxn>
              </a:cxnLst>
              <a:rect l="l" t="t" r="r" b="b"/>
              <a:pathLst>
                <a:path w="237942" h="23133">
                  <a:moveTo>
                    <a:pt x="4957" y="20159"/>
                  </a:moveTo>
                  <a:lnTo>
                    <a:pt x="233316" y="20159"/>
                  </a:lnTo>
                  <a:lnTo>
                    <a:pt x="233316" y="4957"/>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3" name="Freeform: Shape 52">
              <a:extLst>
                <a:ext uri="{FF2B5EF4-FFF2-40B4-BE49-F238E27FC236}">
                  <a16:creationId xmlns:a16="http://schemas.microsoft.com/office/drawing/2014/main" id="{164DA017-00C6-41BC-B679-AEB09A2DB10E}"/>
                </a:ext>
              </a:extLst>
            </p:cNvPr>
            <p:cNvSpPr/>
            <p:nvPr/>
          </p:nvSpPr>
          <p:spPr>
            <a:xfrm>
              <a:off x="11346340" y="4857317"/>
              <a:ext cx="237943" cy="224724"/>
            </a:xfrm>
            <a:custGeom>
              <a:avLst/>
              <a:gdLst>
                <a:gd name="connsiteX0" fmla="*/ 89137 w 237942"/>
                <a:gd name="connsiteY0" fmla="*/ 141682 h 224723"/>
                <a:gd name="connsiteX1" fmla="*/ 7839 w 237942"/>
                <a:gd name="connsiteY1" fmla="*/ 28990 h 224723"/>
                <a:gd name="connsiteX2" fmla="*/ 11144 w 237942"/>
                <a:gd name="connsiteY2" fmla="*/ 7839 h 224723"/>
                <a:gd name="connsiteX3" fmla="*/ 11144 w 237942"/>
                <a:gd name="connsiteY3" fmla="*/ 7839 h 224723"/>
                <a:gd name="connsiteX4" fmla="*/ 32295 w 237942"/>
                <a:gd name="connsiteY4" fmla="*/ 11144 h 224723"/>
                <a:gd name="connsiteX5" fmla="*/ 94755 w 237942"/>
                <a:gd name="connsiteY5" fmla="*/ 97729 h 224723"/>
                <a:gd name="connsiteX6" fmla="*/ 62368 w 237942"/>
                <a:gd name="connsiteY6" fmla="*/ 52784 h 224723"/>
                <a:gd name="connsiteX7" fmla="*/ 65673 w 237942"/>
                <a:gd name="connsiteY7" fmla="*/ 31634 h 224723"/>
                <a:gd name="connsiteX8" fmla="*/ 65673 w 237942"/>
                <a:gd name="connsiteY8" fmla="*/ 31634 h 224723"/>
                <a:gd name="connsiteX9" fmla="*/ 86823 w 237942"/>
                <a:gd name="connsiteY9" fmla="*/ 34938 h 224723"/>
                <a:gd name="connsiteX10" fmla="*/ 119210 w 237942"/>
                <a:gd name="connsiteY10" fmla="*/ 79883 h 224723"/>
                <a:gd name="connsiteX11" fmla="*/ 94755 w 237942"/>
                <a:gd name="connsiteY11" fmla="*/ 45183 h 224723"/>
                <a:gd name="connsiteX12" fmla="*/ 98059 w 237942"/>
                <a:gd name="connsiteY12" fmla="*/ 24033 h 224723"/>
                <a:gd name="connsiteX13" fmla="*/ 98059 w 237942"/>
                <a:gd name="connsiteY13" fmla="*/ 24033 h 224723"/>
                <a:gd name="connsiteX14" fmla="*/ 119210 w 237942"/>
                <a:gd name="connsiteY14" fmla="*/ 27338 h 224723"/>
                <a:gd name="connsiteX15" fmla="*/ 148622 w 237942"/>
                <a:gd name="connsiteY15" fmla="*/ 68317 h 224723"/>
                <a:gd name="connsiteX16" fmla="*/ 129124 w 237942"/>
                <a:gd name="connsiteY16" fmla="*/ 41218 h 224723"/>
                <a:gd name="connsiteX17" fmla="*/ 132429 w 237942"/>
                <a:gd name="connsiteY17" fmla="*/ 20067 h 224723"/>
                <a:gd name="connsiteX18" fmla="*/ 132429 w 237942"/>
                <a:gd name="connsiteY18" fmla="*/ 20067 h 224723"/>
                <a:gd name="connsiteX19" fmla="*/ 153579 w 237942"/>
                <a:gd name="connsiteY19" fmla="*/ 23372 h 224723"/>
                <a:gd name="connsiteX20" fmla="*/ 182992 w 237942"/>
                <a:gd name="connsiteY20" fmla="*/ 64351 h 224723"/>
                <a:gd name="connsiteX21" fmla="*/ 201498 w 237942"/>
                <a:gd name="connsiteY21" fmla="*/ 103017 h 224723"/>
                <a:gd name="connsiteX22" fmla="*/ 235868 w 237942"/>
                <a:gd name="connsiteY22" fmla="*/ 163824 h 224723"/>
                <a:gd name="connsiteX23" fmla="*/ 155893 w 237942"/>
                <a:gd name="connsiteY23" fmla="*/ 221327 h 224723"/>
                <a:gd name="connsiteX24" fmla="*/ 117557 w 237942"/>
                <a:gd name="connsiteY24" fmla="*/ 195550 h 224723"/>
                <a:gd name="connsiteX25" fmla="*/ 73935 w 237942"/>
                <a:gd name="connsiteY25" fmla="*/ 173408 h 224723"/>
                <a:gd name="connsiteX26" fmla="*/ 25024 w 237942"/>
                <a:gd name="connsiteY26" fmla="*/ 105330 h 224723"/>
                <a:gd name="connsiteX27" fmla="*/ 25024 w 237942"/>
                <a:gd name="connsiteY27" fmla="*/ 105330 h 224723"/>
                <a:gd name="connsiteX28" fmla="*/ 67656 w 237942"/>
                <a:gd name="connsiteY28" fmla="*/ 112270 h 224723"/>
                <a:gd name="connsiteX29" fmla="*/ 89137 w 237942"/>
                <a:gd name="connsiteY29" fmla="*/ 141682 h 224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7942" h="224723">
                  <a:moveTo>
                    <a:pt x="89137" y="141682"/>
                  </a:moveTo>
                  <a:lnTo>
                    <a:pt x="7839" y="28990"/>
                  </a:lnTo>
                  <a:cubicBezTo>
                    <a:pt x="2882" y="22050"/>
                    <a:pt x="4535" y="12797"/>
                    <a:pt x="11144" y="7839"/>
                  </a:cubicBezTo>
                  <a:lnTo>
                    <a:pt x="11144" y="7839"/>
                  </a:lnTo>
                  <a:cubicBezTo>
                    <a:pt x="18084" y="2882"/>
                    <a:pt x="27338" y="4535"/>
                    <a:pt x="32295" y="11144"/>
                  </a:cubicBezTo>
                  <a:lnTo>
                    <a:pt x="94755" y="97729"/>
                  </a:lnTo>
                  <a:lnTo>
                    <a:pt x="62368" y="52784"/>
                  </a:lnTo>
                  <a:cubicBezTo>
                    <a:pt x="57411" y="45844"/>
                    <a:pt x="59063" y="36591"/>
                    <a:pt x="65673" y="31634"/>
                  </a:cubicBezTo>
                  <a:lnTo>
                    <a:pt x="65673" y="31634"/>
                  </a:lnTo>
                  <a:cubicBezTo>
                    <a:pt x="72613" y="26677"/>
                    <a:pt x="81866" y="28329"/>
                    <a:pt x="86823" y="34938"/>
                  </a:cubicBezTo>
                  <a:lnTo>
                    <a:pt x="119210" y="79883"/>
                  </a:lnTo>
                  <a:lnTo>
                    <a:pt x="94755" y="45183"/>
                  </a:lnTo>
                  <a:cubicBezTo>
                    <a:pt x="89798" y="38243"/>
                    <a:pt x="91450" y="28990"/>
                    <a:pt x="98059" y="24033"/>
                  </a:cubicBezTo>
                  <a:lnTo>
                    <a:pt x="98059" y="24033"/>
                  </a:lnTo>
                  <a:cubicBezTo>
                    <a:pt x="104999" y="19076"/>
                    <a:pt x="114253" y="20728"/>
                    <a:pt x="119210" y="27338"/>
                  </a:cubicBezTo>
                  <a:lnTo>
                    <a:pt x="148622" y="68317"/>
                  </a:lnTo>
                  <a:lnTo>
                    <a:pt x="129124" y="41218"/>
                  </a:lnTo>
                  <a:cubicBezTo>
                    <a:pt x="124167" y="34278"/>
                    <a:pt x="125819" y="25024"/>
                    <a:pt x="132429" y="20067"/>
                  </a:cubicBezTo>
                  <a:lnTo>
                    <a:pt x="132429" y="20067"/>
                  </a:lnTo>
                  <a:cubicBezTo>
                    <a:pt x="139369" y="15110"/>
                    <a:pt x="148622" y="16762"/>
                    <a:pt x="153579" y="23372"/>
                  </a:cubicBezTo>
                  <a:lnTo>
                    <a:pt x="182992" y="64351"/>
                  </a:lnTo>
                  <a:cubicBezTo>
                    <a:pt x="182992" y="64351"/>
                    <a:pt x="197533" y="87154"/>
                    <a:pt x="201498" y="103017"/>
                  </a:cubicBezTo>
                  <a:cubicBezTo>
                    <a:pt x="205464" y="118879"/>
                    <a:pt x="235868" y="163824"/>
                    <a:pt x="235868" y="163824"/>
                  </a:cubicBezTo>
                  <a:lnTo>
                    <a:pt x="155893" y="221327"/>
                  </a:lnTo>
                  <a:cubicBezTo>
                    <a:pt x="155893" y="221327"/>
                    <a:pt x="143996" y="199516"/>
                    <a:pt x="117557" y="195550"/>
                  </a:cubicBezTo>
                  <a:cubicBezTo>
                    <a:pt x="91119" y="191584"/>
                    <a:pt x="73935" y="173408"/>
                    <a:pt x="73935" y="173408"/>
                  </a:cubicBezTo>
                  <a:lnTo>
                    <a:pt x="25024" y="105330"/>
                  </a:lnTo>
                  <a:lnTo>
                    <a:pt x="25024" y="105330"/>
                  </a:lnTo>
                  <a:cubicBezTo>
                    <a:pt x="38574" y="95416"/>
                    <a:pt x="57741" y="98720"/>
                    <a:pt x="67656" y="112270"/>
                  </a:cubicBezTo>
                  <a:lnTo>
                    <a:pt x="89137" y="141682"/>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4" name="Freeform: Shape 53">
              <a:extLst>
                <a:ext uri="{FF2B5EF4-FFF2-40B4-BE49-F238E27FC236}">
                  <a16:creationId xmlns:a16="http://schemas.microsoft.com/office/drawing/2014/main" id="{960EAE94-38B4-475B-AA8C-1E8222E0E794}"/>
                </a:ext>
              </a:extLst>
            </p:cNvPr>
            <p:cNvSpPr/>
            <p:nvPr/>
          </p:nvSpPr>
          <p:spPr>
            <a:xfrm>
              <a:off x="11392845" y="4821203"/>
              <a:ext cx="49571" cy="39657"/>
            </a:xfrm>
            <a:custGeom>
              <a:avLst/>
              <a:gdLst>
                <a:gd name="connsiteX0" fmla="*/ 4957 w 49571"/>
                <a:gd name="connsiteY0" fmla="*/ 35691 h 39657"/>
                <a:gd name="connsiteX1" fmla="*/ 47589 w 49571"/>
                <a:gd name="connsiteY1" fmla="*/ 4957 h 39657"/>
              </a:gdLst>
              <a:ahLst/>
              <a:cxnLst>
                <a:cxn ang="0">
                  <a:pos x="connsiteX0" y="connsiteY0"/>
                </a:cxn>
                <a:cxn ang="0">
                  <a:pos x="connsiteX1" y="connsiteY1"/>
                </a:cxn>
              </a:cxnLst>
              <a:rect l="l" t="t" r="r" b="b"/>
              <a:pathLst>
                <a:path w="49571" h="39657">
                  <a:moveTo>
                    <a:pt x="4957" y="35691"/>
                  </a:moveTo>
                  <a:lnTo>
                    <a:pt x="47589" y="4957"/>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5" name="Freeform: Shape 54">
              <a:extLst>
                <a:ext uri="{FF2B5EF4-FFF2-40B4-BE49-F238E27FC236}">
                  <a16:creationId xmlns:a16="http://schemas.microsoft.com/office/drawing/2014/main" id="{D43CE31D-38AC-426B-8181-33CD70923F6F}"/>
                </a:ext>
              </a:extLst>
            </p:cNvPr>
            <p:cNvSpPr/>
            <p:nvPr/>
          </p:nvSpPr>
          <p:spPr>
            <a:xfrm>
              <a:off x="11289736" y="4895560"/>
              <a:ext cx="49571" cy="39657"/>
            </a:xfrm>
            <a:custGeom>
              <a:avLst/>
              <a:gdLst>
                <a:gd name="connsiteX0" fmla="*/ 4957 w 49571"/>
                <a:gd name="connsiteY0" fmla="*/ 35691 h 39657"/>
                <a:gd name="connsiteX1" fmla="*/ 47589 w 49571"/>
                <a:gd name="connsiteY1" fmla="*/ 4957 h 39657"/>
              </a:gdLst>
              <a:ahLst/>
              <a:cxnLst>
                <a:cxn ang="0">
                  <a:pos x="connsiteX0" y="connsiteY0"/>
                </a:cxn>
                <a:cxn ang="0">
                  <a:pos x="connsiteX1" y="connsiteY1"/>
                </a:cxn>
              </a:cxnLst>
              <a:rect l="l" t="t" r="r" b="b"/>
              <a:pathLst>
                <a:path w="49571" h="39657">
                  <a:moveTo>
                    <a:pt x="4957" y="35691"/>
                  </a:moveTo>
                  <a:lnTo>
                    <a:pt x="47589" y="4957"/>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6" name="Freeform: Shape 55">
              <a:extLst>
                <a:ext uri="{FF2B5EF4-FFF2-40B4-BE49-F238E27FC236}">
                  <a16:creationId xmlns:a16="http://schemas.microsoft.com/office/drawing/2014/main" id="{1FBD68A2-0C16-409F-A8BA-B7A62BC1057F}"/>
                </a:ext>
              </a:extLst>
            </p:cNvPr>
            <p:cNvSpPr/>
            <p:nvPr/>
          </p:nvSpPr>
          <p:spPr>
            <a:xfrm>
              <a:off x="11296676" y="4861521"/>
              <a:ext cx="36352" cy="13219"/>
            </a:xfrm>
            <a:custGeom>
              <a:avLst/>
              <a:gdLst>
                <a:gd name="connsiteX0" fmla="*/ 4957 w 36352"/>
                <a:gd name="connsiteY0" fmla="*/ 4957 h 13219"/>
                <a:gd name="connsiteX1" fmla="*/ 33709 w 36352"/>
                <a:gd name="connsiteY1" fmla="*/ 9584 h 13219"/>
              </a:gdLst>
              <a:ahLst/>
              <a:cxnLst>
                <a:cxn ang="0">
                  <a:pos x="connsiteX0" y="connsiteY0"/>
                </a:cxn>
                <a:cxn ang="0">
                  <a:pos x="connsiteX1" y="connsiteY1"/>
                </a:cxn>
              </a:cxnLst>
              <a:rect l="l" t="t" r="r" b="b"/>
              <a:pathLst>
                <a:path w="36352" h="13219">
                  <a:moveTo>
                    <a:pt x="4957" y="4957"/>
                  </a:moveTo>
                  <a:lnTo>
                    <a:pt x="33709" y="9584"/>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7" name="Freeform: Shape 56">
              <a:extLst>
                <a:ext uri="{FF2B5EF4-FFF2-40B4-BE49-F238E27FC236}">
                  <a16:creationId xmlns:a16="http://schemas.microsoft.com/office/drawing/2014/main" id="{BB3FCD1E-7995-4479-98C5-3E46824F5073}"/>
                </a:ext>
              </a:extLst>
            </p:cNvPr>
            <p:cNvSpPr/>
            <p:nvPr/>
          </p:nvSpPr>
          <p:spPr>
            <a:xfrm>
              <a:off x="11370373" y="4805341"/>
              <a:ext cx="13219" cy="36352"/>
            </a:xfrm>
            <a:custGeom>
              <a:avLst/>
              <a:gdLst>
                <a:gd name="connsiteX0" fmla="*/ 9584 w 13219"/>
                <a:gd name="connsiteY0" fmla="*/ 4957 h 36352"/>
                <a:gd name="connsiteX1" fmla="*/ 4957 w 13219"/>
                <a:gd name="connsiteY1" fmla="*/ 33378 h 36352"/>
              </a:gdLst>
              <a:ahLst/>
              <a:cxnLst>
                <a:cxn ang="0">
                  <a:pos x="connsiteX0" y="connsiteY0"/>
                </a:cxn>
                <a:cxn ang="0">
                  <a:pos x="connsiteX1" y="connsiteY1"/>
                </a:cxn>
              </a:cxnLst>
              <a:rect l="l" t="t" r="r" b="b"/>
              <a:pathLst>
                <a:path w="13219" h="36352">
                  <a:moveTo>
                    <a:pt x="9584" y="4957"/>
                  </a:moveTo>
                  <a:lnTo>
                    <a:pt x="4957" y="33378"/>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sp>
          <p:nvSpPr>
            <p:cNvPr id="58" name="Freeform: Shape 57">
              <a:extLst>
                <a:ext uri="{FF2B5EF4-FFF2-40B4-BE49-F238E27FC236}">
                  <a16:creationId xmlns:a16="http://schemas.microsoft.com/office/drawing/2014/main" id="{A84ABECC-CBEC-43C4-B47F-D9D86B562A36}"/>
                </a:ext>
              </a:extLst>
            </p:cNvPr>
            <p:cNvSpPr/>
            <p:nvPr/>
          </p:nvSpPr>
          <p:spPr>
            <a:xfrm>
              <a:off x="11310226" y="4801044"/>
              <a:ext cx="39657" cy="49571"/>
            </a:xfrm>
            <a:custGeom>
              <a:avLst/>
              <a:gdLst>
                <a:gd name="connsiteX0" fmla="*/ 4957 w 39657"/>
                <a:gd name="connsiteY0" fmla="*/ 4957 h 49571"/>
                <a:gd name="connsiteX1" fmla="*/ 35361 w 39657"/>
                <a:gd name="connsiteY1" fmla="*/ 47258 h 49571"/>
              </a:gdLst>
              <a:ahLst/>
              <a:cxnLst>
                <a:cxn ang="0">
                  <a:pos x="connsiteX0" y="connsiteY0"/>
                </a:cxn>
                <a:cxn ang="0">
                  <a:pos x="connsiteX1" y="connsiteY1"/>
                </a:cxn>
              </a:cxnLst>
              <a:rect l="l" t="t" r="r" b="b"/>
              <a:pathLst>
                <a:path w="39657" h="49571">
                  <a:moveTo>
                    <a:pt x="4957" y="4957"/>
                  </a:moveTo>
                  <a:lnTo>
                    <a:pt x="35361" y="47258"/>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mazon Ember"/>
                <a:ea typeface="+mn-ea"/>
                <a:cs typeface="+mn-cs"/>
              </a:endParaRPr>
            </a:p>
          </p:txBody>
        </p:sp>
      </p:grpSp>
    </p:spTree>
    <p:extLst>
      <p:ext uri="{BB962C8B-B14F-4D97-AF65-F5344CB8AC3E}">
        <p14:creationId xmlns:p14="http://schemas.microsoft.com/office/powerpoint/2010/main" val="2339527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86B76-8FCB-5649-8265-C9621B2FA36F}"/>
              </a:ext>
            </a:extLst>
          </p:cNvPr>
          <p:cNvSpPr>
            <a:spLocks noGrp="1"/>
          </p:cNvSpPr>
          <p:nvPr>
            <p:ph type="title"/>
          </p:nvPr>
        </p:nvSpPr>
        <p:spPr/>
        <p:txBody>
          <a:bodyPr/>
          <a:lstStyle/>
          <a:p>
            <a:r>
              <a:rPr lang="en-LU" dirty="0"/>
              <a:t>Storage</a:t>
            </a:r>
          </a:p>
        </p:txBody>
      </p:sp>
      <p:pic>
        <p:nvPicPr>
          <p:cNvPr id="7" name="Picture Placeholder 6">
            <a:extLst>
              <a:ext uri="{FF2B5EF4-FFF2-40B4-BE49-F238E27FC236}">
                <a16:creationId xmlns:a16="http://schemas.microsoft.com/office/drawing/2014/main" id="{1EDEF8E3-1850-E249-BA66-3280EFD2DE55}"/>
              </a:ext>
            </a:extLst>
          </p:cNvPr>
          <p:cNvPicPr>
            <a:picLocks noGrp="1" noChangeAspect="1"/>
          </p:cNvPicPr>
          <p:nvPr>
            <p:ph type="pic" sz="quarter" idx="10"/>
          </p:nvPr>
        </p:nvPicPr>
        <p:blipFill>
          <a:blip r:embed="rId2"/>
          <a:srcRect l="891" r="891"/>
          <a:stretch>
            <a:fillRect/>
          </a:stretch>
        </p:blipFill>
        <p:spPr/>
      </p:pic>
      <p:sp>
        <p:nvSpPr>
          <p:cNvPr id="4" name="Text Placeholder 3">
            <a:extLst>
              <a:ext uri="{FF2B5EF4-FFF2-40B4-BE49-F238E27FC236}">
                <a16:creationId xmlns:a16="http://schemas.microsoft.com/office/drawing/2014/main" id="{15E6492E-6297-7D43-8102-A41583733DC2}"/>
              </a:ext>
            </a:extLst>
          </p:cNvPr>
          <p:cNvSpPr>
            <a:spLocks noGrp="1"/>
          </p:cNvSpPr>
          <p:nvPr>
            <p:ph type="body" sz="quarter" idx="11"/>
          </p:nvPr>
        </p:nvSpPr>
        <p:spPr/>
        <p:txBody>
          <a:bodyPr/>
          <a:lstStyle/>
          <a:p>
            <a:r>
              <a:rPr lang="en-GB" dirty="0"/>
              <a:t>A reliable, scalable, and secure place</a:t>
            </a:r>
            <a:br>
              <a:rPr lang="en-GB" dirty="0"/>
            </a:br>
            <a:r>
              <a:rPr lang="en-GB" dirty="0"/>
              <a:t>for your data</a:t>
            </a:r>
          </a:p>
          <a:p>
            <a:endParaRPr lang="en-LU" dirty="0"/>
          </a:p>
        </p:txBody>
      </p:sp>
      <p:graphicFrame>
        <p:nvGraphicFramePr>
          <p:cNvPr id="8" name="Table 8">
            <a:extLst>
              <a:ext uri="{FF2B5EF4-FFF2-40B4-BE49-F238E27FC236}">
                <a16:creationId xmlns:a16="http://schemas.microsoft.com/office/drawing/2014/main" id="{417A9AA5-3C84-5644-9CD2-CD2F9160E768}"/>
              </a:ext>
            </a:extLst>
          </p:cNvPr>
          <p:cNvGraphicFramePr>
            <a:graphicFrameLocks noGrp="1"/>
          </p:cNvGraphicFramePr>
          <p:nvPr>
            <p:ph type="tbl" sz="quarter" idx="12"/>
            <p:extLst>
              <p:ext uri="{D42A27DB-BD31-4B8C-83A1-F6EECF244321}">
                <p14:modId xmlns:p14="http://schemas.microsoft.com/office/powerpoint/2010/main" val="282896768"/>
              </p:ext>
            </p:extLst>
          </p:nvPr>
        </p:nvGraphicFramePr>
        <p:xfrm>
          <a:off x="457200" y="1846263"/>
          <a:ext cx="8229600" cy="164592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3563123512"/>
                    </a:ext>
                  </a:extLst>
                </a:gridCol>
                <a:gridCol w="2743200">
                  <a:extLst>
                    <a:ext uri="{9D8B030D-6E8A-4147-A177-3AD203B41FA5}">
                      <a16:colId xmlns:a16="http://schemas.microsoft.com/office/drawing/2014/main" val="3665901339"/>
                    </a:ext>
                  </a:extLst>
                </a:gridCol>
                <a:gridCol w="2743200">
                  <a:extLst>
                    <a:ext uri="{9D8B030D-6E8A-4147-A177-3AD203B41FA5}">
                      <a16:colId xmlns:a16="http://schemas.microsoft.com/office/drawing/2014/main" val="3528590327"/>
                    </a:ext>
                  </a:extLst>
                </a:gridCol>
              </a:tblGrid>
              <a:tr h="370840">
                <a:tc>
                  <a:txBody>
                    <a:bodyPr/>
                    <a:lstStyle/>
                    <a:p>
                      <a:pPr algn="ctr"/>
                      <a:r>
                        <a:rPr lang="en-GB" sz="1000" dirty="0"/>
                        <a:t>Amazon Simple Storage Service (S3)</a:t>
                      </a:r>
                    </a:p>
                    <a:p>
                      <a:pPr algn="ctr"/>
                      <a:r>
                        <a:rPr lang="en-GB" sz="1000" dirty="0"/>
                        <a:t>Scalable Storage in the Cloud</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Elastic Block Store (EBS)</a:t>
                      </a:r>
                    </a:p>
                    <a:p>
                      <a:pPr algn="ctr"/>
                      <a:r>
                        <a:rPr lang="en-GB" sz="1000" dirty="0"/>
                        <a:t>EC2 block storage volumes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Elastic File System (EFS)</a:t>
                      </a:r>
                    </a:p>
                    <a:p>
                      <a:pPr algn="ctr"/>
                      <a:r>
                        <a:rPr lang="en-GB" sz="1000" dirty="0"/>
                        <a:t>Fully managed file system for EC2</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6795396"/>
                  </a:ext>
                </a:extLst>
              </a:tr>
              <a:tr h="370840">
                <a:tc>
                  <a:txBody>
                    <a:bodyPr/>
                    <a:lstStyle/>
                    <a:p>
                      <a:pPr algn="ctr"/>
                      <a:r>
                        <a:rPr lang="en-GB" sz="1000" dirty="0"/>
                        <a:t>Amazon </a:t>
                      </a:r>
                      <a:r>
                        <a:rPr lang="en-GB" sz="1000" dirty="0" err="1"/>
                        <a:t>FSx</a:t>
                      </a:r>
                      <a:r>
                        <a:rPr lang="en-GB" sz="1000" dirty="0"/>
                        <a:t> for Lustre</a:t>
                      </a:r>
                    </a:p>
                    <a:p>
                      <a:pPr algn="ctr"/>
                      <a:r>
                        <a:rPr lang="en-GB" sz="1000" dirty="0"/>
                        <a:t>High-performance file system integrated with S3</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a:t>
                      </a:r>
                      <a:r>
                        <a:rPr lang="en-GB" sz="1000" dirty="0" err="1"/>
                        <a:t>FSx</a:t>
                      </a:r>
                      <a:r>
                        <a:rPr lang="en-GB" sz="1000" dirty="0"/>
                        <a:t> for Windows File Server</a:t>
                      </a:r>
                    </a:p>
                    <a:p>
                      <a:pPr algn="ctr"/>
                      <a:r>
                        <a:rPr lang="en-GB" sz="1000" dirty="0"/>
                        <a:t>Fully managed Windows native file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S3 Glacier</a:t>
                      </a:r>
                    </a:p>
                    <a:p>
                      <a:pPr algn="ctr"/>
                      <a:r>
                        <a:rPr lang="en-GB" sz="1000" dirty="0"/>
                        <a:t>Low-cost Archive Storage in the Cloud</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6017821"/>
                  </a:ext>
                </a:extLst>
              </a:tr>
              <a:tr h="370840">
                <a:tc>
                  <a:txBody>
                    <a:bodyPr/>
                    <a:lstStyle/>
                    <a:p>
                      <a:pPr algn="ctr"/>
                      <a:r>
                        <a:rPr lang="en-GB" sz="1000" dirty="0"/>
                        <a:t>AWS Backup</a:t>
                      </a:r>
                    </a:p>
                    <a:p>
                      <a:pPr algn="ctr"/>
                      <a:r>
                        <a:rPr lang="en-GB" sz="1000" dirty="0"/>
                        <a:t>Centralized backup across AWS services</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Snow Family</a:t>
                      </a:r>
                    </a:p>
                    <a:p>
                      <a:pPr algn="ctr"/>
                      <a:r>
                        <a:rPr lang="en-GB" sz="1000" dirty="0"/>
                        <a:t>Physical edge computing and storage devices for rugged or disconnected environments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Storage Gateway</a:t>
                      </a:r>
                    </a:p>
                    <a:p>
                      <a:pPr algn="ctr"/>
                      <a:r>
                        <a:rPr lang="en-GB" sz="1000" dirty="0"/>
                        <a:t>Hybrid Storage Integration</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97001883"/>
                  </a:ext>
                </a:extLst>
              </a:tr>
            </a:tbl>
          </a:graphicData>
        </a:graphic>
      </p:graphicFrame>
      <p:sp>
        <p:nvSpPr>
          <p:cNvPr id="6" name="Rectangle 5">
            <a:extLst>
              <a:ext uri="{FF2B5EF4-FFF2-40B4-BE49-F238E27FC236}">
                <a16:creationId xmlns:a16="http://schemas.microsoft.com/office/drawing/2014/main" id="{8B51B06C-C3D7-0848-8E98-B3174E23EA8C}"/>
              </a:ext>
            </a:extLst>
          </p:cNvPr>
          <p:cNvSpPr/>
          <p:nvPr/>
        </p:nvSpPr>
        <p:spPr>
          <a:xfrm>
            <a:off x="6477541" y="4185310"/>
            <a:ext cx="2209259" cy="246221"/>
          </a:xfrm>
          <a:prstGeom prst="rect">
            <a:avLst/>
          </a:prstGeom>
        </p:spPr>
        <p:txBody>
          <a:bodyPr wrap="none">
            <a:spAutoFit/>
          </a:bodyPr>
          <a:lstStyle/>
          <a:p>
            <a:r>
              <a:rPr lang="en-LU" sz="1000" dirty="0">
                <a:hlinkClick r:id="rId3"/>
              </a:rPr>
              <a:t>https://aws.amazon.com/products</a:t>
            </a:r>
            <a:endParaRPr lang="en-LU" sz="1000" dirty="0"/>
          </a:p>
        </p:txBody>
      </p:sp>
    </p:spTree>
    <p:extLst>
      <p:ext uri="{BB962C8B-B14F-4D97-AF65-F5344CB8AC3E}">
        <p14:creationId xmlns:p14="http://schemas.microsoft.com/office/powerpoint/2010/main" val="273353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8" name="Picture 4" descr="Morningstar Logo.sv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86009" y="1645035"/>
            <a:ext cx="1304692" cy="2752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1">
            <a:extLst>
              <a:ext uri="{FF2B5EF4-FFF2-40B4-BE49-F238E27FC236}">
                <a16:creationId xmlns:a16="http://schemas.microsoft.com/office/drawing/2014/main" id="{3461B38F-E636-4AE7-88EA-21E9CE29FAEE}"/>
              </a:ext>
            </a:extLst>
          </p:cNvPr>
          <p:cNvSpPr txBox="1">
            <a:spLocks/>
          </p:cNvSpPr>
          <p:nvPr/>
        </p:nvSpPr>
        <p:spPr>
          <a:xfrm>
            <a:off x="466958" y="1729395"/>
            <a:ext cx="3740845" cy="811265"/>
          </a:xfrm>
          <a:prstGeom prst="rect">
            <a:avLst/>
          </a:prstGeom>
        </p:spPr>
        <p:txBody>
          <a:bodyPr vert="horz" lIns="0" tIns="0" rIns="0" bIns="0" rtlCol="0" anchor="b" anchorCtr="0">
            <a:noAutofit/>
          </a:bodyPr>
          <a:lstStyle>
            <a:lvl1pPr marL="0" indent="0" algn="l" defTabSz="457200" rtl="0" eaLnBrk="1" latinLnBrk="0" hangingPunct="1">
              <a:lnSpc>
                <a:spcPct val="90000"/>
              </a:lnSpc>
              <a:spcBef>
                <a:spcPts val="0"/>
              </a:spcBef>
              <a:buFontTx/>
              <a:buNone/>
              <a:defRPr sz="4000" b="1" i="0" kern="1200" baseline="0">
                <a:solidFill>
                  <a:schemeClr val="tx1"/>
                </a:solidFill>
                <a:latin typeface="+mj-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srgbClr val="FFCC00"/>
                </a:solidFill>
                <a:effectLst/>
                <a:uLnTx/>
                <a:uFillTx/>
                <a:latin typeface="Amazon Ember"/>
                <a:ea typeface="+mn-ea"/>
              </a:rPr>
              <a:t>DeepRacer</a:t>
            </a:r>
            <a:endParaRPr kumimoji="0" lang="en-US" sz="2800" b="1" i="0" u="none" strike="noStrike" kern="1200" cap="none" spc="0" normalizeH="0" baseline="0" noProof="0" dirty="0">
              <a:ln>
                <a:noFill/>
              </a:ln>
              <a:solidFill>
                <a:srgbClr val="FFCC00"/>
              </a:solidFill>
              <a:effectLst/>
              <a:uLnTx/>
              <a:uFillTx/>
              <a:latin typeface="Amazon Ember"/>
              <a:ea typeface="+mn-ea"/>
            </a:endParaRPr>
          </a:p>
        </p:txBody>
      </p:sp>
      <p:pic>
        <p:nvPicPr>
          <p:cNvPr id="11" name="Picture 10">
            <a:extLst>
              <a:ext uri="{FF2B5EF4-FFF2-40B4-BE49-F238E27FC236}">
                <a16:creationId xmlns:a16="http://schemas.microsoft.com/office/drawing/2014/main" id="{AEDB2636-9B2B-4A7A-B5A6-C667D26CD98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99100" y="1190626"/>
            <a:ext cx="3644900" cy="2762250"/>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pic>
      <p:sp>
        <p:nvSpPr>
          <p:cNvPr id="14" name="Text Placeholder 3">
            <a:extLst>
              <a:ext uri="{FF2B5EF4-FFF2-40B4-BE49-F238E27FC236}">
                <a16:creationId xmlns:a16="http://schemas.microsoft.com/office/drawing/2014/main" id="{F4C51165-8274-40C6-835E-9CD8513B343B}"/>
              </a:ext>
            </a:extLst>
          </p:cNvPr>
          <p:cNvSpPr txBox="1">
            <a:spLocks/>
          </p:cNvSpPr>
          <p:nvPr/>
        </p:nvSpPr>
        <p:spPr>
          <a:xfrm>
            <a:off x="466958" y="2670488"/>
            <a:ext cx="4426318" cy="203201"/>
          </a:xfrm>
          <a:prstGeom prst="rect">
            <a:avLst/>
          </a:prstGeom>
        </p:spPr>
        <p:txBody>
          <a:bodyPr vert="horz" lIns="0" tIns="0" rIns="0" bIns="0" rtlCol="0" anchor="t" anchorCtr="0">
            <a:noAutofit/>
          </a:bodyPr>
          <a:lstStyle>
            <a:lvl1pPr marL="0" indent="0" algn="l" defTabSz="457200" rtl="0" eaLnBrk="1" latinLnBrk="0" hangingPunct="1">
              <a:lnSpc>
                <a:spcPct val="90000"/>
              </a:lnSpc>
              <a:spcBef>
                <a:spcPts val="0"/>
              </a:spcBef>
              <a:buFontTx/>
              <a:buNone/>
              <a:defRPr sz="1800" b="0" i="0" kern="1200">
                <a:solidFill>
                  <a:schemeClr val="accent1"/>
                </a:solidFill>
                <a:latin typeface="+mn-lt"/>
                <a:ea typeface="+mn-ea"/>
                <a:cs typeface="Amazon Ember Regular" charset="0"/>
              </a:defRPr>
            </a:lvl1pPr>
            <a:lvl2pPr marL="742950" indent="-285750" algn="l" defTabSz="457200" rtl="0" eaLnBrk="1" latinLnBrk="0" hangingPunct="1">
              <a:lnSpc>
                <a:spcPct val="90000"/>
              </a:lnSpc>
              <a:spcBef>
                <a:spcPct val="20000"/>
              </a:spcBef>
              <a:buFont typeface="Arial"/>
              <a:buChar char="•"/>
              <a:defRPr sz="1600" b="0" i="0" kern="1200">
                <a:solidFill>
                  <a:schemeClr val="tx1"/>
                </a:solidFill>
                <a:latin typeface="+mn-lt"/>
                <a:ea typeface="+mn-ea"/>
                <a:cs typeface="Amazon Ember Regular" charset="0"/>
              </a:defRPr>
            </a:lvl2pPr>
            <a:lvl3pPr marL="1143000" indent="-228600" algn="l" defTabSz="457200" rtl="0" eaLnBrk="1" latinLnBrk="0" hangingPunct="1">
              <a:lnSpc>
                <a:spcPct val="90000"/>
              </a:lnSpc>
              <a:spcBef>
                <a:spcPct val="20000"/>
              </a:spcBef>
              <a:buFont typeface="Arial"/>
              <a:buChar char="•"/>
              <a:defRPr sz="1400" b="0" i="0" kern="1200">
                <a:solidFill>
                  <a:schemeClr val="tx1"/>
                </a:solidFill>
                <a:latin typeface="+mn-lt"/>
                <a:ea typeface="+mn-ea"/>
                <a:cs typeface="Amazon Ember Regular" charset="0"/>
              </a:defRPr>
            </a:lvl3pPr>
            <a:lvl4pPr marL="16002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4pPr>
            <a:lvl5pPr marL="2057400" indent="-228600" algn="l" defTabSz="457200" rtl="0" eaLnBrk="1" latinLnBrk="0" hangingPunct="1">
              <a:lnSpc>
                <a:spcPct val="90000"/>
              </a:lnSpc>
              <a:spcBef>
                <a:spcPct val="20000"/>
              </a:spcBef>
              <a:buFont typeface="Arial"/>
              <a:buChar char="»"/>
              <a:defRPr sz="1200" b="0" i="0" kern="1200">
                <a:solidFill>
                  <a:schemeClr val="tx1"/>
                </a:solidFill>
                <a:latin typeface="+mn-lt"/>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mazon Ember"/>
                <a:ea typeface="+mn-ea"/>
              </a:rPr>
              <a:t>Getting started with machine learning</a:t>
            </a:r>
          </a:p>
        </p:txBody>
      </p:sp>
    </p:spTree>
    <p:extLst>
      <p:ext uri="{BB962C8B-B14F-4D97-AF65-F5344CB8AC3E}">
        <p14:creationId xmlns:p14="http://schemas.microsoft.com/office/powerpoint/2010/main" val="181670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02448 -4.81481E-6 L 4.44444E-6 -4.81481E-6 " pathEditMode="relative" rAng="0" ptsTypes="AA">
                                      <p:cBhvr>
                                        <p:cTn id="9" dur="600" fill="hold"/>
                                        <p:tgtEl>
                                          <p:spTgt spid="10"/>
                                        </p:tgtEl>
                                        <p:attrNameLst>
                                          <p:attrName>ppt_x</p:attrName>
                                          <p:attrName>ppt_y</p:attrName>
                                        </p:attrNameLst>
                                      </p:cBhvr>
                                      <p:rCtr x="1215" y="0"/>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4.44444E-6 -0.04506 L 4.44444E-6 1.11111E-6 " pathEditMode="relative" rAng="0" ptsTypes="AA">
                                      <p:cBhvr>
                                        <p:cTn id="14" dur="600" fill="hold"/>
                                        <p:tgtEl>
                                          <p:spTgt spid="14"/>
                                        </p:tgtEl>
                                        <p:attrNameLst>
                                          <p:attrName>ppt_x</p:attrName>
                                          <p:attrName>ppt_y</p:attrName>
                                        </p:attrNameLst>
                                      </p:cBhvr>
                                      <p:rCtr x="0" y="2253"/>
                                    </p:animMotion>
                                  </p:childTnLst>
                                </p:cTn>
                              </p:par>
                              <p:par>
                                <p:cTn id="15" presetID="10"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42" presetClass="path" presetSubtype="0" decel="100000" fill="hold" nodeType="withEffect">
                                  <p:stCondLst>
                                    <p:cond delay="0"/>
                                  </p:stCondLst>
                                  <p:childTnLst>
                                    <p:animMotion origin="layout" path="M -0.02448 -4.81481E-6 L 4.44444E-6 -4.81481E-6 " pathEditMode="relative" rAng="0" ptsTypes="AA">
                                      <p:cBhvr>
                                        <p:cTn id="19" dur="600" fill="hold"/>
                                        <p:tgtEl>
                                          <p:spTgt spid="1028"/>
                                        </p:tgtEl>
                                        <p:attrNameLst>
                                          <p:attrName>ppt_x</p:attrName>
                                          <p:attrName>ppt_y</p:attrName>
                                        </p:attrNameLst>
                                      </p:cBhvr>
                                      <p:rCtr x="121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2E82DCD-4594-4ADE-8A7B-BC69BB4AFBA1}"/>
              </a:ext>
            </a:extLst>
          </p:cNvPr>
          <p:cNvGrpSpPr/>
          <p:nvPr/>
        </p:nvGrpSpPr>
        <p:grpSpPr>
          <a:xfrm>
            <a:off x="1360914" y="1112988"/>
            <a:ext cx="835722" cy="785878"/>
            <a:chOff x="1433575" y="1154177"/>
            <a:chExt cx="690400" cy="649224"/>
          </a:xfrm>
        </p:grpSpPr>
        <p:sp>
          <p:nvSpPr>
            <p:cNvPr id="101" name="Freeform: Shape 100">
              <a:extLst>
                <a:ext uri="{FF2B5EF4-FFF2-40B4-BE49-F238E27FC236}">
                  <a16:creationId xmlns:a16="http://schemas.microsoft.com/office/drawing/2014/main" id="{B581F059-47D2-4824-967B-6C5D92360735}"/>
                </a:ext>
              </a:extLst>
            </p:cNvPr>
            <p:cNvSpPr/>
            <p:nvPr/>
          </p:nvSpPr>
          <p:spPr>
            <a:xfrm>
              <a:off x="1609061" y="1772613"/>
              <a:ext cx="203965" cy="30788"/>
            </a:xfrm>
            <a:custGeom>
              <a:avLst/>
              <a:gdLst>
                <a:gd name="connsiteX0" fmla="*/ 4097 w 144753"/>
                <a:gd name="connsiteY0" fmla="*/ 4097 h 21849"/>
                <a:gd name="connsiteX1" fmla="*/ 4097 w 144753"/>
                <a:gd name="connsiteY1" fmla="*/ 13656 h 21849"/>
                <a:gd name="connsiteX2" fmla="*/ 4643 w 144753"/>
                <a:gd name="connsiteY2" fmla="*/ 14202 h 21849"/>
                <a:gd name="connsiteX3" fmla="*/ 12290 w 144753"/>
                <a:gd name="connsiteY3" fmla="*/ 17753 h 21849"/>
                <a:gd name="connsiteX4" fmla="*/ 135468 w 144753"/>
                <a:gd name="connsiteY4" fmla="*/ 17753 h 21849"/>
                <a:gd name="connsiteX5" fmla="*/ 141750 w 144753"/>
                <a:gd name="connsiteY5" fmla="*/ 14749 h 21849"/>
                <a:gd name="connsiteX6" fmla="*/ 142569 w 144753"/>
                <a:gd name="connsiteY6" fmla="*/ 13656 h 21849"/>
                <a:gd name="connsiteX7" fmla="*/ 142569 w 144753"/>
                <a:gd name="connsiteY7" fmla="*/ 4097 h 21849"/>
                <a:gd name="connsiteX8" fmla="*/ 4097 w 144753"/>
                <a:gd name="connsiteY8" fmla="*/ 4097 h 21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53" h="21849">
                  <a:moveTo>
                    <a:pt x="4097" y="4097"/>
                  </a:moveTo>
                  <a:lnTo>
                    <a:pt x="4097" y="13656"/>
                  </a:lnTo>
                  <a:lnTo>
                    <a:pt x="4643" y="14202"/>
                  </a:lnTo>
                  <a:cubicBezTo>
                    <a:pt x="6828" y="16387"/>
                    <a:pt x="9559" y="17753"/>
                    <a:pt x="12290" y="17753"/>
                  </a:cubicBezTo>
                  <a:lnTo>
                    <a:pt x="135468" y="17753"/>
                  </a:lnTo>
                  <a:cubicBezTo>
                    <a:pt x="137926" y="17753"/>
                    <a:pt x="140111" y="16660"/>
                    <a:pt x="141750" y="14749"/>
                  </a:cubicBezTo>
                  <a:lnTo>
                    <a:pt x="142569" y="13656"/>
                  </a:lnTo>
                  <a:lnTo>
                    <a:pt x="142569" y="4097"/>
                  </a:lnTo>
                  <a:lnTo>
                    <a:pt x="4097" y="40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2" name="Freeform: Shape 101">
              <a:extLst>
                <a:ext uri="{FF2B5EF4-FFF2-40B4-BE49-F238E27FC236}">
                  <a16:creationId xmlns:a16="http://schemas.microsoft.com/office/drawing/2014/main" id="{AADE6FF7-3323-461A-A362-5405B20B29B5}"/>
                </a:ext>
              </a:extLst>
            </p:cNvPr>
            <p:cNvSpPr/>
            <p:nvPr/>
          </p:nvSpPr>
          <p:spPr>
            <a:xfrm>
              <a:off x="1625995" y="1659856"/>
              <a:ext cx="173177" cy="119299"/>
            </a:xfrm>
            <a:custGeom>
              <a:avLst/>
              <a:gdLst>
                <a:gd name="connsiteX0" fmla="*/ 118807 w 122904"/>
                <a:gd name="connsiteY0" fmla="*/ 80297 h 84667"/>
                <a:gd name="connsiteX1" fmla="*/ 116076 w 122904"/>
                <a:gd name="connsiteY1" fmla="*/ 83029 h 84667"/>
                <a:gd name="connsiteX2" fmla="*/ 6828 w 122904"/>
                <a:gd name="connsiteY2" fmla="*/ 83029 h 84667"/>
                <a:gd name="connsiteX3" fmla="*/ 4097 w 122904"/>
                <a:gd name="connsiteY3" fmla="*/ 80297 h 84667"/>
                <a:gd name="connsiteX4" fmla="*/ 4097 w 122904"/>
                <a:gd name="connsiteY4" fmla="*/ 6828 h 84667"/>
                <a:gd name="connsiteX5" fmla="*/ 6828 w 122904"/>
                <a:gd name="connsiteY5" fmla="*/ 4097 h 84667"/>
                <a:gd name="connsiteX6" fmla="*/ 116076 w 122904"/>
                <a:gd name="connsiteY6" fmla="*/ 4097 h 84667"/>
                <a:gd name="connsiteX7" fmla="*/ 118807 w 122904"/>
                <a:gd name="connsiteY7" fmla="*/ 6828 h 84667"/>
                <a:gd name="connsiteX8" fmla="*/ 118807 w 122904"/>
                <a:gd name="connsiteY8" fmla="*/ 80297 h 84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904" h="84667">
                  <a:moveTo>
                    <a:pt x="118807" y="80297"/>
                  </a:moveTo>
                  <a:cubicBezTo>
                    <a:pt x="118807" y="81663"/>
                    <a:pt x="117442" y="83029"/>
                    <a:pt x="116076" y="83029"/>
                  </a:cubicBezTo>
                  <a:lnTo>
                    <a:pt x="6828" y="83029"/>
                  </a:lnTo>
                  <a:cubicBezTo>
                    <a:pt x="5189" y="83029"/>
                    <a:pt x="4097" y="81936"/>
                    <a:pt x="4097" y="80297"/>
                  </a:cubicBezTo>
                  <a:lnTo>
                    <a:pt x="4097" y="6828"/>
                  </a:lnTo>
                  <a:cubicBezTo>
                    <a:pt x="4097" y="5462"/>
                    <a:pt x="5462" y="4097"/>
                    <a:pt x="6828" y="4097"/>
                  </a:cubicBezTo>
                  <a:lnTo>
                    <a:pt x="116076" y="4097"/>
                  </a:lnTo>
                  <a:cubicBezTo>
                    <a:pt x="117715" y="4097"/>
                    <a:pt x="118807" y="5189"/>
                    <a:pt x="118807" y="6828"/>
                  </a:cubicBezTo>
                  <a:lnTo>
                    <a:pt x="118807" y="802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3" name="Freeform: Shape 102">
              <a:extLst>
                <a:ext uri="{FF2B5EF4-FFF2-40B4-BE49-F238E27FC236}">
                  <a16:creationId xmlns:a16="http://schemas.microsoft.com/office/drawing/2014/main" id="{98933362-679D-4C81-89F3-BDDDAE449FC4}"/>
                </a:ext>
              </a:extLst>
            </p:cNvPr>
            <p:cNvSpPr/>
            <p:nvPr/>
          </p:nvSpPr>
          <p:spPr>
            <a:xfrm>
              <a:off x="1946950" y="1547097"/>
              <a:ext cx="177025" cy="134693"/>
            </a:xfrm>
            <a:custGeom>
              <a:avLst/>
              <a:gdLst>
                <a:gd name="connsiteX0" fmla="*/ 123177 w 125635"/>
                <a:gd name="connsiteY0" fmla="*/ 88491 h 95592"/>
                <a:gd name="connsiteX1" fmla="*/ 120173 w 125635"/>
                <a:gd name="connsiteY1" fmla="*/ 91495 h 95592"/>
                <a:gd name="connsiteX2" fmla="*/ 7101 w 125635"/>
                <a:gd name="connsiteY2" fmla="*/ 91495 h 95592"/>
                <a:gd name="connsiteX3" fmla="*/ 4097 w 125635"/>
                <a:gd name="connsiteY3" fmla="*/ 88491 h 95592"/>
                <a:gd name="connsiteX4" fmla="*/ 4097 w 125635"/>
                <a:gd name="connsiteY4" fmla="*/ 7101 h 95592"/>
                <a:gd name="connsiteX5" fmla="*/ 7101 w 125635"/>
                <a:gd name="connsiteY5" fmla="*/ 4097 h 95592"/>
                <a:gd name="connsiteX6" fmla="*/ 120173 w 125635"/>
                <a:gd name="connsiteY6" fmla="*/ 4097 h 95592"/>
                <a:gd name="connsiteX7" fmla="*/ 123177 w 125635"/>
                <a:gd name="connsiteY7" fmla="*/ 7101 h 95592"/>
                <a:gd name="connsiteX8" fmla="*/ 123177 w 125635"/>
                <a:gd name="connsiteY8" fmla="*/ 88491 h 9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635" h="95592">
                  <a:moveTo>
                    <a:pt x="123177" y="88491"/>
                  </a:moveTo>
                  <a:cubicBezTo>
                    <a:pt x="123177" y="90130"/>
                    <a:pt x="121812" y="91495"/>
                    <a:pt x="120173" y="91495"/>
                  </a:cubicBezTo>
                  <a:lnTo>
                    <a:pt x="7101" y="91495"/>
                  </a:lnTo>
                  <a:cubicBezTo>
                    <a:pt x="5462" y="91495"/>
                    <a:pt x="4097" y="90130"/>
                    <a:pt x="4097" y="88491"/>
                  </a:cubicBezTo>
                  <a:lnTo>
                    <a:pt x="4097" y="7101"/>
                  </a:lnTo>
                  <a:cubicBezTo>
                    <a:pt x="4097" y="5462"/>
                    <a:pt x="5462" y="4097"/>
                    <a:pt x="7101" y="4097"/>
                  </a:cubicBezTo>
                  <a:lnTo>
                    <a:pt x="120173" y="4097"/>
                  </a:lnTo>
                  <a:cubicBezTo>
                    <a:pt x="121812" y="4097"/>
                    <a:pt x="123177" y="5462"/>
                    <a:pt x="123177" y="7101"/>
                  </a:cubicBezTo>
                  <a:lnTo>
                    <a:pt x="123177" y="88491"/>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5" name="Freeform: Shape 104">
              <a:extLst>
                <a:ext uri="{FF2B5EF4-FFF2-40B4-BE49-F238E27FC236}">
                  <a16:creationId xmlns:a16="http://schemas.microsoft.com/office/drawing/2014/main" id="{B8706DBB-ABA1-4A5D-9CD4-291A3432BCDC}"/>
                </a:ext>
              </a:extLst>
            </p:cNvPr>
            <p:cNvSpPr/>
            <p:nvPr/>
          </p:nvSpPr>
          <p:spPr>
            <a:xfrm>
              <a:off x="1948875" y="1646001"/>
              <a:ext cx="173177" cy="11546"/>
            </a:xfrm>
            <a:custGeom>
              <a:avLst/>
              <a:gdLst>
                <a:gd name="connsiteX0" fmla="*/ 4097 w 122904"/>
                <a:gd name="connsiteY0" fmla="*/ 4097 h 8193"/>
                <a:gd name="connsiteX1" fmla="*/ 120446 w 122904"/>
                <a:gd name="connsiteY1" fmla="*/ 4097 h 8193"/>
              </a:gdLst>
              <a:ahLst/>
              <a:cxnLst>
                <a:cxn ang="0">
                  <a:pos x="connsiteX0" y="connsiteY0"/>
                </a:cxn>
                <a:cxn ang="0">
                  <a:pos x="connsiteX1" y="connsiteY1"/>
                </a:cxn>
              </a:cxnLst>
              <a:rect l="l" t="t" r="r" b="b"/>
              <a:pathLst>
                <a:path w="122904" h="8193">
                  <a:moveTo>
                    <a:pt x="4097" y="4097"/>
                  </a:moveTo>
                  <a:lnTo>
                    <a:pt x="120446"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6" name="Freeform: Shape 105">
              <a:extLst>
                <a:ext uri="{FF2B5EF4-FFF2-40B4-BE49-F238E27FC236}">
                  <a16:creationId xmlns:a16="http://schemas.microsoft.com/office/drawing/2014/main" id="{BF90435A-9364-435A-8AD4-9628A66657F8}"/>
                </a:ext>
              </a:extLst>
            </p:cNvPr>
            <p:cNvSpPr/>
            <p:nvPr/>
          </p:nvSpPr>
          <p:spPr>
            <a:xfrm>
              <a:off x="2021223" y="1669861"/>
              <a:ext cx="26938" cy="34636"/>
            </a:xfrm>
            <a:custGeom>
              <a:avLst/>
              <a:gdLst>
                <a:gd name="connsiteX0" fmla="*/ 4097 w 19118"/>
                <a:gd name="connsiteY0" fmla="*/ 4097 h 24580"/>
                <a:gd name="connsiteX1" fmla="*/ 16387 w 19118"/>
                <a:gd name="connsiteY1" fmla="*/ 4097 h 24580"/>
                <a:gd name="connsiteX2" fmla="*/ 16387 w 19118"/>
                <a:gd name="connsiteY2" fmla="*/ 21850 h 24580"/>
                <a:gd name="connsiteX3" fmla="*/ 4097 w 19118"/>
                <a:gd name="connsiteY3" fmla="*/ 21850 h 24580"/>
              </a:gdLst>
              <a:ahLst/>
              <a:cxnLst>
                <a:cxn ang="0">
                  <a:pos x="connsiteX0" y="connsiteY0"/>
                </a:cxn>
                <a:cxn ang="0">
                  <a:pos x="connsiteX1" y="connsiteY1"/>
                </a:cxn>
                <a:cxn ang="0">
                  <a:pos x="connsiteX2" y="connsiteY2"/>
                </a:cxn>
                <a:cxn ang="0">
                  <a:pos x="connsiteX3" y="connsiteY3"/>
                </a:cxn>
              </a:cxnLst>
              <a:rect l="l" t="t" r="r" b="b"/>
              <a:pathLst>
                <a:path w="19118" h="24580">
                  <a:moveTo>
                    <a:pt x="4097" y="4097"/>
                  </a:moveTo>
                  <a:lnTo>
                    <a:pt x="16387" y="4097"/>
                  </a:lnTo>
                  <a:lnTo>
                    <a:pt x="16387" y="21850"/>
                  </a:lnTo>
                  <a:lnTo>
                    <a:pt x="4097" y="21850"/>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7" name="Freeform: Shape 106">
              <a:extLst>
                <a:ext uri="{FF2B5EF4-FFF2-40B4-BE49-F238E27FC236}">
                  <a16:creationId xmlns:a16="http://schemas.microsoft.com/office/drawing/2014/main" id="{1F6AF016-288B-47C2-94A2-2E0823F23267}"/>
                </a:ext>
              </a:extLst>
            </p:cNvPr>
            <p:cNvSpPr/>
            <p:nvPr/>
          </p:nvSpPr>
          <p:spPr>
            <a:xfrm>
              <a:off x="1990437" y="1694876"/>
              <a:ext cx="88513" cy="19242"/>
            </a:xfrm>
            <a:custGeom>
              <a:avLst/>
              <a:gdLst>
                <a:gd name="connsiteX0" fmla="*/ 4097 w 62817"/>
                <a:gd name="connsiteY0" fmla="*/ 4097 h 13656"/>
                <a:gd name="connsiteX1" fmla="*/ 59813 w 62817"/>
                <a:gd name="connsiteY1" fmla="*/ 4097 h 13656"/>
                <a:gd name="connsiteX2" fmla="*/ 59813 w 62817"/>
                <a:gd name="connsiteY2" fmla="*/ 11198 h 13656"/>
                <a:gd name="connsiteX3" fmla="*/ 4097 w 62817"/>
                <a:gd name="connsiteY3" fmla="*/ 11198 h 13656"/>
              </a:gdLst>
              <a:ahLst/>
              <a:cxnLst>
                <a:cxn ang="0">
                  <a:pos x="connsiteX0" y="connsiteY0"/>
                </a:cxn>
                <a:cxn ang="0">
                  <a:pos x="connsiteX1" y="connsiteY1"/>
                </a:cxn>
                <a:cxn ang="0">
                  <a:pos x="connsiteX2" y="connsiteY2"/>
                </a:cxn>
                <a:cxn ang="0">
                  <a:pos x="connsiteX3" y="connsiteY3"/>
                </a:cxn>
              </a:cxnLst>
              <a:rect l="l" t="t" r="r" b="b"/>
              <a:pathLst>
                <a:path w="62817" h="13656">
                  <a:moveTo>
                    <a:pt x="4097" y="4097"/>
                  </a:moveTo>
                  <a:lnTo>
                    <a:pt x="59813" y="4097"/>
                  </a:lnTo>
                  <a:lnTo>
                    <a:pt x="59813" y="11198"/>
                  </a:lnTo>
                  <a:lnTo>
                    <a:pt x="4097" y="11198"/>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CC99515F-5C04-4B2D-9A8C-53AC9C5CB00F}"/>
                </a:ext>
              </a:extLst>
            </p:cNvPr>
            <p:cNvSpPr/>
            <p:nvPr/>
          </p:nvSpPr>
          <p:spPr>
            <a:xfrm>
              <a:off x="1454357" y="1458585"/>
              <a:ext cx="119299" cy="26938"/>
            </a:xfrm>
            <a:custGeom>
              <a:avLst/>
              <a:gdLst>
                <a:gd name="connsiteX0" fmla="*/ 4097 w 84667"/>
                <a:gd name="connsiteY0" fmla="*/ 4097 h 19118"/>
                <a:gd name="connsiteX1" fmla="*/ 19938 w 84667"/>
                <a:gd name="connsiteY1" fmla="*/ 13110 h 19118"/>
                <a:gd name="connsiteX2" fmla="*/ 43426 w 84667"/>
                <a:gd name="connsiteY2" fmla="*/ 15295 h 19118"/>
                <a:gd name="connsiteX3" fmla="*/ 63364 w 84667"/>
                <a:gd name="connsiteY3" fmla="*/ 13929 h 19118"/>
                <a:gd name="connsiteX4" fmla="*/ 82482 w 84667"/>
                <a:gd name="connsiteY4" fmla="*/ 5462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67" h="19118">
                  <a:moveTo>
                    <a:pt x="4097" y="4097"/>
                  </a:moveTo>
                  <a:cubicBezTo>
                    <a:pt x="4097" y="7647"/>
                    <a:pt x="10105" y="10925"/>
                    <a:pt x="19938" y="13110"/>
                  </a:cubicBezTo>
                  <a:cubicBezTo>
                    <a:pt x="26220" y="14475"/>
                    <a:pt x="34413" y="15295"/>
                    <a:pt x="43426" y="15295"/>
                  </a:cubicBezTo>
                  <a:cubicBezTo>
                    <a:pt x="50800" y="15295"/>
                    <a:pt x="57628" y="14748"/>
                    <a:pt x="63364" y="13929"/>
                  </a:cubicBezTo>
                  <a:cubicBezTo>
                    <a:pt x="74016" y="12290"/>
                    <a:pt x="81390" y="9013"/>
                    <a:pt x="82482" y="5462"/>
                  </a:cubicBez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A0238725-C22B-44FE-B694-AF642DFD9DAF}"/>
                </a:ext>
              </a:extLst>
            </p:cNvPr>
            <p:cNvSpPr/>
            <p:nvPr/>
          </p:nvSpPr>
          <p:spPr>
            <a:xfrm>
              <a:off x="1433961" y="1435109"/>
              <a:ext cx="161633" cy="161633"/>
            </a:xfrm>
            <a:custGeom>
              <a:avLst/>
              <a:gdLst>
                <a:gd name="connsiteX0" fmla="*/ 110614 w 114710"/>
                <a:gd name="connsiteY0" fmla="*/ 57355 h 114710"/>
                <a:gd name="connsiteX1" fmla="*/ 57355 w 114710"/>
                <a:gd name="connsiteY1" fmla="*/ 110614 h 114710"/>
                <a:gd name="connsiteX2" fmla="*/ 4097 w 114710"/>
                <a:gd name="connsiteY2" fmla="*/ 57355 h 114710"/>
                <a:gd name="connsiteX3" fmla="*/ 57355 w 114710"/>
                <a:gd name="connsiteY3" fmla="*/ 4097 h 114710"/>
                <a:gd name="connsiteX4" fmla="*/ 110614 w 114710"/>
                <a:gd name="connsiteY4" fmla="*/ 57355 h 11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10" h="114710">
                  <a:moveTo>
                    <a:pt x="110614" y="57355"/>
                  </a:moveTo>
                  <a:cubicBezTo>
                    <a:pt x="110614" y="86769"/>
                    <a:pt x="86769" y="110614"/>
                    <a:pt x="57355" y="110614"/>
                  </a:cubicBezTo>
                  <a:cubicBezTo>
                    <a:pt x="27941" y="110614"/>
                    <a:pt x="4097" y="86769"/>
                    <a:pt x="4097" y="57355"/>
                  </a:cubicBezTo>
                  <a:cubicBezTo>
                    <a:pt x="4097" y="27941"/>
                    <a:pt x="27941" y="4097"/>
                    <a:pt x="57355" y="4097"/>
                  </a:cubicBezTo>
                  <a:cubicBezTo>
                    <a:pt x="86769" y="4097"/>
                    <a:pt x="110614" y="27941"/>
                    <a:pt x="110614" y="5735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C8A7974A-B995-4824-A72E-6CCEF645D4EF}"/>
                </a:ext>
              </a:extLst>
            </p:cNvPr>
            <p:cNvSpPr/>
            <p:nvPr/>
          </p:nvSpPr>
          <p:spPr>
            <a:xfrm>
              <a:off x="1471674" y="1435109"/>
              <a:ext cx="80816" cy="161633"/>
            </a:xfrm>
            <a:custGeom>
              <a:avLst/>
              <a:gdLst>
                <a:gd name="connsiteX0" fmla="*/ 54897 w 57355"/>
                <a:gd name="connsiteY0" fmla="*/ 57355 h 114710"/>
                <a:gd name="connsiteX1" fmla="*/ 29497 w 57355"/>
                <a:gd name="connsiteY1" fmla="*/ 110614 h 114710"/>
                <a:gd name="connsiteX2" fmla="*/ 4097 w 57355"/>
                <a:gd name="connsiteY2" fmla="*/ 57355 h 114710"/>
                <a:gd name="connsiteX3" fmla="*/ 29497 w 57355"/>
                <a:gd name="connsiteY3" fmla="*/ 4097 h 114710"/>
                <a:gd name="connsiteX4" fmla="*/ 54897 w 57355"/>
                <a:gd name="connsiteY4" fmla="*/ 57355 h 1147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55" h="114710">
                  <a:moveTo>
                    <a:pt x="54897" y="57355"/>
                  </a:moveTo>
                  <a:cubicBezTo>
                    <a:pt x="54897" y="86769"/>
                    <a:pt x="43525" y="110614"/>
                    <a:pt x="29497" y="110614"/>
                  </a:cubicBezTo>
                  <a:cubicBezTo>
                    <a:pt x="15469" y="110614"/>
                    <a:pt x="4097" y="86769"/>
                    <a:pt x="4097" y="57355"/>
                  </a:cubicBezTo>
                  <a:cubicBezTo>
                    <a:pt x="4097" y="27941"/>
                    <a:pt x="15469" y="4097"/>
                    <a:pt x="29497" y="4097"/>
                  </a:cubicBezTo>
                  <a:cubicBezTo>
                    <a:pt x="43525" y="4097"/>
                    <a:pt x="54897" y="27941"/>
                    <a:pt x="54897" y="5735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D4E7FB4B-2DE8-46FF-90C5-4B3E2234130C}"/>
                </a:ext>
              </a:extLst>
            </p:cNvPr>
            <p:cNvSpPr/>
            <p:nvPr/>
          </p:nvSpPr>
          <p:spPr>
            <a:xfrm>
              <a:off x="1433575" y="1510153"/>
              <a:ext cx="161633" cy="11546"/>
            </a:xfrm>
            <a:custGeom>
              <a:avLst/>
              <a:gdLst>
                <a:gd name="connsiteX0" fmla="*/ 4097 w 114710"/>
                <a:gd name="connsiteY0" fmla="*/ 4097 h 8193"/>
                <a:gd name="connsiteX1" fmla="*/ 110887 w 114710"/>
                <a:gd name="connsiteY1" fmla="*/ 4097 h 8193"/>
              </a:gdLst>
              <a:ahLst/>
              <a:cxnLst>
                <a:cxn ang="0">
                  <a:pos x="connsiteX0" y="connsiteY0"/>
                </a:cxn>
                <a:cxn ang="0">
                  <a:pos x="connsiteX1" y="connsiteY1"/>
                </a:cxn>
              </a:cxnLst>
              <a:rect l="l" t="t" r="r" b="b"/>
              <a:pathLst>
                <a:path w="114710" h="8193">
                  <a:moveTo>
                    <a:pt x="4097" y="4097"/>
                  </a:moveTo>
                  <a:lnTo>
                    <a:pt x="110887"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F0A56EAC-9D6C-4748-8648-FE01774D7553}"/>
                </a:ext>
              </a:extLst>
            </p:cNvPr>
            <p:cNvSpPr/>
            <p:nvPr/>
          </p:nvSpPr>
          <p:spPr>
            <a:xfrm>
              <a:off x="1453203" y="1547097"/>
              <a:ext cx="119299" cy="23090"/>
            </a:xfrm>
            <a:custGeom>
              <a:avLst/>
              <a:gdLst>
                <a:gd name="connsiteX0" fmla="*/ 4097 w 84667"/>
                <a:gd name="connsiteY0" fmla="*/ 13656 h 16387"/>
                <a:gd name="connsiteX1" fmla="*/ 21030 w 84667"/>
                <a:gd name="connsiteY1" fmla="*/ 6009 h 16387"/>
                <a:gd name="connsiteX2" fmla="*/ 43153 w 84667"/>
                <a:gd name="connsiteY2" fmla="*/ 4097 h 16387"/>
                <a:gd name="connsiteX3" fmla="*/ 64183 w 84667"/>
                <a:gd name="connsiteY3" fmla="*/ 5736 h 16387"/>
                <a:gd name="connsiteX4" fmla="*/ 64183 w 84667"/>
                <a:gd name="connsiteY4" fmla="*/ 5736 h 16387"/>
                <a:gd name="connsiteX5" fmla="*/ 82482 w 84667"/>
                <a:gd name="connsiteY5" fmla="*/ 14475 h 16387"/>
                <a:gd name="connsiteX6" fmla="*/ 82482 w 84667"/>
                <a:gd name="connsiteY6" fmla="*/ 14475 h 1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667" h="16387">
                  <a:moveTo>
                    <a:pt x="4097" y="13656"/>
                  </a:moveTo>
                  <a:cubicBezTo>
                    <a:pt x="5462" y="10379"/>
                    <a:pt x="11744" y="7647"/>
                    <a:pt x="21030" y="6009"/>
                  </a:cubicBezTo>
                  <a:cubicBezTo>
                    <a:pt x="27312" y="4916"/>
                    <a:pt x="34686" y="4097"/>
                    <a:pt x="43153" y="4097"/>
                  </a:cubicBezTo>
                  <a:cubicBezTo>
                    <a:pt x="51074" y="4097"/>
                    <a:pt x="58175" y="4643"/>
                    <a:pt x="64183" y="5736"/>
                  </a:cubicBezTo>
                  <a:lnTo>
                    <a:pt x="64183" y="5736"/>
                  </a:lnTo>
                  <a:cubicBezTo>
                    <a:pt x="74835" y="7647"/>
                    <a:pt x="81663" y="10652"/>
                    <a:pt x="82482" y="14475"/>
                  </a:cubicBezTo>
                  <a:lnTo>
                    <a:pt x="82482" y="14475"/>
                  </a:ln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B11716FF-23DC-4355-8DD6-214655639CF2}"/>
                </a:ext>
              </a:extLst>
            </p:cNvPr>
            <p:cNvSpPr/>
            <p:nvPr/>
          </p:nvSpPr>
          <p:spPr>
            <a:xfrm>
              <a:off x="1614450" y="1184195"/>
              <a:ext cx="92361" cy="119299"/>
            </a:xfrm>
            <a:custGeom>
              <a:avLst/>
              <a:gdLst>
                <a:gd name="connsiteX0" fmla="*/ 4097 w 65548"/>
                <a:gd name="connsiteY0" fmla="*/ 4097 h 84667"/>
                <a:gd name="connsiteX1" fmla="*/ 63091 w 65548"/>
                <a:gd name="connsiteY1" fmla="*/ 4097 h 84667"/>
                <a:gd name="connsiteX2" fmla="*/ 63091 w 65548"/>
                <a:gd name="connsiteY2" fmla="*/ 82756 h 84667"/>
                <a:gd name="connsiteX3" fmla="*/ 4097 w 65548"/>
                <a:gd name="connsiteY3" fmla="*/ 82756 h 84667"/>
              </a:gdLst>
              <a:ahLst/>
              <a:cxnLst>
                <a:cxn ang="0">
                  <a:pos x="connsiteX0" y="connsiteY0"/>
                </a:cxn>
                <a:cxn ang="0">
                  <a:pos x="connsiteX1" y="connsiteY1"/>
                </a:cxn>
                <a:cxn ang="0">
                  <a:pos x="connsiteX2" y="connsiteY2"/>
                </a:cxn>
                <a:cxn ang="0">
                  <a:pos x="connsiteX3" y="connsiteY3"/>
                </a:cxn>
              </a:cxnLst>
              <a:rect l="l" t="t" r="r" b="b"/>
              <a:pathLst>
                <a:path w="65548" h="84667">
                  <a:moveTo>
                    <a:pt x="4097" y="4097"/>
                  </a:moveTo>
                  <a:lnTo>
                    <a:pt x="63091" y="4097"/>
                  </a:lnTo>
                  <a:lnTo>
                    <a:pt x="63091" y="82756"/>
                  </a:lnTo>
                  <a:lnTo>
                    <a:pt x="4097" y="82756"/>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4F50DC79-426E-44EC-9527-F8AC758CB9BD}"/>
                </a:ext>
              </a:extLst>
            </p:cNvPr>
            <p:cNvSpPr/>
            <p:nvPr/>
          </p:nvSpPr>
          <p:spPr>
            <a:xfrm>
              <a:off x="1653318" y="1169956"/>
              <a:ext cx="30788" cy="11546"/>
            </a:xfrm>
            <a:custGeom>
              <a:avLst/>
              <a:gdLst>
                <a:gd name="connsiteX0" fmla="*/ 18572 w 21849"/>
                <a:gd name="connsiteY0" fmla="*/ 4097 h 8193"/>
                <a:gd name="connsiteX1" fmla="*/ 4097 w 21849"/>
                <a:gd name="connsiteY1" fmla="*/ 4097 h 8193"/>
              </a:gdLst>
              <a:ahLst/>
              <a:cxnLst>
                <a:cxn ang="0">
                  <a:pos x="connsiteX0" y="connsiteY0"/>
                </a:cxn>
                <a:cxn ang="0">
                  <a:pos x="connsiteX1" y="connsiteY1"/>
                </a:cxn>
              </a:cxnLst>
              <a:rect l="l" t="t" r="r" b="b"/>
              <a:pathLst>
                <a:path w="21849" h="8193">
                  <a:moveTo>
                    <a:pt x="18572" y="4097"/>
                  </a:moveTo>
                  <a:lnTo>
                    <a:pt x="4097" y="4097"/>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BCFC83F0-0909-4DB8-9FFC-643A68D5DF1F}"/>
                </a:ext>
              </a:extLst>
            </p:cNvPr>
            <p:cNvSpPr/>
            <p:nvPr/>
          </p:nvSpPr>
          <p:spPr>
            <a:xfrm>
              <a:off x="1637155" y="1166877"/>
              <a:ext cx="15394" cy="15394"/>
            </a:xfrm>
            <a:custGeom>
              <a:avLst/>
              <a:gdLst>
                <a:gd name="connsiteX0" fmla="*/ 8467 w 10924"/>
                <a:gd name="connsiteY0" fmla="*/ 6282 h 10924"/>
                <a:gd name="connsiteX1" fmla="*/ 6282 w 10924"/>
                <a:gd name="connsiteY1" fmla="*/ 8467 h 10924"/>
                <a:gd name="connsiteX2" fmla="*/ 4097 w 10924"/>
                <a:gd name="connsiteY2" fmla="*/ 6282 h 10924"/>
                <a:gd name="connsiteX3" fmla="*/ 6282 w 10924"/>
                <a:gd name="connsiteY3" fmla="*/ 4097 h 10924"/>
                <a:gd name="connsiteX4" fmla="*/ 8467 w 10924"/>
                <a:gd name="connsiteY4" fmla="*/ 6282 h 1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4" h="10924">
                  <a:moveTo>
                    <a:pt x="8467" y="6282"/>
                  </a:moveTo>
                  <a:cubicBezTo>
                    <a:pt x="8467" y="7488"/>
                    <a:pt x="7489" y="8467"/>
                    <a:pt x="6282" y="8467"/>
                  </a:cubicBezTo>
                  <a:cubicBezTo>
                    <a:pt x="5075" y="8467"/>
                    <a:pt x="4097" y="7488"/>
                    <a:pt x="4097" y="6282"/>
                  </a:cubicBezTo>
                  <a:cubicBezTo>
                    <a:pt x="4097" y="5075"/>
                    <a:pt x="5075" y="4097"/>
                    <a:pt x="6282" y="4097"/>
                  </a:cubicBezTo>
                  <a:cubicBezTo>
                    <a:pt x="7488" y="4097"/>
                    <a:pt x="8467" y="5075"/>
                    <a:pt x="8467" y="6282"/>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2083373E-176F-495A-9725-1BE645C783CB}"/>
                </a:ext>
              </a:extLst>
            </p:cNvPr>
            <p:cNvSpPr/>
            <p:nvPr/>
          </p:nvSpPr>
          <p:spPr>
            <a:xfrm>
              <a:off x="1614450" y="1154177"/>
              <a:ext cx="92361" cy="173177"/>
            </a:xfrm>
            <a:custGeom>
              <a:avLst/>
              <a:gdLst>
                <a:gd name="connsiteX0" fmla="*/ 63091 w 65548"/>
                <a:gd name="connsiteY0" fmla="*/ 113072 h 122904"/>
                <a:gd name="connsiteX1" fmla="*/ 52985 w 65548"/>
                <a:gd name="connsiteY1" fmla="*/ 120719 h 122904"/>
                <a:gd name="connsiteX2" fmla="*/ 14202 w 65548"/>
                <a:gd name="connsiteY2" fmla="*/ 120719 h 122904"/>
                <a:gd name="connsiteX3" fmla="*/ 4097 w 65548"/>
                <a:gd name="connsiteY3" fmla="*/ 113072 h 122904"/>
                <a:gd name="connsiteX4" fmla="*/ 4097 w 65548"/>
                <a:gd name="connsiteY4" fmla="*/ 14202 h 122904"/>
                <a:gd name="connsiteX5" fmla="*/ 14202 w 65548"/>
                <a:gd name="connsiteY5" fmla="*/ 4097 h 122904"/>
                <a:gd name="connsiteX6" fmla="*/ 52985 w 65548"/>
                <a:gd name="connsiteY6" fmla="*/ 4097 h 122904"/>
                <a:gd name="connsiteX7" fmla="*/ 63091 w 65548"/>
                <a:gd name="connsiteY7" fmla="*/ 14202 h 122904"/>
                <a:gd name="connsiteX8" fmla="*/ 63091 w 65548"/>
                <a:gd name="connsiteY8" fmla="*/ 113072 h 12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48" h="122904">
                  <a:moveTo>
                    <a:pt x="63091" y="113072"/>
                  </a:moveTo>
                  <a:cubicBezTo>
                    <a:pt x="63091" y="118534"/>
                    <a:pt x="58721" y="120719"/>
                    <a:pt x="52985" y="120719"/>
                  </a:cubicBezTo>
                  <a:lnTo>
                    <a:pt x="14202" y="120719"/>
                  </a:lnTo>
                  <a:cubicBezTo>
                    <a:pt x="8740" y="120719"/>
                    <a:pt x="4097" y="118534"/>
                    <a:pt x="4097" y="113072"/>
                  </a:cubicBezTo>
                  <a:lnTo>
                    <a:pt x="4097" y="14202"/>
                  </a:lnTo>
                  <a:cubicBezTo>
                    <a:pt x="4097" y="8740"/>
                    <a:pt x="8467" y="4097"/>
                    <a:pt x="14202" y="4097"/>
                  </a:cubicBezTo>
                  <a:lnTo>
                    <a:pt x="52985" y="4097"/>
                  </a:lnTo>
                  <a:cubicBezTo>
                    <a:pt x="58448" y="4097"/>
                    <a:pt x="63091" y="8467"/>
                    <a:pt x="63091" y="14202"/>
                  </a:cubicBezTo>
                  <a:lnTo>
                    <a:pt x="63091" y="113072"/>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nvGrpSpPr>
            <p:cNvPr id="20" name="Group 19">
              <a:extLst>
                <a:ext uri="{FF2B5EF4-FFF2-40B4-BE49-F238E27FC236}">
                  <a16:creationId xmlns:a16="http://schemas.microsoft.com/office/drawing/2014/main" id="{7261641F-82D0-4350-92C3-7DA3A16AB578}"/>
                </a:ext>
              </a:extLst>
            </p:cNvPr>
            <p:cNvGrpSpPr/>
            <p:nvPr/>
          </p:nvGrpSpPr>
          <p:grpSpPr>
            <a:xfrm>
              <a:off x="1610217" y="1339284"/>
              <a:ext cx="322879" cy="308256"/>
              <a:chOff x="1610217" y="1339284"/>
              <a:chExt cx="322879" cy="308256"/>
            </a:xfrm>
          </p:grpSpPr>
          <p:sp>
            <p:nvSpPr>
              <p:cNvPr id="117" name="Freeform: Shape 116">
                <a:extLst>
                  <a:ext uri="{FF2B5EF4-FFF2-40B4-BE49-F238E27FC236}">
                    <a16:creationId xmlns:a16="http://schemas.microsoft.com/office/drawing/2014/main" id="{8C79420D-C549-4CB5-98DC-BE34C15E9B86}"/>
                  </a:ext>
                </a:extLst>
              </p:cNvPr>
              <p:cNvSpPr/>
              <p:nvPr/>
            </p:nvSpPr>
            <p:spPr>
              <a:xfrm>
                <a:off x="1723359" y="1547482"/>
                <a:ext cx="38484" cy="100058"/>
              </a:xfrm>
              <a:custGeom>
                <a:avLst/>
                <a:gdLst>
                  <a:gd name="connsiteX0" fmla="*/ 4097 w 27312"/>
                  <a:gd name="connsiteY0" fmla="*/ 69373 h 71011"/>
                  <a:gd name="connsiteX1" fmla="*/ 24308 w 27312"/>
                  <a:gd name="connsiteY1" fmla="*/ 4097 h 71011"/>
                </a:gdLst>
                <a:ahLst/>
                <a:cxnLst>
                  <a:cxn ang="0">
                    <a:pos x="connsiteX0" y="connsiteY0"/>
                  </a:cxn>
                  <a:cxn ang="0">
                    <a:pos x="connsiteX1" y="connsiteY1"/>
                  </a:cxn>
                </a:cxnLst>
                <a:rect l="l" t="t" r="r" b="b"/>
                <a:pathLst>
                  <a:path w="27312" h="71011">
                    <a:moveTo>
                      <a:pt x="4097" y="69373"/>
                    </a:moveTo>
                    <a:lnTo>
                      <a:pt x="24308" y="4097"/>
                    </a:lnTo>
                  </a:path>
                </a:pathLst>
              </a:custGeom>
              <a:ln w="19050" cap="flat">
                <a:solidFill>
                  <a:srgbClr val="3366FF"/>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8B7B0B46-80CD-4E1D-A09A-D3B2DFDA8691}"/>
                  </a:ext>
                </a:extLst>
              </p:cNvPr>
              <p:cNvSpPr/>
              <p:nvPr/>
            </p:nvSpPr>
            <p:spPr>
              <a:xfrm>
                <a:off x="1610217" y="1507459"/>
                <a:ext cx="119299" cy="11546"/>
              </a:xfrm>
              <a:custGeom>
                <a:avLst/>
                <a:gdLst>
                  <a:gd name="connsiteX0" fmla="*/ 4097 w 84667"/>
                  <a:gd name="connsiteY0" fmla="*/ 4097 h 8193"/>
                  <a:gd name="connsiteX1" fmla="*/ 82756 w 84667"/>
                  <a:gd name="connsiteY1" fmla="*/ 4097 h 8193"/>
                </a:gdLst>
                <a:ahLst/>
                <a:cxnLst>
                  <a:cxn ang="0">
                    <a:pos x="connsiteX0" y="connsiteY0"/>
                  </a:cxn>
                  <a:cxn ang="0">
                    <a:pos x="connsiteX1" y="connsiteY1"/>
                  </a:cxn>
                </a:cxnLst>
                <a:rect l="l" t="t" r="r" b="b"/>
                <a:pathLst>
                  <a:path w="84667" h="8193">
                    <a:moveTo>
                      <a:pt x="4097" y="4097"/>
                    </a:moveTo>
                    <a:lnTo>
                      <a:pt x="82756" y="4097"/>
                    </a:lnTo>
                  </a:path>
                </a:pathLst>
              </a:custGeom>
              <a:ln w="19050" cap="flat">
                <a:solidFill>
                  <a:srgbClr val="3366FF"/>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718D9825-C018-4CFF-A6AE-3AD1A1DC57A9}"/>
                  </a:ext>
                </a:extLst>
              </p:cNvPr>
              <p:cNvSpPr/>
              <p:nvPr/>
            </p:nvSpPr>
            <p:spPr>
              <a:xfrm>
                <a:off x="1692187" y="1339284"/>
                <a:ext cx="69271" cy="123149"/>
              </a:xfrm>
              <a:custGeom>
                <a:avLst/>
                <a:gdLst>
                  <a:gd name="connsiteX0" fmla="*/ 4097 w 49161"/>
                  <a:gd name="connsiteY0" fmla="*/ 4097 h 87398"/>
                  <a:gd name="connsiteX1" fmla="*/ 45065 w 49161"/>
                  <a:gd name="connsiteY1" fmla="*/ 84394 h 87398"/>
                </a:gdLst>
                <a:ahLst/>
                <a:cxnLst>
                  <a:cxn ang="0">
                    <a:pos x="connsiteX0" y="connsiteY0"/>
                  </a:cxn>
                  <a:cxn ang="0">
                    <a:pos x="connsiteX1" y="connsiteY1"/>
                  </a:cxn>
                </a:cxnLst>
                <a:rect l="l" t="t" r="r" b="b"/>
                <a:pathLst>
                  <a:path w="49161" h="87398">
                    <a:moveTo>
                      <a:pt x="4097" y="4097"/>
                    </a:moveTo>
                    <a:lnTo>
                      <a:pt x="45065" y="84394"/>
                    </a:lnTo>
                  </a:path>
                </a:pathLst>
              </a:custGeom>
              <a:ln w="19050" cap="flat">
                <a:solidFill>
                  <a:srgbClr val="3366FF"/>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19FC8492-A898-4DF7-866D-9186EB668112}"/>
                  </a:ext>
                </a:extLst>
              </p:cNvPr>
              <p:cNvSpPr/>
              <p:nvPr/>
            </p:nvSpPr>
            <p:spPr>
              <a:xfrm>
                <a:off x="1794553" y="1393162"/>
                <a:ext cx="53878" cy="69271"/>
              </a:xfrm>
              <a:custGeom>
                <a:avLst/>
                <a:gdLst>
                  <a:gd name="connsiteX0" fmla="*/ 36052 w 38236"/>
                  <a:gd name="connsiteY0" fmla="*/ 4097 h 49161"/>
                  <a:gd name="connsiteX1" fmla="*/ 4097 w 38236"/>
                  <a:gd name="connsiteY1" fmla="*/ 46157 h 49161"/>
                </a:gdLst>
                <a:ahLst/>
                <a:cxnLst>
                  <a:cxn ang="0">
                    <a:pos x="connsiteX0" y="connsiteY0"/>
                  </a:cxn>
                  <a:cxn ang="0">
                    <a:pos x="connsiteX1" y="connsiteY1"/>
                  </a:cxn>
                </a:cxnLst>
                <a:rect l="l" t="t" r="r" b="b"/>
                <a:pathLst>
                  <a:path w="38236" h="49161">
                    <a:moveTo>
                      <a:pt x="36052" y="4097"/>
                    </a:moveTo>
                    <a:lnTo>
                      <a:pt x="4097" y="46157"/>
                    </a:lnTo>
                  </a:path>
                </a:pathLst>
              </a:custGeom>
              <a:ln w="19050" cap="flat">
                <a:solidFill>
                  <a:srgbClr val="3366FF"/>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FA9F4DB9-E625-40E3-98CB-E52D05F74BC4}"/>
                  </a:ext>
                </a:extLst>
              </p:cNvPr>
              <p:cNvSpPr/>
              <p:nvPr/>
            </p:nvSpPr>
            <p:spPr>
              <a:xfrm>
                <a:off x="1718357" y="1448194"/>
                <a:ext cx="111603" cy="111603"/>
              </a:xfrm>
              <a:custGeom>
                <a:avLst/>
                <a:gdLst>
                  <a:gd name="connsiteX0" fmla="*/ 76747 w 79204"/>
                  <a:gd name="connsiteY0" fmla="*/ 40422 h 79204"/>
                  <a:gd name="connsiteX1" fmla="*/ 40422 w 79204"/>
                  <a:gd name="connsiteY1" fmla="*/ 76747 h 79204"/>
                  <a:gd name="connsiteX2" fmla="*/ 4097 w 79204"/>
                  <a:gd name="connsiteY2" fmla="*/ 40422 h 79204"/>
                  <a:gd name="connsiteX3" fmla="*/ 40422 w 79204"/>
                  <a:gd name="connsiteY3" fmla="*/ 4097 h 79204"/>
                  <a:gd name="connsiteX4" fmla="*/ 76747 w 79204"/>
                  <a:gd name="connsiteY4" fmla="*/ 40422 h 79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4" h="79204">
                    <a:moveTo>
                      <a:pt x="76747" y="40422"/>
                    </a:moveTo>
                    <a:cubicBezTo>
                      <a:pt x="76747" y="60484"/>
                      <a:pt x="60484" y="76747"/>
                      <a:pt x="40422" y="76747"/>
                    </a:cubicBezTo>
                    <a:cubicBezTo>
                      <a:pt x="20360" y="76747"/>
                      <a:pt x="4097" y="60484"/>
                      <a:pt x="4097" y="40422"/>
                    </a:cubicBezTo>
                    <a:cubicBezTo>
                      <a:pt x="4097" y="20360"/>
                      <a:pt x="20360" y="4097"/>
                      <a:pt x="40422" y="4097"/>
                    </a:cubicBezTo>
                    <a:cubicBezTo>
                      <a:pt x="60484" y="4097"/>
                      <a:pt x="76747" y="20360"/>
                      <a:pt x="76747" y="40422"/>
                    </a:cubicBezTo>
                    <a:close/>
                  </a:path>
                </a:pathLst>
              </a:custGeom>
              <a:noFill/>
              <a:ln w="19050" cap="flat">
                <a:solidFill>
                  <a:srgbClr val="3366FF"/>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B8452A70-2C7F-4E7B-A36B-9FCCE2F1D2E8}"/>
                  </a:ext>
                </a:extLst>
              </p:cNvPr>
              <p:cNvSpPr/>
              <p:nvPr/>
            </p:nvSpPr>
            <p:spPr>
              <a:xfrm>
                <a:off x="1813797" y="1524392"/>
                <a:ext cx="119299" cy="76968"/>
              </a:xfrm>
              <a:custGeom>
                <a:avLst/>
                <a:gdLst>
                  <a:gd name="connsiteX0" fmla="*/ 81390 w 84667"/>
                  <a:gd name="connsiteY0" fmla="*/ 50527 h 54624"/>
                  <a:gd name="connsiteX1" fmla="*/ 4097 w 84667"/>
                  <a:gd name="connsiteY1" fmla="*/ 4097 h 54624"/>
                </a:gdLst>
                <a:ahLst/>
                <a:cxnLst>
                  <a:cxn ang="0">
                    <a:pos x="connsiteX0" y="connsiteY0"/>
                  </a:cxn>
                  <a:cxn ang="0">
                    <a:pos x="connsiteX1" y="connsiteY1"/>
                  </a:cxn>
                </a:cxnLst>
                <a:rect l="l" t="t" r="r" b="b"/>
                <a:pathLst>
                  <a:path w="84667" h="54624">
                    <a:moveTo>
                      <a:pt x="81390" y="50527"/>
                    </a:moveTo>
                    <a:lnTo>
                      <a:pt x="4097" y="4097"/>
                    </a:lnTo>
                  </a:path>
                </a:pathLst>
              </a:custGeom>
              <a:ln w="19050" cap="flat">
                <a:solidFill>
                  <a:srgbClr val="3366FF"/>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123" name="Freeform: Shape 122">
              <a:extLst>
                <a:ext uri="{FF2B5EF4-FFF2-40B4-BE49-F238E27FC236}">
                  <a16:creationId xmlns:a16="http://schemas.microsoft.com/office/drawing/2014/main" id="{B261FFE8-17B5-4846-BC33-AAA35101DEDC}"/>
                </a:ext>
              </a:extLst>
            </p:cNvPr>
            <p:cNvSpPr/>
            <p:nvPr/>
          </p:nvSpPr>
          <p:spPr>
            <a:xfrm>
              <a:off x="1862286" y="1272707"/>
              <a:ext cx="157783" cy="69271"/>
            </a:xfrm>
            <a:custGeom>
              <a:avLst/>
              <a:gdLst>
                <a:gd name="connsiteX0" fmla="*/ 108975 w 111979"/>
                <a:gd name="connsiteY0" fmla="*/ 45611 h 49161"/>
                <a:gd name="connsiteX1" fmla="*/ 4097 w 111979"/>
                <a:gd name="connsiteY1" fmla="*/ 45611 h 49161"/>
                <a:gd name="connsiteX2" fmla="*/ 10105 w 111979"/>
                <a:gd name="connsiteY2" fmla="*/ 4097 h 49161"/>
                <a:gd name="connsiteX3" fmla="*/ 102693 w 111979"/>
                <a:gd name="connsiteY3" fmla="*/ 4097 h 49161"/>
              </a:gdLst>
              <a:ahLst/>
              <a:cxnLst>
                <a:cxn ang="0">
                  <a:pos x="connsiteX0" y="connsiteY0"/>
                </a:cxn>
                <a:cxn ang="0">
                  <a:pos x="connsiteX1" y="connsiteY1"/>
                </a:cxn>
                <a:cxn ang="0">
                  <a:pos x="connsiteX2" y="connsiteY2"/>
                </a:cxn>
                <a:cxn ang="0">
                  <a:pos x="connsiteX3" y="connsiteY3"/>
                </a:cxn>
              </a:cxnLst>
              <a:rect l="l" t="t" r="r" b="b"/>
              <a:pathLst>
                <a:path w="111979" h="49161">
                  <a:moveTo>
                    <a:pt x="108975" y="45611"/>
                  </a:moveTo>
                  <a:lnTo>
                    <a:pt x="4097" y="45611"/>
                  </a:lnTo>
                  <a:lnTo>
                    <a:pt x="10105" y="4097"/>
                  </a:lnTo>
                  <a:lnTo>
                    <a:pt x="102693" y="4097"/>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653ACE0A-4C28-47FF-85CE-285878CC2146}"/>
                </a:ext>
              </a:extLst>
            </p:cNvPr>
            <p:cNvSpPr/>
            <p:nvPr/>
          </p:nvSpPr>
          <p:spPr>
            <a:xfrm>
              <a:off x="1874986" y="1345442"/>
              <a:ext cx="26938" cy="26938"/>
            </a:xfrm>
            <a:custGeom>
              <a:avLst/>
              <a:gdLst>
                <a:gd name="connsiteX0" fmla="*/ 16114 w 19118"/>
                <a:gd name="connsiteY0" fmla="*/ 10105 h 19118"/>
                <a:gd name="connsiteX1" fmla="*/ 10105 w 19118"/>
                <a:gd name="connsiteY1" fmla="*/ 16114 h 19118"/>
                <a:gd name="connsiteX2" fmla="*/ 4097 w 19118"/>
                <a:gd name="connsiteY2" fmla="*/ 10105 h 19118"/>
                <a:gd name="connsiteX3" fmla="*/ 10105 w 19118"/>
                <a:gd name="connsiteY3" fmla="*/ 4097 h 19118"/>
                <a:gd name="connsiteX4" fmla="*/ 16114 w 19118"/>
                <a:gd name="connsiteY4" fmla="*/ 10105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19118">
                  <a:moveTo>
                    <a:pt x="16114" y="10105"/>
                  </a:moveTo>
                  <a:cubicBezTo>
                    <a:pt x="16114" y="13424"/>
                    <a:pt x="13424" y="16114"/>
                    <a:pt x="10105" y="16114"/>
                  </a:cubicBezTo>
                  <a:cubicBezTo>
                    <a:pt x="6787" y="16114"/>
                    <a:pt x="4097" y="13424"/>
                    <a:pt x="4097" y="10105"/>
                  </a:cubicBezTo>
                  <a:cubicBezTo>
                    <a:pt x="4097" y="6787"/>
                    <a:pt x="6787" y="4097"/>
                    <a:pt x="10105" y="4097"/>
                  </a:cubicBezTo>
                  <a:cubicBezTo>
                    <a:pt x="13424" y="4097"/>
                    <a:pt x="16114" y="6787"/>
                    <a:pt x="16114" y="1010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5" name="Freeform: Shape 124">
              <a:extLst>
                <a:ext uri="{FF2B5EF4-FFF2-40B4-BE49-F238E27FC236}">
                  <a16:creationId xmlns:a16="http://schemas.microsoft.com/office/drawing/2014/main" id="{49A92AAB-CB8A-444D-8A58-508066D600F6}"/>
                </a:ext>
              </a:extLst>
            </p:cNvPr>
            <p:cNvSpPr/>
            <p:nvPr/>
          </p:nvSpPr>
          <p:spPr>
            <a:xfrm>
              <a:off x="1978892" y="1345442"/>
              <a:ext cx="26938" cy="26938"/>
            </a:xfrm>
            <a:custGeom>
              <a:avLst/>
              <a:gdLst>
                <a:gd name="connsiteX0" fmla="*/ 16114 w 19118"/>
                <a:gd name="connsiteY0" fmla="*/ 10105 h 19118"/>
                <a:gd name="connsiteX1" fmla="*/ 10105 w 19118"/>
                <a:gd name="connsiteY1" fmla="*/ 16114 h 19118"/>
                <a:gd name="connsiteX2" fmla="*/ 4097 w 19118"/>
                <a:gd name="connsiteY2" fmla="*/ 10105 h 19118"/>
                <a:gd name="connsiteX3" fmla="*/ 10105 w 19118"/>
                <a:gd name="connsiteY3" fmla="*/ 4097 h 19118"/>
                <a:gd name="connsiteX4" fmla="*/ 16114 w 19118"/>
                <a:gd name="connsiteY4" fmla="*/ 10105 h 19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8" h="19118">
                  <a:moveTo>
                    <a:pt x="16114" y="10105"/>
                  </a:moveTo>
                  <a:cubicBezTo>
                    <a:pt x="16114" y="13424"/>
                    <a:pt x="13424" y="16114"/>
                    <a:pt x="10105" y="16114"/>
                  </a:cubicBezTo>
                  <a:cubicBezTo>
                    <a:pt x="6787" y="16114"/>
                    <a:pt x="4097" y="13424"/>
                    <a:pt x="4097" y="10105"/>
                  </a:cubicBezTo>
                  <a:cubicBezTo>
                    <a:pt x="4097" y="6787"/>
                    <a:pt x="6787" y="4097"/>
                    <a:pt x="10105" y="4097"/>
                  </a:cubicBezTo>
                  <a:cubicBezTo>
                    <a:pt x="13424" y="4097"/>
                    <a:pt x="16114" y="6787"/>
                    <a:pt x="16114" y="10105"/>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6" name="Freeform: Shape 125">
              <a:extLst>
                <a:ext uri="{FF2B5EF4-FFF2-40B4-BE49-F238E27FC236}">
                  <a16:creationId xmlns:a16="http://schemas.microsoft.com/office/drawing/2014/main" id="{77C3C073-3966-4212-9E5C-A880DE91353D}"/>
                </a:ext>
              </a:extLst>
            </p:cNvPr>
            <p:cNvSpPr/>
            <p:nvPr/>
          </p:nvSpPr>
          <p:spPr>
            <a:xfrm>
              <a:off x="1864980" y="1377384"/>
              <a:ext cx="38484" cy="34636"/>
            </a:xfrm>
            <a:custGeom>
              <a:avLst/>
              <a:gdLst>
                <a:gd name="connsiteX0" fmla="*/ 18299 w 27312"/>
                <a:gd name="connsiteY0" fmla="*/ 21577 h 24580"/>
                <a:gd name="connsiteX1" fmla="*/ 9013 w 27312"/>
                <a:gd name="connsiteY1" fmla="*/ 21577 h 24580"/>
                <a:gd name="connsiteX2" fmla="*/ 4097 w 27312"/>
                <a:gd name="connsiteY2" fmla="*/ 16660 h 24580"/>
                <a:gd name="connsiteX3" fmla="*/ 4097 w 27312"/>
                <a:gd name="connsiteY3" fmla="*/ 9013 h 24580"/>
                <a:gd name="connsiteX4" fmla="*/ 9013 w 27312"/>
                <a:gd name="connsiteY4" fmla="*/ 4097 h 24580"/>
                <a:gd name="connsiteX5" fmla="*/ 18299 w 27312"/>
                <a:gd name="connsiteY5" fmla="*/ 4097 h 24580"/>
                <a:gd name="connsiteX6" fmla="*/ 23215 w 27312"/>
                <a:gd name="connsiteY6" fmla="*/ 9013 h 24580"/>
                <a:gd name="connsiteX7" fmla="*/ 23215 w 27312"/>
                <a:gd name="connsiteY7" fmla="*/ 16933 h 24580"/>
                <a:gd name="connsiteX8" fmla="*/ 18299 w 27312"/>
                <a:gd name="connsiteY8" fmla="*/ 21577 h 2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2" h="24580">
                  <a:moveTo>
                    <a:pt x="18299" y="21577"/>
                  </a:moveTo>
                  <a:lnTo>
                    <a:pt x="9013" y="21577"/>
                  </a:lnTo>
                  <a:cubicBezTo>
                    <a:pt x="6282" y="21577"/>
                    <a:pt x="4097" y="19392"/>
                    <a:pt x="4097" y="16660"/>
                  </a:cubicBezTo>
                  <a:lnTo>
                    <a:pt x="4097" y="9013"/>
                  </a:lnTo>
                  <a:cubicBezTo>
                    <a:pt x="4097" y="6282"/>
                    <a:pt x="6282" y="4097"/>
                    <a:pt x="9013" y="4097"/>
                  </a:cubicBezTo>
                  <a:lnTo>
                    <a:pt x="18299" y="4097"/>
                  </a:lnTo>
                  <a:cubicBezTo>
                    <a:pt x="21030" y="4097"/>
                    <a:pt x="23215" y="6282"/>
                    <a:pt x="23215" y="9013"/>
                  </a:cubicBezTo>
                  <a:lnTo>
                    <a:pt x="23215" y="16933"/>
                  </a:lnTo>
                  <a:cubicBezTo>
                    <a:pt x="23215" y="19665"/>
                    <a:pt x="21030" y="21577"/>
                    <a:pt x="18299" y="21577"/>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C4167187-58B3-4700-899A-FD5237E33BE7}"/>
                </a:ext>
              </a:extLst>
            </p:cNvPr>
            <p:cNvSpPr/>
            <p:nvPr/>
          </p:nvSpPr>
          <p:spPr>
            <a:xfrm>
              <a:off x="1858052" y="1331204"/>
              <a:ext cx="165481" cy="53878"/>
            </a:xfrm>
            <a:custGeom>
              <a:avLst/>
              <a:gdLst>
                <a:gd name="connsiteX0" fmla="*/ 4097 w 117441"/>
                <a:gd name="connsiteY0" fmla="*/ 4097 h 38236"/>
                <a:gd name="connsiteX1" fmla="*/ 114711 w 117441"/>
                <a:gd name="connsiteY1" fmla="*/ 4097 h 38236"/>
                <a:gd name="connsiteX2" fmla="*/ 114711 w 117441"/>
                <a:gd name="connsiteY2" fmla="*/ 36052 h 38236"/>
                <a:gd name="connsiteX3" fmla="*/ 4097 w 117441"/>
                <a:gd name="connsiteY3" fmla="*/ 36052 h 38236"/>
              </a:gdLst>
              <a:ahLst/>
              <a:cxnLst>
                <a:cxn ang="0">
                  <a:pos x="connsiteX0" y="connsiteY0"/>
                </a:cxn>
                <a:cxn ang="0">
                  <a:pos x="connsiteX1" y="connsiteY1"/>
                </a:cxn>
                <a:cxn ang="0">
                  <a:pos x="connsiteX2" y="connsiteY2"/>
                </a:cxn>
                <a:cxn ang="0">
                  <a:pos x="connsiteX3" y="connsiteY3"/>
                </a:cxn>
              </a:cxnLst>
              <a:rect l="l" t="t" r="r" b="b"/>
              <a:pathLst>
                <a:path w="117441" h="38236">
                  <a:moveTo>
                    <a:pt x="4097" y="4097"/>
                  </a:moveTo>
                  <a:lnTo>
                    <a:pt x="114711" y="4097"/>
                  </a:lnTo>
                  <a:lnTo>
                    <a:pt x="114711" y="36052"/>
                  </a:lnTo>
                  <a:lnTo>
                    <a:pt x="4097" y="36052"/>
                  </a:ln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22C5A9E0-0647-4F2C-9791-FAF69B5F07E8}"/>
                </a:ext>
              </a:extLst>
            </p:cNvPr>
            <p:cNvSpPr/>
            <p:nvPr/>
          </p:nvSpPr>
          <p:spPr>
            <a:xfrm>
              <a:off x="1978892" y="1377384"/>
              <a:ext cx="38484" cy="34636"/>
            </a:xfrm>
            <a:custGeom>
              <a:avLst/>
              <a:gdLst>
                <a:gd name="connsiteX0" fmla="*/ 18299 w 27312"/>
                <a:gd name="connsiteY0" fmla="*/ 21577 h 24580"/>
                <a:gd name="connsiteX1" fmla="*/ 9013 w 27312"/>
                <a:gd name="connsiteY1" fmla="*/ 21577 h 24580"/>
                <a:gd name="connsiteX2" fmla="*/ 4097 w 27312"/>
                <a:gd name="connsiteY2" fmla="*/ 16660 h 24580"/>
                <a:gd name="connsiteX3" fmla="*/ 4097 w 27312"/>
                <a:gd name="connsiteY3" fmla="*/ 9013 h 24580"/>
                <a:gd name="connsiteX4" fmla="*/ 9013 w 27312"/>
                <a:gd name="connsiteY4" fmla="*/ 4097 h 24580"/>
                <a:gd name="connsiteX5" fmla="*/ 18299 w 27312"/>
                <a:gd name="connsiteY5" fmla="*/ 4097 h 24580"/>
                <a:gd name="connsiteX6" fmla="*/ 23215 w 27312"/>
                <a:gd name="connsiteY6" fmla="*/ 9013 h 24580"/>
                <a:gd name="connsiteX7" fmla="*/ 23215 w 27312"/>
                <a:gd name="connsiteY7" fmla="*/ 16933 h 24580"/>
                <a:gd name="connsiteX8" fmla="*/ 18299 w 27312"/>
                <a:gd name="connsiteY8" fmla="*/ 21577 h 24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312" h="24580">
                  <a:moveTo>
                    <a:pt x="18299" y="21577"/>
                  </a:moveTo>
                  <a:lnTo>
                    <a:pt x="9013" y="21577"/>
                  </a:lnTo>
                  <a:cubicBezTo>
                    <a:pt x="6282" y="21577"/>
                    <a:pt x="4097" y="19392"/>
                    <a:pt x="4097" y="16660"/>
                  </a:cubicBezTo>
                  <a:lnTo>
                    <a:pt x="4097" y="9013"/>
                  </a:lnTo>
                  <a:cubicBezTo>
                    <a:pt x="4097" y="6282"/>
                    <a:pt x="6282" y="4097"/>
                    <a:pt x="9013" y="4097"/>
                  </a:cubicBezTo>
                  <a:lnTo>
                    <a:pt x="18299" y="4097"/>
                  </a:lnTo>
                  <a:cubicBezTo>
                    <a:pt x="21030" y="4097"/>
                    <a:pt x="23215" y="6282"/>
                    <a:pt x="23215" y="9013"/>
                  </a:cubicBezTo>
                  <a:lnTo>
                    <a:pt x="23215" y="16933"/>
                  </a:lnTo>
                  <a:cubicBezTo>
                    <a:pt x="23215" y="19665"/>
                    <a:pt x="21030" y="21577"/>
                    <a:pt x="18299" y="21577"/>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grpSp>
        <p:nvGrpSpPr>
          <p:cNvPr id="15" name="Group 14">
            <a:extLst>
              <a:ext uri="{FF2B5EF4-FFF2-40B4-BE49-F238E27FC236}">
                <a16:creationId xmlns:a16="http://schemas.microsoft.com/office/drawing/2014/main" id="{2CF07271-BBAF-41FA-AA4A-F140E2D220CA}"/>
              </a:ext>
            </a:extLst>
          </p:cNvPr>
          <p:cNvGrpSpPr/>
          <p:nvPr/>
        </p:nvGrpSpPr>
        <p:grpSpPr>
          <a:xfrm>
            <a:off x="4214227" y="1225199"/>
            <a:ext cx="687782" cy="583112"/>
            <a:chOff x="4330415" y="1296567"/>
            <a:chExt cx="455406" cy="386099"/>
          </a:xfrm>
        </p:grpSpPr>
        <p:sp>
          <p:nvSpPr>
            <p:cNvPr id="130" name="Freeform: Shape 129">
              <a:extLst>
                <a:ext uri="{FF2B5EF4-FFF2-40B4-BE49-F238E27FC236}">
                  <a16:creationId xmlns:a16="http://schemas.microsoft.com/office/drawing/2014/main" id="{B13AF147-AEB6-4D61-919C-AEE5CAA7CF01}"/>
                </a:ext>
              </a:extLst>
            </p:cNvPr>
            <p:cNvSpPr/>
            <p:nvPr/>
          </p:nvSpPr>
          <p:spPr>
            <a:xfrm>
              <a:off x="4380471" y="1475439"/>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E6288B6D-8957-4670-A738-E429067CFD6A}"/>
                </a:ext>
              </a:extLst>
            </p:cNvPr>
            <p:cNvSpPr/>
            <p:nvPr/>
          </p:nvSpPr>
          <p:spPr>
            <a:xfrm>
              <a:off x="4472532" y="1475439"/>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D2B39CC8-1626-4EAA-B318-8138DEAC20BE}"/>
                </a:ext>
              </a:extLst>
            </p:cNvPr>
            <p:cNvSpPr/>
            <p:nvPr/>
          </p:nvSpPr>
          <p:spPr>
            <a:xfrm>
              <a:off x="4564944" y="1475439"/>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71B08249-E155-442D-9803-0E6BD9164CA6}"/>
                </a:ext>
              </a:extLst>
            </p:cNvPr>
            <p:cNvSpPr/>
            <p:nvPr/>
          </p:nvSpPr>
          <p:spPr>
            <a:xfrm>
              <a:off x="4657355" y="1475439"/>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6AB33A32-714C-4C66-83CD-FB34C88FAEBB}"/>
                </a:ext>
              </a:extLst>
            </p:cNvPr>
            <p:cNvSpPr/>
            <p:nvPr/>
          </p:nvSpPr>
          <p:spPr>
            <a:xfrm>
              <a:off x="4631102" y="1324920"/>
              <a:ext cx="108514" cy="10501"/>
            </a:xfrm>
            <a:custGeom>
              <a:avLst/>
              <a:gdLst>
                <a:gd name="connsiteX0" fmla="*/ 97490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490"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5" name="Freeform: Shape 134">
              <a:extLst>
                <a:ext uri="{FF2B5EF4-FFF2-40B4-BE49-F238E27FC236}">
                  <a16:creationId xmlns:a16="http://schemas.microsoft.com/office/drawing/2014/main" id="{037A5BE4-E348-44D7-860B-00ADACE60640}"/>
                </a:ext>
              </a:extLst>
            </p:cNvPr>
            <p:cNvSpPr/>
            <p:nvPr/>
          </p:nvSpPr>
          <p:spPr>
            <a:xfrm>
              <a:off x="4508936" y="1324920"/>
              <a:ext cx="108514" cy="10501"/>
            </a:xfrm>
            <a:custGeom>
              <a:avLst/>
              <a:gdLst>
                <a:gd name="connsiteX0" fmla="*/ 98151 w 102447"/>
                <a:gd name="connsiteY0" fmla="*/ 4957 h 9914"/>
                <a:gd name="connsiteX1" fmla="*/ 4957 w 102447"/>
                <a:gd name="connsiteY1" fmla="*/ 5288 h 9914"/>
              </a:gdLst>
              <a:ahLst/>
              <a:cxnLst>
                <a:cxn ang="0">
                  <a:pos x="connsiteX0" y="connsiteY0"/>
                </a:cxn>
                <a:cxn ang="0">
                  <a:pos x="connsiteX1" y="connsiteY1"/>
                </a:cxn>
              </a:cxnLst>
              <a:rect l="l" t="t" r="r" b="b"/>
              <a:pathLst>
                <a:path w="102447" h="9914">
                  <a:moveTo>
                    <a:pt x="98151" y="4957"/>
                  </a:moveTo>
                  <a:lnTo>
                    <a:pt x="4957" y="5288"/>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6" name="Freeform: Shape 135">
              <a:extLst>
                <a:ext uri="{FF2B5EF4-FFF2-40B4-BE49-F238E27FC236}">
                  <a16:creationId xmlns:a16="http://schemas.microsoft.com/office/drawing/2014/main" id="{B3B151D4-4559-4675-910D-3FD5C9B189E0}"/>
                </a:ext>
              </a:extLst>
            </p:cNvPr>
            <p:cNvSpPr/>
            <p:nvPr/>
          </p:nvSpPr>
          <p:spPr>
            <a:xfrm>
              <a:off x="4330764" y="1324920"/>
              <a:ext cx="455057" cy="59508"/>
            </a:xfrm>
            <a:custGeom>
              <a:avLst/>
              <a:gdLst>
                <a:gd name="connsiteX0" fmla="*/ 403181 w 429618"/>
                <a:gd name="connsiteY0" fmla="*/ 4957 h 56180"/>
                <a:gd name="connsiteX1" fmla="*/ 417722 w 429618"/>
                <a:gd name="connsiteY1" fmla="*/ 4957 h 56180"/>
                <a:gd name="connsiteX2" fmla="*/ 426645 w 429618"/>
                <a:gd name="connsiteY2" fmla="*/ 13880 h 56180"/>
                <a:gd name="connsiteX3" fmla="*/ 426645 w 429618"/>
                <a:gd name="connsiteY3" fmla="*/ 51885 h 56180"/>
                <a:gd name="connsiteX4" fmla="*/ 4957 w 429618"/>
                <a:gd name="connsiteY4" fmla="*/ 52215 h 56180"/>
                <a:gd name="connsiteX5" fmla="*/ 4957 w 429618"/>
                <a:gd name="connsiteY5" fmla="*/ 14210 h 56180"/>
                <a:gd name="connsiteX6" fmla="*/ 13880 w 429618"/>
                <a:gd name="connsiteY6" fmla="*/ 5288 h 56180"/>
                <a:gd name="connsiteX7" fmla="*/ 36683 w 429618"/>
                <a:gd name="connsiteY7" fmla="*/ 5288 h 56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56180">
                  <a:moveTo>
                    <a:pt x="403181" y="4957"/>
                  </a:moveTo>
                  <a:lnTo>
                    <a:pt x="417722" y="4957"/>
                  </a:lnTo>
                  <a:cubicBezTo>
                    <a:pt x="422679" y="4957"/>
                    <a:pt x="426645" y="8923"/>
                    <a:pt x="426645" y="13880"/>
                  </a:cubicBezTo>
                  <a:lnTo>
                    <a:pt x="426645" y="51885"/>
                  </a:lnTo>
                  <a:lnTo>
                    <a:pt x="4957" y="52215"/>
                  </a:lnTo>
                  <a:lnTo>
                    <a:pt x="4957" y="14210"/>
                  </a:lnTo>
                  <a:cubicBezTo>
                    <a:pt x="4957" y="9253"/>
                    <a:pt x="8923" y="5288"/>
                    <a:pt x="13880" y="5288"/>
                  </a:cubicBezTo>
                  <a:lnTo>
                    <a:pt x="36683" y="5288"/>
                  </a:lnTo>
                </a:path>
              </a:pathLst>
            </a:custGeom>
            <a:noFill/>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26182FF2-EA5F-435B-8DF7-E5C155710D8D}"/>
                </a:ext>
              </a:extLst>
            </p:cNvPr>
            <p:cNvSpPr/>
            <p:nvPr/>
          </p:nvSpPr>
          <p:spPr>
            <a:xfrm>
              <a:off x="4387471" y="1325270"/>
              <a:ext cx="108514" cy="10501"/>
            </a:xfrm>
            <a:custGeom>
              <a:avLst/>
              <a:gdLst>
                <a:gd name="connsiteX0" fmla="*/ 97821 w 102447"/>
                <a:gd name="connsiteY0" fmla="*/ 4957 h 9914"/>
                <a:gd name="connsiteX1" fmla="*/ 4957 w 102447"/>
                <a:gd name="connsiteY1" fmla="*/ 4957 h 9914"/>
              </a:gdLst>
              <a:ahLst/>
              <a:cxnLst>
                <a:cxn ang="0">
                  <a:pos x="connsiteX0" y="connsiteY0"/>
                </a:cxn>
                <a:cxn ang="0">
                  <a:pos x="connsiteX1" y="connsiteY1"/>
                </a:cxn>
              </a:cxnLst>
              <a:rect l="l" t="t" r="r" b="b"/>
              <a:pathLst>
                <a:path w="102447" h="9914">
                  <a:moveTo>
                    <a:pt x="97821"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B07ECC5F-E12A-4965-A888-E723D8DB7B75}"/>
                </a:ext>
              </a:extLst>
            </p:cNvPr>
            <p:cNvSpPr/>
            <p:nvPr/>
          </p:nvSpPr>
          <p:spPr>
            <a:xfrm>
              <a:off x="4364018"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21DCD81B-8147-485F-9E46-AEE40E3E1C89}"/>
                </a:ext>
              </a:extLst>
            </p:cNvPr>
            <p:cNvSpPr/>
            <p:nvPr/>
          </p:nvSpPr>
          <p:spPr>
            <a:xfrm>
              <a:off x="4485834"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26645875-DCFF-4A7E-9F37-AF4FD7EF52FD}"/>
                </a:ext>
              </a:extLst>
            </p:cNvPr>
            <p:cNvSpPr/>
            <p:nvPr/>
          </p:nvSpPr>
          <p:spPr>
            <a:xfrm>
              <a:off x="4729114"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12ED93E6-4B87-4174-A720-CF731D3D4FAA}"/>
                </a:ext>
              </a:extLst>
            </p:cNvPr>
            <p:cNvSpPr/>
            <p:nvPr/>
          </p:nvSpPr>
          <p:spPr>
            <a:xfrm>
              <a:off x="4607649" y="1296567"/>
              <a:ext cx="10501" cy="63008"/>
            </a:xfrm>
            <a:custGeom>
              <a:avLst/>
              <a:gdLst>
                <a:gd name="connsiteX0" fmla="*/ 4957 w 9914"/>
                <a:gd name="connsiteY0" fmla="*/ 57172 h 59485"/>
                <a:gd name="connsiteX1" fmla="*/ 4957 w 9914"/>
                <a:gd name="connsiteY1" fmla="*/ 4957 h 59485"/>
              </a:gdLst>
              <a:ahLst/>
              <a:cxnLst>
                <a:cxn ang="0">
                  <a:pos x="connsiteX0" y="connsiteY0"/>
                </a:cxn>
                <a:cxn ang="0">
                  <a:pos x="connsiteX1" y="connsiteY1"/>
                </a:cxn>
              </a:cxnLst>
              <a:rect l="l" t="t" r="r" b="b"/>
              <a:pathLst>
                <a:path w="9914" h="59485">
                  <a:moveTo>
                    <a:pt x="4957" y="57172"/>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96883DFD-F168-47AA-8410-0074B7E0D576}"/>
                </a:ext>
              </a:extLst>
            </p:cNvPr>
            <p:cNvSpPr/>
            <p:nvPr/>
          </p:nvSpPr>
          <p:spPr>
            <a:xfrm>
              <a:off x="4380471" y="1546848"/>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0F13DBC2-A5C2-4333-9CF7-625E9D52C5D9}"/>
                </a:ext>
              </a:extLst>
            </p:cNvPr>
            <p:cNvSpPr/>
            <p:nvPr/>
          </p:nvSpPr>
          <p:spPr>
            <a:xfrm>
              <a:off x="4472532" y="1546848"/>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B8A1DF7A-061F-4F17-ACF5-C1573146AD6E}"/>
                </a:ext>
              </a:extLst>
            </p:cNvPr>
            <p:cNvSpPr/>
            <p:nvPr/>
          </p:nvSpPr>
          <p:spPr>
            <a:xfrm>
              <a:off x="4564944" y="1546848"/>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F0618344-9BD1-4CDC-A7EC-26FD15DD7A98}"/>
                </a:ext>
              </a:extLst>
            </p:cNvPr>
            <p:cNvSpPr/>
            <p:nvPr/>
          </p:nvSpPr>
          <p:spPr>
            <a:xfrm>
              <a:off x="4657355" y="1546848"/>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F71990CA-06D1-4586-BB25-4113378E9A6B}"/>
                </a:ext>
              </a:extLst>
            </p:cNvPr>
            <p:cNvSpPr/>
            <p:nvPr/>
          </p:nvSpPr>
          <p:spPr>
            <a:xfrm>
              <a:off x="4380471" y="1614057"/>
              <a:ext cx="80510" cy="10501"/>
            </a:xfrm>
            <a:custGeom>
              <a:avLst/>
              <a:gdLst>
                <a:gd name="connsiteX0" fmla="*/ 7138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38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80D731A2-1AD0-491E-B183-246288F39747}"/>
                </a:ext>
              </a:extLst>
            </p:cNvPr>
            <p:cNvSpPr/>
            <p:nvPr/>
          </p:nvSpPr>
          <p:spPr>
            <a:xfrm>
              <a:off x="4472532" y="1614057"/>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FE3796EC-03DE-4D89-BD06-0153D2A6082D}"/>
                </a:ext>
              </a:extLst>
            </p:cNvPr>
            <p:cNvSpPr/>
            <p:nvPr/>
          </p:nvSpPr>
          <p:spPr>
            <a:xfrm>
              <a:off x="4564944" y="1614057"/>
              <a:ext cx="80510" cy="10501"/>
            </a:xfrm>
            <a:custGeom>
              <a:avLst/>
              <a:gdLst>
                <a:gd name="connsiteX0" fmla="*/ 71713 w 76009"/>
                <a:gd name="connsiteY0" fmla="*/ 4957 h 9914"/>
                <a:gd name="connsiteX1" fmla="*/ 4957 w 76009"/>
                <a:gd name="connsiteY1" fmla="*/ 4957 h 9914"/>
              </a:gdLst>
              <a:ahLst/>
              <a:cxnLst>
                <a:cxn ang="0">
                  <a:pos x="connsiteX0" y="connsiteY0"/>
                </a:cxn>
                <a:cxn ang="0">
                  <a:pos x="connsiteX1" y="connsiteY1"/>
                </a:cxn>
              </a:cxnLst>
              <a:rect l="l" t="t" r="r" b="b"/>
              <a:pathLst>
                <a:path w="76009" h="9914">
                  <a:moveTo>
                    <a:pt x="71713" y="4957"/>
                  </a:moveTo>
                  <a:lnTo>
                    <a:pt x="4957" y="4957"/>
                  </a:lnTo>
                </a:path>
              </a:pathLst>
            </a:custGeom>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EE3F652-7D29-4498-A47A-EBBCBA6136B1}"/>
                </a:ext>
              </a:extLst>
            </p:cNvPr>
            <p:cNvSpPr/>
            <p:nvPr/>
          </p:nvSpPr>
          <p:spPr>
            <a:xfrm>
              <a:off x="4330415" y="1374627"/>
              <a:ext cx="455057" cy="308039"/>
            </a:xfrm>
            <a:custGeom>
              <a:avLst/>
              <a:gdLst>
                <a:gd name="connsiteX0" fmla="*/ 5288 w 429618"/>
                <a:gd name="connsiteY0" fmla="*/ 5288 h 290818"/>
                <a:gd name="connsiteX1" fmla="*/ 426975 w 429618"/>
                <a:gd name="connsiteY1" fmla="*/ 4957 h 290818"/>
                <a:gd name="connsiteX2" fmla="*/ 426975 w 429618"/>
                <a:gd name="connsiteY2" fmla="*/ 277930 h 290818"/>
                <a:gd name="connsiteX3" fmla="*/ 418052 w 429618"/>
                <a:gd name="connsiteY3" fmla="*/ 286853 h 290818"/>
                <a:gd name="connsiteX4" fmla="*/ 13880 w 429618"/>
                <a:gd name="connsiteY4" fmla="*/ 287184 h 290818"/>
                <a:gd name="connsiteX5" fmla="*/ 4957 w 429618"/>
                <a:gd name="connsiteY5" fmla="*/ 278261 h 290818"/>
                <a:gd name="connsiteX6" fmla="*/ 4957 w 429618"/>
                <a:gd name="connsiteY6" fmla="*/ 49571 h 290818"/>
                <a:gd name="connsiteX7" fmla="*/ 36683 w 429618"/>
                <a:gd name="connsiteY7" fmla="*/ 49571 h 2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618" h="290818">
                  <a:moveTo>
                    <a:pt x="5288" y="5288"/>
                  </a:moveTo>
                  <a:lnTo>
                    <a:pt x="426975" y="4957"/>
                  </a:lnTo>
                  <a:lnTo>
                    <a:pt x="426975" y="277930"/>
                  </a:lnTo>
                  <a:cubicBezTo>
                    <a:pt x="426975" y="282887"/>
                    <a:pt x="423009" y="286853"/>
                    <a:pt x="418052" y="286853"/>
                  </a:cubicBezTo>
                  <a:lnTo>
                    <a:pt x="13880" y="287184"/>
                  </a:lnTo>
                  <a:cubicBezTo>
                    <a:pt x="8923" y="287184"/>
                    <a:pt x="4957" y="283218"/>
                    <a:pt x="4957" y="278261"/>
                  </a:cubicBezTo>
                  <a:lnTo>
                    <a:pt x="4957" y="49571"/>
                  </a:lnTo>
                  <a:lnTo>
                    <a:pt x="36683" y="49571"/>
                  </a:lnTo>
                </a:path>
              </a:pathLst>
            </a:custGeom>
            <a:noFill/>
            <a:ln w="1270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7370AD58-B07C-4C80-82EA-6D5A25E30C16}"/>
                </a:ext>
              </a:extLst>
            </p:cNvPr>
            <p:cNvSpPr/>
            <p:nvPr/>
          </p:nvSpPr>
          <p:spPr>
            <a:xfrm>
              <a:off x="4667157" y="1588153"/>
              <a:ext cx="63008" cy="63008"/>
            </a:xfrm>
            <a:custGeom>
              <a:avLst/>
              <a:gdLst>
                <a:gd name="connsiteX0" fmla="*/ 4957 w 59485"/>
                <a:gd name="connsiteY0" fmla="*/ 4957 h 59485"/>
                <a:gd name="connsiteX1" fmla="*/ 55520 w 59485"/>
                <a:gd name="connsiteY1" fmla="*/ 55520 h 59485"/>
              </a:gdLst>
              <a:ahLst/>
              <a:cxnLst>
                <a:cxn ang="0">
                  <a:pos x="connsiteX0" y="connsiteY0"/>
                </a:cxn>
                <a:cxn ang="0">
                  <a:pos x="connsiteX1" y="connsiteY1"/>
                </a:cxn>
              </a:cxnLst>
              <a:rect l="l" t="t" r="r" b="b"/>
              <a:pathLst>
                <a:path w="59485" h="59485">
                  <a:moveTo>
                    <a:pt x="4957" y="4957"/>
                  </a:moveTo>
                  <a:lnTo>
                    <a:pt x="55520" y="55520"/>
                  </a:lnTo>
                </a:path>
              </a:pathLst>
            </a:custGeom>
            <a:ln w="12700" cap="flat">
              <a:solidFill>
                <a:srgbClr val="3366FF"/>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C228839A-D446-4135-B42B-E6E7EF7AAFB8}"/>
                </a:ext>
              </a:extLst>
            </p:cNvPr>
            <p:cNvSpPr/>
            <p:nvPr/>
          </p:nvSpPr>
          <p:spPr>
            <a:xfrm>
              <a:off x="4667157" y="1588153"/>
              <a:ext cx="63008" cy="63008"/>
            </a:xfrm>
            <a:custGeom>
              <a:avLst/>
              <a:gdLst>
                <a:gd name="connsiteX0" fmla="*/ 55520 w 59485"/>
                <a:gd name="connsiteY0" fmla="*/ 4957 h 59485"/>
                <a:gd name="connsiteX1" fmla="*/ 4957 w 59485"/>
                <a:gd name="connsiteY1" fmla="*/ 55850 h 59485"/>
              </a:gdLst>
              <a:ahLst/>
              <a:cxnLst>
                <a:cxn ang="0">
                  <a:pos x="connsiteX0" y="connsiteY0"/>
                </a:cxn>
                <a:cxn ang="0">
                  <a:pos x="connsiteX1" y="connsiteY1"/>
                </a:cxn>
              </a:cxnLst>
              <a:rect l="l" t="t" r="r" b="b"/>
              <a:pathLst>
                <a:path w="59485" h="59485">
                  <a:moveTo>
                    <a:pt x="55520" y="4957"/>
                  </a:moveTo>
                  <a:lnTo>
                    <a:pt x="4957" y="55850"/>
                  </a:lnTo>
                </a:path>
              </a:pathLst>
            </a:custGeom>
            <a:ln w="12700" cap="flat">
              <a:solidFill>
                <a:srgbClr val="3366FF"/>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a:ea typeface="+mn-ea"/>
                <a:cs typeface="+mn-cs"/>
              </a:endParaRPr>
            </a:p>
          </p:txBody>
        </p:sp>
      </p:grpSp>
      <p:grpSp>
        <p:nvGrpSpPr>
          <p:cNvPr id="14" name="Group 13">
            <a:extLst>
              <a:ext uri="{FF2B5EF4-FFF2-40B4-BE49-F238E27FC236}">
                <a16:creationId xmlns:a16="http://schemas.microsoft.com/office/drawing/2014/main" id="{BDAA46A0-63D7-4ED3-986B-7DFFEFD5C302}"/>
              </a:ext>
            </a:extLst>
          </p:cNvPr>
          <p:cNvGrpSpPr/>
          <p:nvPr/>
        </p:nvGrpSpPr>
        <p:grpSpPr>
          <a:xfrm>
            <a:off x="6983080" y="1196537"/>
            <a:ext cx="705624" cy="704600"/>
            <a:chOff x="6983080" y="1169399"/>
            <a:chExt cx="705624" cy="704600"/>
          </a:xfrm>
        </p:grpSpPr>
        <p:sp>
          <p:nvSpPr>
            <p:cNvPr id="153" name="Freeform: Shape 152">
              <a:extLst>
                <a:ext uri="{FF2B5EF4-FFF2-40B4-BE49-F238E27FC236}">
                  <a16:creationId xmlns:a16="http://schemas.microsoft.com/office/drawing/2014/main" id="{DC3D423C-8F14-4C85-9E0B-03B5B5AB1D8D}"/>
                </a:ext>
              </a:extLst>
            </p:cNvPr>
            <p:cNvSpPr/>
            <p:nvPr/>
          </p:nvSpPr>
          <p:spPr>
            <a:xfrm>
              <a:off x="7079580" y="1277642"/>
              <a:ext cx="520792" cy="86800"/>
            </a:xfrm>
            <a:custGeom>
              <a:avLst/>
              <a:gdLst>
                <a:gd name="connsiteX0" fmla="*/ 4828 w 328281"/>
                <a:gd name="connsiteY0" fmla="*/ 4828 h 54713"/>
                <a:gd name="connsiteX1" fmla="*/ 70162 w 328281"/>
                <a:gd name="connsiteY1" fmla="*/ 41518 h 54713"/>
                <a:gd name="connsiteX2" fmla="*/ 165750 w 328281"/>
                <a:gd name="connsiteY2" fmla="*/ 49886 h 54713"/>
                <a:gd name="connsiteX3" fmla="*/ 247820 w 328281"/>
                <a:gd name="connsiteY3" fmla="*/ 43771 h 54713"/>
                <a:gd name="connsiteX4" fmla="*/ 326029 w 328281"/>
                <a:gd name="connsiteY4" fmla="*/ 9333 h 54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281" h="54713">
                  <a:moveTo>
                    <a:pt x="4828" y="4828"/>
                  </a:moveTo>
                  <a:cubicBezTo>
                    <a:pt x="4828" y="19954"/>
                    <a:pt x="29610" y="33150"/>
                    <a:pt x="70162" y="41518"/>
                  </a:cubicBezTo>
                  <a:cubicBezTo>
                    <a:pt x="96232" y="46667"/>
                    <a:pt x="129060" y="49886"/>
                    <a:pt x="165750" y="49886"/>
                  </a:cubicBezTo>
                  <a:cubicBezTo>
                    <a:pt x="196325" y="49886"/>
                    <a:pt x="224004" y="47633"/>
                    <a:pt x="247820" y="43771"/>
                  </a:cubicBezTo>
                  <a:cubicBezTo>
                    <a:pt x="291913" y="36690"/>
                    <a:pt x="321201" y="24138"/>
                    <a:pt x="326029" y="9333"/>
                  </a:cubicBez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B2D8493F-8A98-4CB7-9E72-7AE329DDC09D}"/>
                </a:ext>
              </a:extLst>
            </p:cNvPr>
            <p:cNvSpPr/>
            <p:nvPr/>
          </p:nvSpPr>
          <p:spPr>
            <a:xfrm>
              <a:off x="7135744" y="1169399"/>
              <a:ext cx="398254" cy="704600"/>
            </a:xfrm>
            <a:custGeom>
              <a:avLst/>
              <a:gdLst>
                <a:gd name="connsiteX0" fmla="*/ 246855 w 251038"/>
                <a:gd name="connsiteY0" fmla="*/ 223038 h 444145"/>
                <a:gd name="connsiteX1" fmla="*/ 125841 w 251038"/>
                <a:gd name="connsiteY1" fmla="*/ 441249 h 444145"/>
                <a:gd name="connsiteX2" fmla="*/ 4828 w 251038"/>
                <a:gd name="connsiteY2" fmla="*/ 223038 h 444145"/>
                <a:gd name="connsiteX3" fmla="*/ 125841 w 251038"/>
                <a:gd name="connsiteY3" fmla="*/ 4828 h 444145"/>
                <a:gd name="connsiteX4" fmla="*/ 246855 w 251038"/>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038" h="444145">
                  <a:moveTo>
                    <a:pt x="246855" y="223038"/>
                  </a:moveTo>
                  <a:cubicBezTo>
                    <a:pt x="246855" y="343553"/>
                    <a:pt x="192675" y="441249"/>
                    <a:pt x="125841" y="441249"/>
                  </a:cubicBezTo>
                  <a:cubicBezTo>
                    <a:pt x="59007" y="441249"/>
                    <a:pt x="4828" y="343553"/>
                    <a:pt x="4828" y="223038"/>
                  </a:cubicBezTo>
                  <a:cubicBezTo>
                    <a:pt x="4828" y="102524"/>
                    <a:pt x="59007" y="4828"/>
                    <a:pt x="125841" y="4828"/>
                  </a:cubicBezTo>
                  <a:cubicBezTo>
                    <a:pt x="192675" y="4828"/>
                    <a:pt x="246855" y="102524"/>
                    <a:pt x="246855" y="223038"/>
                  </a:cubicBezTo>
                  <a:close/>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F5C078EF-DFAB-4951-8850-4B8AA9CAF50A}"/>
                </a:ext>
              </a:extLst>
            </p:cNvPr>
            <p:cNvSpPr/>
            <p:nvPr/>
          </p:nvSpPr>
          <p:spPr>
            <a:xfrm>
              <a:off x="6983080" y="1515574"/>
              <a:ext cx="704602" cy="15316"/>
            </a:xfrm>
            <a:custGeom>
              <a:avLst/>
              <a:gdLst>
                <a:gd name="connsiteX0" fmla="*/ 4828 w 444145"/>
                <a:gd name="connsiteY0" fmla="*/ 4828 h 9655"/>
                <a:gd name="connsiteX1" fmla="*/ 441571 w 444145"/>
                <a:gd name="connsiteY1" fmla="*/ 4828 h 9655"/>
              </a:gdLst>
              <a:ahLst/>
              <a:cxnLst>
                <a:cxn ang="0">
                  <a:pos x="connsiteX0" y="connsiteY0"/>
                </a:cxn>
                <a:cxn ang="0">
                  <a:pos x="connsiteX1" y="connsiteY1"/>
                </a:cxn>
              </a:cxnLst>
              <a:rect l="l" t="t" r="r" b="b"/>
              <a:pathLst>
                <a:path w="444145" h="9655">
                  <a:moveTo>
                    <a:pt x="4828" y="4828"/>
                  </a:moveTo>
                  <a:lnTo>
                    <a:pt x="441571" y="4828"/>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2A75E307-9429-435F-A7AF-0162284268BB}"/>
                </a:ext>
              </a:extLst>
            </p:cNvPr>
            <p:cNvSpPr/>
            <p:nvPr/>
          </p:nvSpPr>
          <p:spPr>
            <a:xfrm>
              <a:off x="7073965" y="1686106"/>
              <a:ext cx="520792" cy="81692"/>
            </a:xfrm>
            <a:custGeom>
              <a:avLst/>
              <a:gdLst>
                <a:gd name="connsiteX0" fmla="*/ 4828 w 328281"/>
                <a:gd name="connsiteY0" fmla="*/ 44093 h 51495"/>
                <a:gd name="connsiteX1" fmla="*/ 74024 w 328281"/>
                <a:gd name="connsiteY1" fmla="*/ 12230 h 51495"/>
                <a:gd name="connsiteX2" fmla="*/ 164463 w 328281"/>
                <a:gd name="connsiteY2" fmla="*/ 4828 h 51495"/>
                <a:gd name="connsiteX3" fmla="*/ 250073 w 328281"/>
                <a:gd name="connsiteY3" fmla="*/ 11265 h 51495"/>
                <a:gd name="connsiteX4" fmla="*/ 250073 w 328281"/>
                <a:gd name="connsiteY4" fmla="*/ 11265 h 51495"/>
                <a:gd name="connsiteX5" fmla="*/ 325063 w 328281"/>
                <a:gd name="connsiteY5" fmla="*/ 46989 h 51495"/>
                <a:gd name="connsiteX6" fmla="*/ 325063 w 328281"/>
                <a:gd name="connsiteY6" fmla="*/ 46989 h 5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8281" h="51495">
                  <a:moveTo>
                    <a:pt x="4828" y="44093"/>
                  </a:moveTo>
                  <a:cubicBezTo>
                    <a:pt x="10621" y="30897"/>
                    <a:pt x="36047" y="19311"/>
                    <a:pt x="74024" y="12230"/>
                  </a:cubicBezTo>
                  <a:cubicBezTo>
                    <a:pt x="99128" y="7402"/>
                    <a:pt x="130025" y="4828"/>
                    <a:pt x="164463" y="4828"/>
                  </a:cubicBezTo>
                  <a:cubicBezTo>
                    <a:pt x="196647" y="4828"/>
                    <a:pt x="225613" y="7081"/>
                    <a:pt x="250073" y="11265"/>
                  </a:cubicBezTo>
                  <a:lnTo>
                    <a:pt x="250073" y="11265"/>
                  </a:lnTo>
                  <a:cubicBezTo>
                    <a:pt x="293522" y="18667"/>
                    <a:pt x="321844" y="31863"/>
                    <a:pt x="325063" y="46989"/>
                  </a:cubicBezTo>
                  <a:lnTo>
                    <a:pt x="325063" y="46989"/>
                  </a:lnTo>
                </a:path>
              </a:pathLst>
            </a:custGeom>
            <a:noFill/>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418E6E29-595A-4361-A932-9EFEF95FA9CC}"/>
                </a:ext>
              </a:extLst>
            </p:cNvPr>
            <p:cNvSpPr/>
            <p:nvPr/>
          </p:nvSpPr>
          <p:spPr>
            <a:xfrm>
              <a:off x="6984102" y="1169399"/>
              <a:ext cx="704602" cy="704600"/>
            </a:xfrm>
            <a:custGeom>
              <a:avLst/>
              <a:gdLst>
                <a:gd name="connsiteX0" fmla="*/ 441249 w 444145"/>
                <a:gd name="connsiteY0" fmla="*/ 223038 h 444145"/>
                <a:gd name="connsiteX1" fmla="*/ 223038 w 444145"/>
                <a:gd name="connsiteY1" fmla="*/ 441249 h 444145"/>
                <a:gd name="connsiteX2" fmla="*/ 4828 w 444145"/>
                <a:gd name="connsiteY2" fmla="*/ 223038 h 444145"/>
                <a:gd name="connsiteX3" fmla="*/ 223038 w 444145"/>
                <a:gd name="connsiteY3" fmla="*/ 4828 h 444145"/>
                <a:gd name="connsiteX4" fmla="*/ 441249 w 444145"/>
                <a:gd name="connsiteY4" fmla="*/ 223038 h 444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145" h="444145">
                  <a:moveTo>
                    <a:pt x="441249" y="223038"/>
                  </a:moveTo>
                  <a:cubicBezTo>
                    <a:pt x="441249" y="343553"/>
                    <a:pt x="343553" y="441249"/>
                    <a:pt x="223038" y="441249"/>
                  </a:cubicBezTo>
                  <a:cubicBezTo>
                    <a:pt x="102524" y="441249"/>
                    <a:pt x="4828" y="343553"/>
                    <a:pt x="4828" y="223038"/>
                  </a:cubicBezTo>
                  <a:cubicBezTo>
                    <a:pt x="4828" y="102524"/>
                    <a:pt x="102524" y="4828"/>
                    <a:pt x="223038" y="4828"/>
                  </a:cubicBezTo>
                  <a:cubicBezTo>
                    <a:pt x="343553" y="4828"/>
                    <a:pt x="441249" y="102524"/>
                    <a:pt x="441249" y="223038"/>
                  </a:cubicBezTo>
                  <a:close/>
                </a:path>
              </a:pathLst>
            </a:custGeom>
            <a:noFill/>
            <a:ln w="19050" cap="flat">
              <a:solidFill>
                <a:srgbClr val="3366FF"/>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FFFFFF"/>
                </a:solidFill>
                <a:effectLst/>
                <a:uLnTx/>
                <a:uFillTx/>
                <a:latin typeface="Amazon Ember"/>
                <a:ea typeface="+mn-ea"/>
                <a:cs typeface="+mn-cs"/>
              </a:endParaRPr>
            </a:p>
          </p:txBody>
        </p:sp>
        <p:sp>
          <p:nvSpPr>
            <p:cNvPr id="158" name="Freeform: Shape 157">
              <a:extLst>
                <a:ext uri="{FF2B5EF4-FFF2-40B4-BE49-F238E27FC236}">
                  <a16:creationId xmlns:a16="http://schemas.microsoft.com/office/drawing/2014/main" id="{DF92990C-03F9-43F6-8EC7-9F65E2D9B0DB}"/>
                </a:ext>
              </a:extLst>
            </p:cNvPr>
            <p:cNvSpPr/>
            <p:nvPr/>
          </p:nvSpPr>
          <p:spPr>
            <a:xfrm>
              <a:off x="7329766" y="1177570"/>
              <a:ext cx="15316" cy="689282"/>
            </a:xfrm>
            <a:custGeom>
              <a:avLst/>
              <a:gdLst>
                <a:gd name="connsiteX0" fmla="*/ 4828 w 9655"/>
                <a:gd name="connsiteY0" fmla="*/ 4828 h 434490"/>
                <a:gd name="connsiteX1" fmla="*/ 4828 w 9655"/>
                <a:gd name="connsiteY1" fmla="*/ 430950 h 434490"/>
              </a:gdLst>
              <a:ahLst/>
              <a:cxnLst>
                <a:cxn ang="0">
                  <a:pos x="connsiteX0" y="connsiteY0"/>
                </a:cxn>
                <a:cxn ang="0">
                  <a:pos x="connsiteX1" y="connsiteY1"/>
                </a:cxn>
              </a:cxnLst>
              <a:rect l="l" t="t" r="r" b="b"/>
              <a:pathLst>
                <a:path w="9655" h="434490">
                  <a:moveTo>
                    <a:pt x="4828" y="4828"/>
                  </a:moveTo>
                  <a:lnTo>
                    <a:pt x="4828" y="430950"/>
                  </a:lnTo>
                </a:path>
              </a:pathLst>
            </a:custGeom>
            <a:ln w="19050" cap="flat">
              <a:solidFill>
                <a:schemeClr val="tx1"/>
              </a:solidFill>
              <a:prstDash val="solid"/>
              <a:round/>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Amazon Ember"/>
                <a:ea typeface="+mn-ea"/>
                <a:cs typeface="+mn-cs"/>
              </a:endParaRPr>
            </a:p>
          </p:txBody>
        </p:sp>
      </p:grpSp>
      <p:sp>
        <p:nvSpPr>
          <p:cNvPr id="2" name="Rectangle 1">
            <a:extLst>
              <a:ext uri="{FF2B5EF4-FFF2-40B4-BE49-F238E27FC236}">
                <a16:creationId xmlns:a16="http://schemas.microsoft.com/office/drawing/2014/main" id="{D131B147-B635-4C10-B05E-16A08BEF8FDC}"/>
              </a:ext>
            </a:extLst>
          </p:cNvPr>
          <p:cNvSpPr/>
          <p:nvPr/>
        </p:nvSpPr>
        <p:spPr>
          <a:xfrm>
            <a:off x="0" y="2762635"/>
            <a:ext cx="9144000" cy="1474094"/>
          </a:xfrm>
          <a:prstGeom prst="rect">
            <a:avLst/>
          </a:prstGeom>
          <a:solidFill>
            <a:schemeClr val="bg1">
              <a:lumMod val="90000"/>
              <a:lumOff val="10000"/>
            </a:schemeClr>
          </a:solidFill>
          <a:ln>
            <a:noFill/>
          </a:ln>
          <a:effectLst>
            <a:outerShdw blurRad="88900" dist="38100" dir="8100000" algn="tr"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mazon Ember"/>
              <a:ea typeface="+mn-ea"/>
              <a:cs typeface="+mn-cs"/>
            </a:endParaRPr>
          </a:p>
        </p:txBody>
      </p:sp>
      <p:pic>
        <p:nvPicPr>
          <p:cNvPr id="104" name="Ink 103">
            <a:extLst>
              <a:ext uri="{FF2B5EF4-FFF2-40B4-BE49-F238E27FC236}">
                <a16:creationId xmlns:a16="http://schemas.microsoft.com/office/drawing/2014/main" id="{99BF4257-949F-461B-A4BB-67EB3B14C967}"/>
              </a:ext>
            </a:extLst>
          </p:cNvPr>
          <p:cNvPicPr/>
          <p:nvPr/>
        </p:nvPicPr>
        <p:blipFill>
          <a:blip r:embed="rId3"/>
          <a:stretch>
            <a:fillRect/>
          </a:stretch>
        </p:blipFill>
        <p:spPr>
          <a:xfrm>
            <a:off x="1930838" y="3373070"/>
            <a:ext cx="104171" cy="221015"/>
          </a:xfrm>
          <a:prstGeom prst="rect">
            <a:avLst/>
          </a:prstGeom>
        </p:spPr>
      </p:pic>
      <p:pic>
        <p:nvPicPr>
          <p:cNvPr id="8" name="Picture 2" descr="Image result for celgene logo png">
            <a:extLst>
              <a:ext uri="{FF2B5EF4-FFF2-40B4-BE49-F238E27FC236}">
                <a16:creationId xmlns:a16="http://schemas.microsoft.com/office/drawing/2014/main" id="{22F2D404-59C4-4AE1-9C02-40F17B5AFB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5558" y="3109140"/>
            <a:ext cx="887883" cy="78108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58223A9-7F33-434C-A482-7823F1A254FC}"/>
              </a:ext>
            </a:extLst>
          </p:cNvPr>
          <p:cNvPicPr>
            <a:picLocks noChangeAspect="1"/>
          </p:cNvPicPr>
          <p:nvPr/>
        </p:nvPicPr>
        <p:blipFill>
          <a:blip r:embed="rId5"/>
          <a:stretch>
            <a:fillRect/>
          </a:stretch>
        </p:blipFill>
        <p:spPr>
          <a:xfrm>
            <a:off x="3365298" y="3292681"/>
            <a:ext cx="1527528" cy="414003"/>
          </a:xfrm>
          <a:prstGeom prst="rect">
            <a:avLst/>
          </a:prstGeom>
        </p:spPr>
      </p:pic>
      <p:pic>
        <p:nvPicPr>
          <p:cNvPr id="77" name="Picture 2" descr="Image result for cerner logo&quot;"/>
          <p:cNvPicPr>
            <a:picLocks noChangeAspect="1" noChangeArrowheads="1"/>
          </p:cNvPicPr>
          <p:nvPr/>
        </p:nvPicPr>
        <p:blipFill rotWithShape="1">
          <a:blip r:embed="rId6" cstate="print">
            <a:duotone>
              <a:schemeClr val="bg2">
                <a:shade val="45000"/>
                <a:satMod val="135000"/>
              </a:schemeClr>
              <a:prstClr val="white"/>
            </a:duotone>
            <a:extLst>
              <a:ext uri="{28A0092B-C50C-407E-A947-70E740481C1C}">
                <a14:useLocalDpi xmlns:a14="http://schemas.microsoft.com/office/drawing/2010/main" val="0"/>
              </a:ext>
            </a:extLst>
          </a:blip>
          <a:srcRect l="10742" t="20649" r="10742" b="20649"/>
          <a:stretch/>
        </p:blipFill>
        <p:spPr bwMode="auto">
          <a:xfrm>
            <a:off x="1455040" y="3229384"/>
            <a:ext cx="1287526" cy="54059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2502D149-6D6E-4F1C-BA3C-60E5D5F7BFFD}"/>
              </a:ext>
            </a:extLst>
          </p:cNvPr>
          <p:cNvSpPr>
            <a:spLocks noGrp="1"/>
          </p:cNvSpPr>
          <p:nvPr>
            <p:ph type="title"/>
          </p:nvPr>
        </p:nvSpPr>
        <p:spPr/>
        <p:txBody>
          <a:bodyPr/>
          <a:lstStyle/>
          <a:p>
            <a:pPr algn="ctr"/>
            <a:r>
              <a:rPr lang="en-US"/>
              <a:t>The Amazon Machine Learning Solutions Lab</a:t>
            </a:r>
            <a:endParaRPr lang="en-US" dirty="0"/>
          </a:p>
        </p:txBody>
      </p:sp>
      <p:cxnSp>
        <p:nvCxnSpPr>
          <p:cNvPr id="79" name="Straight Connector 78">
            <a:extLst>
              <a:ext uri="{FF2B5EF4-FFF2-40B4-BE49-F238E27FC236}">
                <a16:creationId xmlns:a16="http://schemas.microsoft.com/office/drawing/2014/main" id="{36B9113F-1705-42B2-BB85-711B5DCBE8DE}"/>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80" name="Rectangle 79">
            <a:extLst>
              <a:ext uri="{FF2B5EF4-FFF2-40B4-BE49-F238E27FC236}">
                <a16:creationId xmlns:a16="http://schemas.microsoft.com/office/drawing/2014/main" id="{8C6952D0-6458-446C-B577-A5A02A0D3B74}"/>
              </a:ext>
            </a:extLst>
          </p:cNvPr>
          <p:cNvSpPr/>
          <p:nvPr/>
        </p:nvSpPr>
        <p:spPr>
          <a:xfrm>
            <a:off x="452208" y="2082754"/>
            <a:ext cx="2659292"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A range of ML</a:t>
            </a:r>
            <a:b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engagements and use cases </a:t>
            </a:r>
          </a:p>
        </p:txBody>
      </p:sp>
      <p:sp>
        <p:nvSpPr>
          <p:cNvPr id="81" name="Rectangle 80">
            <a:extLst>
              <a:ext uri="{FF2B5EF4-FFF2-40B4-BE49-F238E27FC236}">
                <a16:creationId xmlns:a16="http://schemas.microsoft.com/office/drawing/2014/main" id="{025ADBBF-260F-4207-89A8-393583BF91B2}"/>
              </a:ext>
            </a:extLst>
          </p:cNvPr>
          <p:cNvSpPr/>
          <p:nvPr/>
        </p:nvSpPr>
        <p:spPr>
          <a:xfrm>
            <a:off x="3324903"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Ideation through </a:t>
            </a:r>
            <a:b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to production</a:t>
            </a:r>
          </a:p>
        </p:txBody>
      </p:sp>
      <p:sp>
        <p:nvSpPr>
          <p:cNvPr id="82" name="Rectangle 81">
            <a:extLst>
              <a:ext uri="{FF2B5EF4-FFF2-40B4-BE49-F238E27FC236}">
                <a16:creationId xmlns:a16="http://schemas.microsoft.com/office/drawing/2014/main" id="{B0254B94-F9A7-4ECF-AF3B-E61B43EADB67}"/>
              </a:ext>
            </a:extLst>
          </p:cNvPr>
          <p:cNvSpPr/>
          <p:nvPr/>
        </p:nvSpPr>
        <p:spPr>
          <a:xfrm>
            <a:off x="6102391" y="2082754"/>
            <a:ext cx="2468880" cy="480131"/>
          </a:xfrm>
          <a:prstGeom prst="rect">
            <a:avLst/>
          </a:prstGeom>
        </p:spPr>
        <p:txBody>
          <a:bodyPr wrap="square">
            <a:spAutoFit/>
          </a:bodyPr>
          <a:lstStyle/>
          <a:p>
            <a:pPr marL="0" marR="0" lvl="0" indent="0" algn="ctr" defTabSz="457166"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Global </a:t>
            </a:r>
            <a:b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br>
            <a:r>
              <a:rPr kumimoji="0" lang="en-US" sz="1400" b="1" i="0" u="none" strike="noStrike" kern="1200" cap="none" spc="0" normalizeH="0" baseline="0" noProof="0" dirty="0">
                <a:ln>
                  <a:noFill/>
                </a:ln>
                <a:solidFill>
                  <a:srgbClr val="FFCC00"/>
                </a:solidFill>
                <a:effectLst/>
                <a:uLnTx/>
                <a:uFillTx/>
                <a:latin typeface="Amazon Ember"/>
                <a:ea typeface="Amazon Ember" panose="02000000000000000000" pitchFamily="2" charset="0"/>
                <a:cs typeface="Amazon Ember Cd" panose="020B0606020204020204" pitchFamily="34" charset="0"/>
              </a:rPr>
              <a:t>footprint</a:t>
            </a:r>
          </a:p>
        </p:txBody>
      </p:sp>
      <p:pic>
        <p:nvPicPr>
          <p:cNvPr id="5" name="Picture 4">
            <a:extLst>
              <a:ext uri="{FF2B5EF4-FFF2-40B4-BE49-F238E27FC236}">
                <a16:creationId xmlns:a16="http://schemas.microsoft.com/office/drawing/2014/main" id="{4F33F928-9351-6E40-81E3-A4C6D467CA83}"/>
              </a:ext>
            </a:extLst>
          </p:cNvPr>
          <p:cNvPicPr>
            <a:picLocks noChangeAspect="1"/>
          </p:cNvPicPr>
          <p:nvPr/>
        </p:nvPicPr>
        <p:blipFill>
          <a:blip r:embed="rId7"/>
          <a:stretch>
            <a:fillRect/>
          </a:stretch>
        </p:blipFill>
        <p:spPr>
          <a:xfrm>
            <a:off x="7217782" y="3229384"/>
            <a:ext cx="469900" cy="647700"/>
          </a:xfrm>
          <a:prstGeom prst="rect">
            <a:avLst/>
          </a:prstGeom>
        </p:spPr>
      </p:pic>
    </p:spTree>
    <p:extLst>
      <p:ext uri="{BB962C8B-B14F-4D97-AF65-F5344CB8AC3E}">
        <p14:creationId xmlns:p14="http://schemas.microsoft.com/office/powerpoint/2010/main" val="112276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7DD433FD-4B6A-424A-8845-7C20C58F48CD}"/>
              </a:ext>
            </a:extLst>
          </p:cNvPr>
          <p:cNvGrpSpPr/>
          <p:nvPr/>
        </p:nvGrpSpPr>
        <p:grpSpPr>
          <a:xfrm>
            <a:off x="2394817" y="1349535"/>
            <a:ext cx="2145142" cy="2813370"/>
            <a:chOff x="2394817" y="1349535"/>
            <a:chExt cx="2145142" cy="2813370"/>
          </a:xfrm>
        </p:grpSpPr>
        <p:sp>
          <p:nvSpPr>
            <p:cNvPr id="98" name="Rectangle 97">
              <a:extLst>
                <a:ext uri="{FF2B5EF4-FFF2-40B4-BE49-F238E27FC236}">
                  <a16:creationId xmlns:a16="http://schemas.microsoft.com/office/drawing/2014/main" id="{903600DB-1923-4BFF-8021-C44FBCB2E501}"/>
                </a:ext>
              </a:extLst>
            </p:cNvPr>
            <p:cNvSpPr/>
            <p:nvPr/>
          </p:nvSpPr>
          <p:spPr>
            <a:xfrm>
              <a:off x="2394817"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42" name="Straight Connector 41">
              <a:extLst>
                <a:ext uri="{FF2B5EF4-FFF2-40B4-BE49-F238E27FC236}">
                  <a16:creationId xmlns:a16="http://schemas.microsoft.com/office/drawing/2014/main" id="{BC48FBAB-EB73-43C9-92B9-2D4A468D9380}"/>
                </a:ext>
              </a:extLst>
            </p:cNvPr>
            <p:cNvCxnSpPr/>
            <p:nvPr/>
          </p:nvCxnSpPr>
          <p:spPr>
            <a:xfrm>
              <a:off x="3258100"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p:cNvSpPr/>
            <p:nvPr/>
          </p:nvSpPr>
          <p:spPr bwMode="auto">
            <a:xfrm>
              <a:off x="2395825" y="3076852"/>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TRAINING</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In-person training</a:t>
              </a:r>
            </a:p>
          </p:txBody>
        </p:sp>
        <p:grpSp>
          <p:nvGrpSpPr>
            <p:cNvPr id="159" name="Group 158">
              <a:extLst>
                <a:ext uri="{FF2B5EF4-FFF2-40B4-BE49-F238E27FC236}">
                  <a16:creationId xmlns:a16="http://schemas.microsoft.com/office/drawing/2014/main" id="{EBED8078-505D-4B6C-83C5-EEF3D5DCA3B6}"/>
                </a:ext>
              </a:extLst>
            </p:cNvPr>
            <p:cNvGrpSpPr>
              <a:grpSpLocks noChangeAspect="1"/>
            </p:cNvGrpSpPr>
            <p:nvPr/>
          </p:nvGrpSpPr>
          <p:grpSpPr>
            <a:xfrm>
              <a:off x="2953038" y="1837051"/>
              <a:ext cx="1028700" cy="659205"/>
              <a:chOff x="8627357" y="5999880"/>
              <a:chExt cx="506261" cy="324419"/>
            </a:xfrm>
          </p:grpSpPr>
          <p:sp>
            <p:nvSpPr>
              <p:cNvPr id="126" name="Freeform: Shape 125">
                <a:extLst>
                  <a:ext uri="{FF2B5EF4-FFF2-40B4-BE49-F238E27FC236}">
                    <a16:creationId xmlns:a16="http://schemas.microsoft.com/office/drawing/2014/main" id="{2590C2F9-2B5A-4358-8FE1-40601ED95A44}"/>
                  </a:ext>
                </a:extLst>
              </p:cNvPr>
              <p:cNvSpPr/>
              <p:nvPr/>
            </p:nvSpPr>
            <p:spPr>
              <a:xfrm>
                <a:off x="8863847"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7" name="Freeform: Shape 126">
                <a:extLst>
                  <a:ext uri="{FF2B5EF4-FFF2-40B4-BE49-F238E27FC236}">
                    <a16:creationId xmlns:a16="http://schemas.microsoft.com/office/drawing/2014/main" id="{B3725C9D-4310-4C46-A628-6414A178FF6E}"/>
                  </a:ext>
                </a:extLst>
              </p:cNvPr>
              <p:cNvSpPr/>
              <p:nvPr/>
            </p:nvSpPr>
            <p:spPr>
              <a:xfrm>
                <a:off x="8863847"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8" name="Freeform: Shape 127">
                <a:extLst>
                  <a:ext uri="{FF2B5EF4-FFF2-40B4-BE49-F238E27FC236}">
                    <a16:creationId xmlns:a16="http://schemas.microsoft.com/office/drawing/2014/main" id="{1712FAD8-3E74-4951-BC55-CCC36D644B29}"/>
                  </a:ext>
                </a:extLst>
              </p:cNvPr>
              <p:cNvSpPr/>
              <p:nvPr/>
            </p:nvSpPr>
            <p:spPr>
              <a:xfrm>
                <a:off x="8774213" y="6054525"/>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9" name="Freeform: Shape 128">
                <a:extLst>
                  <a:ext uri="{FF2B5EF4-FFF2-40B4-BE49-F238E27FC236}">
                    <a16:creationId xmlns:a16="http://schemas.microsoft.com/office/drawing/2014/main" id="{FF004C3D-D8CC-4CBF-B26F-8CAD6DCA1AE5}"/>
                  </a:ext>
                </a:extLst>
              </p:cNvPr>
              <p:cNvSpPr/>
              <p:nvPr/>
            </p:nvSpPr>
            <p:spPr>
              <a:xfrm>
                <a:off x="8774213" y="6143350"/>
                <a:ext cx="70806" cy="70806"/>
              </a:xfrm>
              <a:custGeom>
                <a:avLst/>
                <a:gdLst>
                  <a:gd name="connsiteX0" fmla="*/ 67909 w 70805"/>
                  <a:gd name="connsiteY0" fmla="*/ 67909 h 70805"/>
                  <a:gd name="connsiteX1" fmla="*/ 4828 w 70805"/>
                  <a:gd name="connsiteY1" fmla="*/ 67909 h 70805"/>
                  <a:gd name="connsiteX2" fmla="*/ 4828 w 70805"/>
                  <a:gd name="connsiteY2" fmla="*/ 4828 h 70805"/>
                  <a:gd name="connsiteX3" fmla="*/ 67909 w 70805"/>
                  <a:gd name="connsiteY3" fmla="*/ 4828 h 70805"/>
                </a:gdLst>
                <a:ahLst/>
                <a:cxnLst>
                  <a:cxn ang="0">
                    <a:pos x="connsiteX0" y="connsiteY0"/>
                  </a:cxn>
                  <a:cxn ang="0">
                    <a:pos x="connsiteX1" y="connsiteY1"/>
                  </a:cxn>
                  <a:cxn ang="0">
                    <a:pos x="connsiteX2" y="connsiteY2"/>
                  </a:cxn>
                  <a:cxn ang="0">
                    <a:pos x="connsiteX3" y="connsiteY3"/>
                  </a:cxn>
                </a:cxnLst>
                <a:rect l="l" t="t" r="r" b="b"/>
                <a:pathLst>
                  <a:path w="70805" h="70805">
                    <a:moveTo>
                      <a:pt x="67909" y="67909"/>
                    </a:moveTo>
                    <a:lnTo>
                      <a:pt x="4828" y="67909"/>
                    </a:lnTo>
                    <a:lnTo>
                      <a:pt x="4828" y="4828"/>
                    </a:lnTo>
                    <a:lnTo>
                      <a:pt x="67909"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0" name="Freeform: Shape 129">
                <a:extLst>
                  <a:ext uri="{FF2B5EF4-FFF2-40B4-BE49-F238E27FC236}">
                    <a16:creationId xmlns:a16="http://schemas.microsoft.com/office/drawing/2014/main" id="{BA76921E-9172-41FF-86E0-443620E0BBA7}"/>
                  </a:ext>
                </a:extLst>
              </p:cNvPr>
              <p:cNvSpPr/>
              <p:nvPr/>
            </p:nvSpPr>
            <p:spPr>
              <a:xfrm>
                <a:off x="8689473" y="6021121"/>
                <a:ext cx="331500" cy="228510"/>
              </a:xfrm>
              <a:custGeom>
                <a:avLst/>
                <a:gdLst>
                  <a:gd name="connsiteX0" fmla="*/ 327638 w 331499"/>
                  <a:gd name="connsiteY0" fmla="*/ 79174 h 228509"/>
                  <a:gd name="connsiteX1" fmla="*/ 327638 w 331499"/>
                  <a:gd name="connsiteY1" fmla="*/ 13839 h 228509"/>
                  <a:gd name="connsiteX2" fmla="*/ 318626 w 331499"/>
                  <a:gd name="connsiteY2" fmla="*/ 4828 h 228509"/>
                  <a:gd name="connsiteX3" fmla="*/ 13839 w 331499"/>
                  <a:gd name="connsiteY3" fmla="*/ 4828 h 228509"/>
                  <a:gd name="connsiteX4" fmla="*/ 4828 w 331499"/>
                  <a:gd name="connsiteY4" fmla="*/ 13839 h 228509"/>
                  <a:gd name="connsiteX5" fmla="*/ 4828 w 331499"/>
                  <a:gd name="connsiteY5" fmla="*/ 216923 h 228509"/>
                  <a:gd name="connsiteX6" fmla="*/ 13839 w 331499"/>
                  <a:gd name="connsiteY6" fmla="*/ 225935 h 228509"/>
                  <a:gd name="connsiteX7" fmla="*/ 259729 w 331499"/>
                  <a:gd name="connsiteY7" fmla="*/ 225935 h 22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499" h="228509">
                    <a:moveTo>
                      <a:pt x="327638" y="79174"/>
                    </a:moveTo>
                    <a:lnTo>
                      <a:pt x="327638" y="13839"/>
                    </a:lnTo>
                    <a:cubicBezTo>
                      <a:pt x="327638" y="9012"/>
                      <a:pt x="323776" y="4828"/>
                      <a:pt x="318626" y="4828"/>
                    </a:cubicBezTo>
                    <a:lnTo>
                      <a:pt x="13839" y="4828"/>
                    </a:lnTo>
                    <a:cubicBezTo>
                      <a:pt x="9012" y="4828"/>
                      <a:pt x="4828" y="8690"/>
                      <a:pt x="4828" y="13839"/>
                    </a:cubicBezTo>
                    <a:lnTo>
                      <a:pt x="4828" y="216923"/>
                    </a:lnTo>
                    <a:cubicBezTo>
                      <a:pt x="4828" y="221751"/>
                      <a:pt x="8690" y="225935"/>
                      <a:pt x="13839" y="225935"/>
                    </a:cubicBezTo>
                    <a:lnTo>
                      <a:pt x="259729" y="225935"/>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1" name="Freeform: Shape 130">
                <a:extLst>
                  <a:ext uri="{FF2B5EF4-FFF2-40B4-BE49-F238E27FC236}">
                    <a16:creationId xmlns:a16="http://schemas.microsoft.com/office/drawing/2014/main" id="{87DB7A3B-FFBD-441B-93B0-E2ECE244BA7D}"/>
                  </a:ext>
                </a:extLst>
              </p:cNvPr>
              <p:cNvSpPr/>
              <p:nvPr/>
            </p:nvSpPr>
            <p:spPr>
              <a:xfrm>
                <a:off x="8666300" y="5999880"/>
                <a:ext cx="376558" cy="276786"/>
              </a:xfrm>
              <a:custGeom>
                <a:avLst/>
                <a:gdLst>
                  <a:gd name="connsiteX0" fmla="*/ 372696 w 376558"/>
                  <a:gd name="connsiteY0" fmla="*/ 101381 h 276786"/>
                  <a:gd name="connsiteX1" fmla="*/ 372696 w 376558"/>
                  <a:gd name="connsiteY1" fmla="*/ 13839 h 276786"/>
                  <a:gd name="connsiteX2" fmla="*/ 363684 w 376558"/>
                  <a:gd name="connsiteY2" fmla="*/ 4828 h 276786"/>
                  <a:gd name="connsiteX3" fmla="*/ 13839 w 376558"/>
                  <a:gd name="connsiteY3" fmla="*/ 4828 h 276786"/>
                  <a:gd name="connsiteX4" fmla="*/ 4828 w 376558"/>
                  <a:gd name="connsiteY4" fmla="*/ 13839 h 276786"/>
                  <a:gd name="connsiteX5" fmla="*/ 4828 w 376558"/>
                  <a:gd name="connsiteY5" fmla="*/ 263913 h 276786"/>
                  <a:gd name="connsiteX6" fmla="*/ 13839 w 376558"/>
                  <a:gd name="connsiteY6" fmla="*/ 272924 h 276786"/>
                  <a:gd name="connsiteX7" fmla="*/ 269706 w 376558"/>
                  <a:gd name="connsiteY7" fmla="*/ 272924 h 27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558" h="276786">
                    <a:moveTo>
                      <a:pt x="372696" y="101381"/>
                    </a:moveTo>
                    <a:lnTo>
                      <a:pt x="372696" y="13839"/>
                    </a:lnTo>
                    <a:cubicBezTo>
                      <a:pt x="372696" y="9012"/>
                      <a:pt x="368834" y="4828"/>
                      <a:pt x="363684" y="4828"/>
                    </a:cubicBezTo>
                    <a:lnTo>
                      <a:pt x="13839" y="4828"/>
                    </a:lnTo>
                    <a:cubicBezTo>
                      <a:pt x="9012" y="4828"/>
                      <a:pt x="4828" y="8690"/>
                      <a:pt x="4828" y="13839"/>
                    </a:cubicBezTo>
                    <a:lnTo>
                      <a:pt x="4828" y="263913"/>
                    </a:lnTo>
                    <a:cubicBezTo>
                      <a:pt x="4828" y="268740"/>
                      <a:pt x="8690" y="272924"/>
                      <a:pt x="13839" y="272924"/>
                    </a:cubicBezTo>
                    <a:lnTo>
                      <a:pt x="269706" y="27292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2" name="Freeform: Shape 131">
                <a:extLst>
                  <a:ext uri="{FF2B5EF4-FFF2-40B4-BE49-F238E27FC236}">
                    <a16:creationId xmlns:a16="http://schemas.microsoft.com/office/drawing/2014/main" id="{20A3A64D-21B3-4425-9AB5-DA64BE76B3AE}"/>
                  </a:ext>
                </a:extLst>
              </p:cNvPr>
              <p:cNvSpPr/>
              <p:nvPr/>
            </p:nvSpPr>
            <p:spPr>
              <a:xfrm>
                <a:off x="8627357" y="6268298"/>
                <a:ext cx="299315" cy="41840"/>
              </a:xfrm>
              <a:custGeom>
                <a:avLst/>
                <a:gdLst>
                  <a:gd name="connsiteX0" fmla="*/ 297384 w 299315"/>
                  <a:gd name="connsiteY0" fmla="*/ 37334 h 41839"/>
                  <a:gd name="connsiteX1" fmla="*/ 31219 w 299315"/>
                  <a:gd name="connsiteY1" fmla="*/ 37334 h 41839"/>
                  <a:gd name="connsiteX2" fmla="*/ 4828 w 299315"/>
                  <a:gd name="connsiteY2" fmla="*/ 26069 h 41839"/>
                  <a:gd name="connsiteX3" fmla="*/ 4828 w 299315"/>
                  <a:gd name="connsiteY3" fmla="*/ 4828 h 41839"/>
                  <a:gd name="connsiteX4" fmla="*/ 47633 w 299315"/>
                  <a:gd name="connsiteY4" fmla="*/ 4828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315" h="41839">
                    <a:moveTo>
                      <a:pt x="297384" y="37334"/>
                    </a:moveTo>
                    <a:lnTo>
                      <a:pt x="31219" y="37334"/>
                    </a:lnTo>
                    <a:cubicBezTo>
                      <a:pt x="31219" y="37334"/>
                      <a:pt x="12230" y="37656"/>
                      <a:pt x="4828" y="26069"/>
                    </a:cubicBezTo>
                    <a:lnTo>
                      <a:pt x="4828" y="4828"/>
                    </a:lnTo>
                    <a:lnTo>
                      <a:pt x="47633"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3" name="Freeform: Shape 132">
                <a:extLst>
                  <a:ext uri="{FF2B5EF4-FFF2-40B4-BE49-F238E27FC236}">
                    <a16:creationId xmlns:a16="http://schemas.microsoft.com/office/drawing/2014/main" id="{972B9F40-CF87-4C6A-AEF0-D9ADC01AC6BB}"/>
                  </a:ext>
                </a:extLst>
              </p:cNvPr>
              <p:cNvSpPr/>
              <p:nvPr/>
            </p:nvSpPr>
            <p:spPr>
              <a:xfrm>
                <a:off x="8982995" y="6118962"/>
                <a:ext cx="109427" cy="109427"/>
              </a:xfrm>
              <a:custGeom>
                <a:avLst/>
                <a:gdLst>
                  <a:gd name="connsiteX0" fmla="*/ 107174 w 109427"/>
                  <a:gd name="connsiteY0" fmla="*/ 56001 h 109427"/>
                  <a:gd name="connsiteX1" fmla="*/ 56001 w 109427"/>
                  <a:gd name="connsiteY1" fmla="*/ 4828 h 109427"/>
                  <a:gd name="connsiteX2" fmla="*/ 4828 w 109427"/>
                  <a:gd name="connsiteY2" fmla="*/ 56001 h 109427"/>
                  <a:gd name="connsiteX3" fmla="*/ 56001 w 109427"/>
                  <a:gd name="connsiteY3" fmla="*/ 107174 h 109427"/>
                  <a:gd name="connsiteX4" fmla="*/ 107174 w 109427"/>
                  <a:gd name="connsiteY4" fmla="*/ 56001 h 109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109427">
                    <a:moveTo>
                      <a:pt x="107174" y="56001"/>
                    </a:moveTo>
                    <a:cubicBezTo>
                      <a:pt x="107174" y="27679"/>
                      <a:pt x="84323" y="4828"/>
                      <a:pt x="56001" y="4828"/>
                    </a:cubicBezTo>
                    <a:cubicBezTo>
                      <a:pt x="27679" y="4828"/>
                      <a:pt x="4828" y="27679"/>
                      <a:pt x="4828" y="56001"/>
                    </a:cubicBezTo>
                    <a:cubicBezTo>
                      <a:pt x="4828" y="84323"/>
                      <a:pt x="27679" y="107174"/>
                      <a:pt x="56001" y="107174"/>
                    </a:cubicBezTo>
                    <a:cubicBezTo>
                      <a:pt x="84323" y="107174"/>
                      <a:pt x="107174" y="84323"/>
                      <a:pt x="107174" y="56001"/>
                    </a:cubicBez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4" name="Freeform: Shape 133">
                <a:extLst>
                  <a:ext uri="{FF2B5EF4-FFF2-40B4-BE49-F238E27FC236}">
                    <a16:creationId xmlns:a16="http://schemas.microsoft.com/office/drawing/2014/main" id="{0EE1B04E-3315-4F23-8CBA-58E3625451B5}"/>
                  </a:ext>
                </a:extLst>
              </p:cNvPr>
              <p:cNvSpPr/>
              <p:nvPr/>
            </p:nvSpPr>
            <p:spPr>
              <a:xfrm>
                <a:off x="8943730" y="6224527"/>
                <a:ext cx="189888" cy="99772"/>
              </a:xfrm>
              <a:custGeom>
                <a:avLst/>
                <a:gdLst>
                  <a:gd name="connsiteX0" fmla="*/ 185061 w 189888"/>
                  <a:gd name="connsiteY0" fmla="*/ 98163 h 99771"/>
                  <a:gd name="connsiteX1" fmla="*/ 4828 w 189888"/>
                  <a:gd name="connsiteY1" fmla="*/ 98163 h 99771"/>
                  <a:gd name="connsiteX2" fmla="*/ 48599 w 189888"/>
                  <a:gd name="connsiteY2" fmla="*/ 18023 h 99771"/>
                  <a:gd name="connsiteX3" fmla="*/ 94622 w 189888"/>
                  <a:gd name="connsiteY3" fmla="*/ 4828 h 99771"/>
                  <a:gd name="connsiteX4" fmla="*/ 185061 w 189888"/>
                  <a:gd name="connsiteY4" fmla="*/ 98163 h 997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888" h="99771">
                    <a:moveTo>
                      <a:pt x="185061" y="98163"/>
                    </a:moveTo>
                    <a:lnTo>
                      <a:pt x="4828" y="98163"/>
                    </a:lnTo>
                    <a:cubicBezTo>
                      <a:pt x="4828" y="64047"/>
                      <a:pt x="22529" y="34437"/>
                      <a:pt x="48599" y="18023"/>
                    </a:cubicBezTo>
                    <a:cubicBezTo>
                      <a:pt x="62116" y="9655"/>
                      <a:pt x="77886" y="4828"/>
                      <a:pt x="94622" y="4828"/>
                    </a:cubicBezTo>
                    <a:cubicBezTo>
                      <a:pt x="144830" y="4828"/>
                      <a:pt x="185061" y="46346"/>
                      <a:pt x="185061" y="98163"/>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0" name="Group 9">
            <a:extLst>
              <a:ext uri="{FF2B5EF4-FFF2-40B4-BE49-F238E27FC236}">
                <a16:creationId xmlns:a16="http://schemas.microsoft.com/office/drawing/2014/main" id="{3F8EEAEB-7007-49D2-B7E1-CDD8743E2B6D}"/>
              </a:ext>
            </a:extLst>
          </p:cNvPr>
          <p:cNvGrpSpPr/>
          <p:nvPr/>
        </p:nvGrpSpPr>
        <p:grpSpPr>
          <a:xfrm>
            <a:off x="202407" y="1349535"/>
            <a:ext cx="2145142" cy="2813370"/>
            <a:chOff x="202407" y="1349535"/>
            <a:chExt cx="2145142" cy="2813370"/>
          </a:xfrm>
        </p:grpSpPr>
        <p:sp>
          <p:nvSpPr>
            <p:cNvPr id="99" name="Rectangle 98">
              <a:extLst>
                <a:ext uri="{FF2B5EF4-FFF2-40B4-BE49-F238E27FC236}">
                  <a16:creationId xmlns:a16="http://schemas.microsoft.com/office/drawing/2014/main" id="{CC0EC34F-95F7-4920-B778-FD48EBFB4864}"/>
                </a:ext>
              </a:extLst>
            </p:cNvPr>
            <p:cNvSpPr/>
            <p:nvPr/>
          </p:nvSpPr>
          <p:spPr>
            <a:xfrm>
              <a:off x="202407"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12" name="Straight Connector 11">
              <a:extLst>
                <a:ext uri="{FF2B5EF4-FFF2-40B4-BE49-F238E27FC236}">
                  <a16:creationId xmlns:a16="http://schemas.microsoft.com/office/drawing/2014/main" id="{E52DDCB5-76E3-454C-B439-A0C6BB715AE4}"/>
                </a:ext>
              </a:extLst>
            </p:cNvPr>
            <p:cNvCxnSpPr/>
            <p:nvPr/>
          </p:nvCxnSpPr>
          <p:spPr>
            <a:xfrm>
              <a:off x="1065690"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bwMode="auto">
            <a:xfrm>
              <a:off x="203415" y="3076852"/>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DISCOVERY</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Segoe UI" pitchFamily="34" charset="0"/>
                  <a:cs typeface="Segoe UI" pitchFamily="34" charset="0"/>
                </a:rPr>
                <a:t>Cross-functional workshops</a:t>
              </a:r>
            </a:p>
          </p:txBody>
        </p:sp>
        <p:grpSp>
          <p:nvGrpSpPr>
            <p:cNvPr id="158" name="Group 157">
              <a:extLst>
                <a:ext uri="{FF2B5EF4-FFF2-40B4-BE49-F238E27FC236}">
                  <a16:creationId xmlns:a16="http://schemas.microsoft.com/office/drawing/2014/main" id="{3B0E2A14-F1C1-46A6-91A6-E59D8BFBE455}"/>
                </a:ext>
              </a:extLst>
            </p:cNvPr>
            <p:cNvGrpSpPr>
              <a:grpSpLocks noChangeAspect="1"/>
            </p:cNvGrpSpPr>
            <p:nvPr/>
          </p:nvGrpSpPr>
          <p:grpSpPr>
            <a:xfrm>
              <a:off x="855385" y="1739793"/>
              <a:ext cx="839186" cy="857250"/>
              <a:chOff x="5171257" y="6039825"/>
              <a:chExt cx="418719" cy="427731"/>
            </a:xfrm>
          </p:grpSpPr>
          <p:sp>
            <p:nvSpPr>
              <p:cNvPr id="136" name="Freeform: Shape 135">
                <a:extLst>
                  <a:ext uri="{FF2B5EF4-FFF2-40B4-BE49-F238E27FC236}">
                    <a16:creationId xmlns:a16="http://schemas.microsoft.com/office/drawing/2014/main" id="{C3B48379-9650-4197-8530-C420164F932B}"/>
                  </a:ext>
                </a:extLst>
              </p:cNvPr>
              <p:cNvSpPr/>
              <p:nvPr/>
            </p:nvSpPr>
            <p:spPr>
              <a:xfrm>
                <a:off x="5393651"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7" name="Freeform: Shape 136">
                <a:extLst>
                  <a:ext uri="{FF2B5EF4-FFF2-40B4-BE49-F238E27FC236}">
                    <a16:creationId xmlns:a16="http://schemas.microsoft.com/office/drawing/2014/main" id="{E99637CA-B75A-4C8F-AFA6-93C6841FCCA1}"/>
                  </a:ext>
                </a:extLst>
              </p:cNvPr>
              <p:cNvSpPr/>
              <p:nvPr/>
            </p:nvSpPr>
            <p:spPr>
              <a:xfrm>
                <a:off x="5423583" y="6317577"/>
                <a:ext cx="135175" cy="93335"/>
              </a:xfrm>
              <a:custGeom>
                <a:avLst/>
                <a:gdLst>
                  <a:gd name="connsiteX0" fmla="*/ 131313 w 135174"/>
                  <a:gd name="connsiteY0" fmla="*/ 89151 h 93334"/>
                  <a:gd name="connsiteX1" fmla="*/ 4828 w 135174"/>
                  <a:gd name="connsiteY1" fmla="*/ 89151 h 93334"/>
                  <a:gd name="connsiteX2" fmla="*/ 4828 w 135174"/>
                  <a:gd name="connsiteY2" fmla="*/ 6115 h 93334"/>
                  <a:gd name="connsiteX3" fmla="*/ 4828 w 135174"/>
                  <a:gd name="connsiteY3" fmla="*/ 4828 h 93334"/>
                  <a:gd name="connsiteX4" fmla="*/ 131313 w 135174"/>
                  <a:gd name="connsiteY4" fmla="*/ 4828 h 93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4" h="93334">
                    <a:moveTo>
                      <a:pt x="131313" y="89151"/>
                    </a:moveTo>
                    <a:lnTo>
                      <a:pt x="4828" y="89151"/>
                    </a:lnTo>
                    <a:lnTo>
                      <a:pt x="4828" y="6115"/>
                    </a:lnTo>
                    <a:lnTo>
                      <a:pt x="4828" y="4828"/>
                    </a:lnTo>
                    <a:lnTo>
                      <a:pt x="131313" y="4828"/>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8" name="Freeform: Shape 137">
                <a:extLst>
                  <a:ext uri="{FF2B5EF4-FFF2-40B4-BE49-F238E27FC236}">
                    <a16:creationId xmlns:a16="http://schemas.microsoft.com/office/drawing/2014/main" id="{60E7D826-732A-416A-A700-935092FD2AC2}"/>
                  </a:ext>
                </a:extLst>
              </p:cNvPr>
              <p:cNvSpPr/>
              <p:nvPr/>
            </p:nvSpPr>
            <p:spPr>
              <a:xfrm>
                <a:off x="5427445" y="6321439"/>
                <a:ext cx="125519" cy="41840"/>
              </a:xfrm>
              <a:custGeom>
                <a:avLst/>
                <a:gdLst>
                  <a:gd name="connsiteX0" fmla="*/ 4828 w 125519"/>
                  <a:gd name="connsiteY0" fmla="*/ 4828 h 41839"/>
                  <a:gd name="connsiteX1" fmla="*/ 66300 w 125519"/>
                  <a:gd name="connsiteY1" fmla="*/ 39265 h 41839"/>
                  <a:gd name="connsiteX2" fmla="*/ 123588 w 125519"/>
                  <a:gd name="connsiteY2" fmla="*/ 4828 h 41839"/>
                </a:gdLst>
                <a:ahLst/>
                <a:cxnLst>
                  <a:cxn ang="0">
                    <a:pos x="connsiteX0" y="connsiteY0"/>
                  </a:cxn>
                  <a:cxn ang="0">
                    <a:pos x="connsiteX1" y="connsiteY1"/>
                  </a:cxn>
                  <a:cxn ang="0">
                    <a:pos x="connsiteX2" y="connsiteY2"/>
                  </a:cxn>
                </a:cxnLst>
                <a:rect l="l" t="t" r="r" b="b"/>
                <a:pathLst>
                  <a:path w="125519" h="41839">
                    <a:moveTo>
                      <a:pt x="4828" y="4828"/>
                    </a:moveTo>
                    <a:lnTo>
                      <a:pt x="66300" y="39265"/>
                    </a:lnTo>
                    <a:lnTo>
                      <a:pt x="123588" y="482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39" name="Freeform: Shape 138">
                <a:extLst>
                  <a:ext uri="{FF2B5EF4-FFF2-40B4-BE49-F238E27FC236}">
                    <a16:creationId xmlns:a16="http://schemas.microsoft.com/office/drawing/2014/main" id="{088B0504-79B0-4FFC-9E08-EFDDFD5EE231}"/>
                  </a:ext>
                </a:extLst>
              </p:cNvPr>
              <p:cNvSpPr/>
              <p:nvPr/>
            </p:nvSpPr>
            <p:spPr>
              <a:xfrm>
                <a:off x="5171257"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0" name="Freeform: Shape 139">
                <a:extLst>
                  <a:ext uri="{FF2B5EF4-FFF2-40B4-BE49-F238E27FC236}">
                    <a16:creationId xmlns:a16="http://schemas.microsoft.com/office/drawing/2014/main" id="{28DED829-2334-45CE-9B29-9014A01F6A3E}"/>
                  </a:ext>
                </a:extLst>
              </p:cNvPr>
              <p:cNvSpPr/>
              <p:nvPr/>
            </p:nvSpPr>
            <p:spPr>
              <a:xfrm>
                <a:off x="5199529" y="6148930"/>
                <a:ext cx="61150" cy="57932"/>
              </a:xfrm>
              <a:custGeom>
                <a:avLst/>
                <a:gdLst>
                  <a:gd name="connsiteX0" fmla="*/ 43499 w 61150"/>
                  <a:gd name="connsiteY0" fmla="*/ 4828 h 57932"/>
                  <a:gd name="connsiteX1" fmla="*/ 8418 w 61150"/>
                  <a:gd name="connsiteY1" fmla="*/ 36368 h 57932"/>
                  <a:gd name="connsiteX2" fmla="*/ 7775 w 61150"/>
                  <a:gd name="connsiteY2" fmla="*/ 51495 h 57932"/>
                  <a:gd name="connsiteX3" fmla="*/ 22901 w 61150"/>
                  <a:gd name="connsiteY3" fmla="*/ 52139 h 57932"/>
                  <a:gd name="connsiteX4" fmla="*/ 57982 w 61150"/>
                  <a:gd name="connsiteY4" fmla="*/ 20598 h 57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50" h="57932">
                    <a:moveTo>
                      <a:pt x="43499" y="4828"/>
                    </a:moveTo>
                    <a:lnTo>
                      <a:pt x="8418" y="36368"/>
                    </a:lnTo>
                    <a:cubicBezTo>
                      <a:pt x="3912" y="40231"/>
                      <a:pt x="3591" y="46989"/>
                      <a:pt x="7775" y="51495"/>
                    </a:cubicBezTo>
                    <a:cubicBezTo>
                      <a:pt x="11637" y="56001"/>
                      <a:pt x="18395" y="56323"/>
                      <a:pt x="22901" y="52139"/>
                    </a:cubicBezTo>
                    <a:lnTo>
                      <a:pt x="57982" y="2059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1" name="Freeform: Shape 140">
                <a:extLst>
                  <a:ext uri="{FF2B5EF4-FFF2-40B4-BE49-F238E27FC236}">
                    <a16:creationId xmlns:a16="http://schemas.microsoft.com/office/drawing/2014/main" id="{2156E5CF-CE8C-497D-9E05-BD1755FE710B}"/>
                  </a:ext>
                </a:extLst>
              </p:cNvPr>
              <p:cNvSpPr/>
              <p:nvPr/>
            </p:nvSpPr>
            <p:spPr>
              <a:xfrm>
                <a:off x="5393651" y="6039825"/>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8 w 196325"/>
                  <a:gd name="connsiteY6" fmla="*/ 11265 h 205980"/>
                  <a:gd name="connsiteX7" fmla="*/ 191498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8" y="7724"/>
                      <a:pt x="191498" y="11265"/>
                    </a:cubicBezTo>
                    <a:lnTo>
                      <a:pt x="191498" y="195038"/>
                    </a:lnTo>
                    <a:cubicBezTo>
                      <a:pt x="191498"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2" name="Freeform: Shape 141">
                <a:extLst>
                  <a:ext uri="{FF2B5EF4-FFF2-40B4-BE49-F238E27FC236}">
                    <a16:creationId xmlns:a16="http://schemas.microsoft.com/office/drawing/2014/main" id="{4CE3AEAB-57D8-4AAC-A742-598B8C0F0A3A}"/>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3" name="Freeform: Shape 142">
                <a:extLst>
                  <a:ext uri="{FF2B5EF4-FFF2-40B4-BE49-F238E27FC236}">
                    <a16:creationId xmlns:a16="http://schemas.microsoft.com/office/drawing/2014/main" id="{A85E72E2-6533-4B8B-872D-3CDDF13DC4A4}"/>
                  </a:ext>
                </a:extLst>
              </p:cNvPr>
              <p:cNvSpPr/>
              <p:nvPr/>
            </p:nvSpPr>
            <p:spPr>
              <a:xfrm>
                <a:off x="5436135" y="6093251"/>
                <a:ext cx="109427" cy="54714"/>
              </a:xfrm>
              <a:custGeom>
                <a:avLst/>
                <a:gdLst>
                  <a:gd name="connsiteX0" fmla="*/ 55679 w 109427"/>
                  <a:gd name="connsiteY0" fmla="*/ 20920 h 54713"/>
                  <a:gd name="connsiteX1" fmla="*/ 106531 w 109427"/>
                  <a:gd name="connsiteY1" fmla="*/ 4828 h 54713"/>
                  <a:gd name="connsiteX2" fmla="*/ 106531 w 109427"/>
                  <a:gd name="connsiteY2" fmla="*/ 34759 h 54713"/>
                  <a:gd name="connsiteX3" fmla="*/ 55679 w 109427"/>
                  <a:gd name="connsiteY3" fmla="*/ 50851 h 54713"/>
                  <a:gd name="connsiteX4" fmla="*/ 4828 w 109427"/>
                  <a:gd name="connsiteY4" fmla="*/ 34759 h 54713"/>
                  <a:gd name="connsiteX5" fmla="*/ 4828 w 109427"/>
                  <a:gd name="connsiteY5" fmla="*/ 4828 h 54713"/>
                  <a:gd name="connsiteX6" fmla="*/ 55679 w 109427"/>
                  <a:gd name="connsiteY6" fmla="*/ 20920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55679" y="20920"/>
                    </a:moveTo>
                    <a:cubicBezTo>
                      <a:pt x="83680" y="20920"/>
                      <a:pt x="106531" y="13839"/>
                      <a:pt x="106531" y="4828"/>
                    </a:cubicBezTo>
                    <a:lnTo>
                      <a:pt x="106531" y="34759"/>
                    </a:lnTo>
                    <a:cubicBezTo>
                      <a:pt x="106531" y="43771"/>
                      <a:pt x="83680" y="50851"/>
                      <a:pt x="55679" y="50851"/>
                    </a:cubicBezTo>
                    <a:cubicBezTo>
                      <a:pt x="27679" y="50851"/>
                      <a:pt x="4828" y="43771"/>
                      <a:pt x="4828" y="34759"/>
                    </a:cubicBezTo>
                    <a:lnTo>
                      <a:pt x="4828" y="4828"/>
                    </a:lnTo>
                    <a:cubicBezTo>
                      <a:pt x="4828" y="13839"/>
                      <a:pt x="27357" y="20920"/>
                      <a:pt x="55679" y="20920"/>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4" name="Freeform: Shape 143">
                <a:extLst>
                  <a:ext uri="{FF2B5EF4-FFF2-40B4-BE49-F238E27FC236}">
                    <a16:creationId xmlns:a16="http://schemas.microsoft.com/office/drawing/2014/main" id="{22DD8819-096D-41CE-BD12-C07D47D08B2E}"/>
                  </a:ext>
                </a:extLst>
              </p:cNvPr>
              <p:cNvSpPr/>
              <p:nvPr/>
            </p:nvSpPr>
            <p:spPr>
              <a:xfrm>
                <a:off x="5436135" y="6123183"/>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5" name="Freeform: Shape 144">
                <a:extLst>
                  <a:ext uri="{FF2B5EF4-FFF2-40B4-BE49-F238E27FC236}">
                    <a16:creationId xmlns:a16="http://schemas.microsoft.com/office/drawing/2014/main" id="{ED8DD4ED-A9C7-4728-AC80-66ABF3ED2BC5}"/>
                  </a:ext>
                </a:extLst>
              </p:cNvPr>
              <p:cNvSpPr/>
              <p:nvPr/>
            </p:nvSpPr>
            <p:spPr>
              <a:xfrm>
                <a:off x="5436135" y="6153114"/>
                <a:ext cx="109427" cy="54714"/>
              </a:xfrm>
              <a:custGeom>
                <a:avLst/>
                <a:gdLst>
                  <a:gd name="connsiteX0" fmla="*/ 106531 w 109427"/>
                  <a:gd name="connsiteY0" fmla="*/ 4828 h 54713"/>
                  <a:gd name="connsiteX1" fmla="*/ 106531 w 109427"/>
                  <a:gd name="connsiteY1" fmla="*/ 34759 h 54713"/>
                  <a:gd name="connsiteX2" fmla="*/ 55679 w 109427"/>
                  <a:gd name="connsiteY2" fmla="*/ 50851 h 54713"/>
                  <a:gd name="connsiteX3" fmla="*/ 4828 w 109427"/>
                  <a:gd name="connsiteY3" fmla="*/ 34759 h 54713"/>
                  <a:gd name="connsiteX4" fmla="*/ 4828 w 109427"/>
                  <a:gd name="connsiteY4" fmla="*/ 4828 h 54713"/>
                  <a:gd name="connsiteX5" fmla="*/ 55679 w 109427"/>
                  <a:gd name="connsiteY5" fmla="*/ 20920 h 54713"/>
                  <a:gd name="connsiteX6" fmla="*/ 106531 w 109427"/>
                  <a:gd name="connsiteY6" fmla="*/ 4828 h 5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427" h="54713">
                    <a:moveTo>
                      <a:pt x="106531" y="4828"/>
                    </a:moveTo>
                    <a:lnTo>
                      <a:pt x="106531" y="34759"/>
                    </a:lnTo>
                    <a:cubicBezTo>
                      <a:pt x="106531" y="43771"/>
                      <a:pt x="83680" y="50851"/>
                      <a:pt x="55679" y="50851"/>
                    </a:cubicBezTo>
                    <a:cubicBezTo>
                      <a:pt x="27679" y="50851"/>
                      <a:pt x="4828" y="43771"/>
                      <a:pt x="4828" y="34759"/>
                    </a:cubicBezTo>
                    <a:lnTo>
                      <a:pt x="4828" y="4828"/>
                    </a:lnTo>
                    <a:cubicBezTo>
                      <a:pt x="4828" y="13839"/>
                      <a:pt x="27679" y="20920"/>
                      <a:pt x="55679" y="20920"/>
                    </a:cubicBezTo>
                    <a:cubicBezTo>
                      <a:pt x="83680" y="20920"/>
                      <a:pt x="106531" y="13839"/>
                      <a:pt x="106531" y="4828"/>
                    </a:cubicBezTo>
                    <a:close/>
                  </a:path>
                </a:pathLst>
              </a:custGeom>
              <a:noFill/>
              <a:ln w="19050" cap="flat">
                <a:solidFill>
                  <a:srgbClr val="527F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6" name="Freeform: Shape 145">
                <a:extLst>
                  <a:ext uri="{FF2B5EF4-FFF2-40B4-BE49-F238E27FC236}">
                    <a16:creationId xmlns:a16="http://schemas.microsoft.com/office/drawing/2014/main" id="{8D7CCDEA-4892-4928-9BFF-C4928E04BA09}"/>
                  </a:ext>
                </a:extLst>
              </p:cNvPr>
              <p:cNvSpPr/>
              <p:nvPr/>
            </p:nvSpPr>
            <p:spPr>
              <a:xfrm>
                <a:off x="5436135" y="6077159"/>
                <a:ext cx="109427" cy="41840"/>
              </a:xfrm>
              <a:custGeom>
                <a:avLst/>
                <a:gdLst>
                  <a:gd name="connsiteX0" fmla="*/ 106531 w 109427"/>
                  <a:gd name="connsiteY0" fmla="*/ 20920 h 41839"/>
                  <a:gd name="connsiteX1" fmla="*/ 55679 w 109427"/>
                  <a:gd name="connsiteY1" fmla="*/ 37012 h 41839"/>
                  <a:gd name="connsiteX2" fmla="*/ 4828 w 109427"/>
                  <a:gd name="connsiteY2" fmla="*/ 20920 h 41839"/>
                  <a:gd name="connsiteX3" fmla="*/ 55679 w 109427"/>
                  <a:gd name="connsiteY3" fmla="*/ 4828 h 41839"/>
                  <a:gd name="connsiteX4" fmla="*/ 106531 w 109427"/>
                  <a:gd name="connsiteY4" fmla="*/ 20920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27" h="41839">
                    <a:moveTo>
                      <a:pt x="106531" y="20920"/>
                    </a:moveTo>
                    <a:cubicBezTo>
                      <a:pt x="106531" y="29932"/>
                      <a:pt x="83680" y="37012"/>
                      <a:pt x="55679" y="37012"/>
                    </a:cubicBezTo>
                    <a:cubicBezTo>
                      <a:pt x="27679" y="37012"/>
                      <a:pt x="4828" y="29932"/>
                      <a:pt x="4828" y="20920"/>
                    </a:cubicBezTo>
                    <a:cubicBezTo>
                      <a:pt x="4828" y="11908"/>
                      <a:pt x="27679" y="4828"/>
                      <a:pt x="55679" y="4828"/>
                    </a:cubicBezTo>
                    <a:cubicBezTo>
                      <a:pt x="83680" y="4828"/>
                      <a:pt x="106531" y="11908"/>
                      <a:pt x="106531" y="20920"/>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7" name="Freeform: Shape 146">
                <a:extLst>
                  <a:ext uri="{FF2B5EF4-FFF2-40B4-BE49-F238E27FC236}">
                    <a16:creationId xmlns:a16="http://schemas.microsoft.com/office/drawing/2014/main" id="{57BA180E-2FC8-46CF-9591-3957F97CEE3A}"/>
                  </a:ext>
                </a:extLst>
              </p:cNvPr>
              <p:cNvSpPr/>
              <p:nvPr/>
            </p:nvSpPr>
            <p:spPr>
              <a:xfrm>
                <a:off x="5436135" y="6093251"/>
                <a:ext cx="109427" cy="112646"/>
              </a:xfrm>
              <a:custGeom>
                <a:avLst/>
                <a:gdLst>
                  <a:gd name="connsiteX0" fmla="*/ 4828 w 109427"/>
                  <a:gd name="connsiteY0" fmla="*/ 4828 h 112645"/>
                  <a:gd name="connsiteX1" fmla="*/ 4828 w 109427"/>
                  <a:gd name="connsiteY1" fmla="*/ 34759 h 112645"/>
                  <a:gd name="connsiteX2" fmla="*/ 4828 w 109427"/>
                  <a:gd name="connsiteY2" fmla="*/ 64691 h 112645"/>
                  <a:gd name="connsiteX3" fmla="*/ 4828 w 109427"/>
                  <a:gd name="connsiteY3" fmla="*/ 94622 h 112645"/>
                  <a:gd name="connsiteX4" fmla="*/ 55679 w 109427"/>
                  <a:gd name="connsiteY4" fmla="*/ 110715 h 112645"/>
                  <a:gd name="connsiteX5" fmla="*/ 106531 w 109427"/>
                  <a:gd name="connsiteY5" fmla="*/ 94622 h 112645"/>
                  <a:gd name="connsiteX6" fmla="*/ 106531 w 109427"/>
                  <a:gd name="connsiteY6" fmla="*/ 64691 h 112645"/>
                  <a:gd name="connsiteX7" fmla="*/ 106531 w 109427"/>
                  <a:gd name="connsiteY7" fmla="*/ 34759 h 112645"/>
                  <a:gd name="connsiteX8" fmla="*/ 106531 w 109427"/>
                  <a:gd name="connsiteY8" fmla="*/ 4828 h 112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427" h="112645">
                    <a:moveTo>
                      <a:pt x="4828" y="4828"/>
                    </a:moveTo>
                    <a:lnTo>
                      <a:pt x="4828" y="34759"/>
                    </a:lnTo>
                    <a:lnTo>
                      <a:pt x="4828" y="64691"/>
                    </a:lnTo>
                    <a:lnTo>
                      <a:pt x="4828" y="94622"/>
                    </a:lnTo>
                    <a:cubicBezTo>
                      <a:pt x="4828" y="103634"/>
                      <a:pt x="27679" y="110715"/>
                      <a:pt x="55679" y="110715"/>
                    </a:cubicBezTo>
                    <a:cubicBezTo>
                      <a:pt x="83680" y="110715"/>
                      <a:pt x="106531" y="103634"/>
                      <a:pt x="106531" y="94622"/>
                    </a:cubicBezTo>
                    <a:lnTo>
                      <a:pt x="106531" y="64691"/>
                    </a:lnTo>
                    <a:lnTo>
                      <a:pt x="106531" y="34759"/>
                    </a:lnTo>
                    <a:lnTo>
                      <a:pt x="106531" y="482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8" name="Freeform: Shape 147">
                <a:extLst>
                  <a:ext uri="{FF2B5EF4-FFF2-40B4-BE49-F238E27FC236}">
                    <a16:creationId xmlns:a16="http://schemas.microsoft.com/office/drawing/2014/main" id="{E9DC59AA-3C4D-4019-B89B-78470FFFDAC5}"/>
                  </a:ext>
                </a:extLst>
              </p:cNvPr>
              <p:cNvSpPr/>
              <p:nvPr/>
            </p:nvSpPr>
            <p:spPr>
              <a:xfrm>
                <a:off x="5436135" y="6123183"/>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49" name="Freeform: Shape 148">
                <a:extLst>
                  <a:ext uri="{FF2B5EF4-FFF2-40B4-BE49-F238E27FC236}">
                    <a16:creationId xmlns:a16="http://schemas.microsoft.com/office/drawing/2014/main" id="{C3333652-84D6-43FC-8835-94698CDBB26A}"/>
                  </a:ext>
                </a:extLst>
              </p:cNvPr>
              <p:cNvSpPr/>
              <p:nvPr/>
            </p:nvSpPr>
            <p:spPr>
              <a:xfrm>
                <a:off x="5436135" y="6153114"/>
                <a:ext cx="109427" cy="25748"/>
              </a:xfrm>
              <a:custGeom>
                <a:avLst/>
                <a:gdLst>
                  <a:gd name="connsiteX0" fmla="*/ 106531 w 109427"/>
                  <a:gd name="connsiteY0" fmla="*/ 4828 h 25747"/>
                  <a:gd name="connsiteX1" fmla="*/ 55679 w 109427"/>
                  <a:gd name="connsiteY1" fmla="*/ 20920 h 25747"/>
                  <a:gd name="connsiteX2" fmla="*/ 4828 w 109427"/>
                  <a:gd name="connsiteY2" fmla="*/ 4828 h 25747"/>
                </a:gdLst>
                <a:ahLst/>
                <a:cxnLst>
                  <a:cxn ang="0">
                    <a:pos x="connsiteX0" y="connsiteY0"/>
                  </a:cxn>
                  <a:cxn ang="0">
                    <a:pos x="connsiteX1" y="connsiteY1"/>
                  </a:cxn>
                  <a:cxn ang="0">
                    <a:pos x="connsiteX2" y="connsiteY2"/>
                  </a:cxn>
                </a:cxnLst>
                <a:rect l="l" t="t" r="r" b="b"/>
                <a:pathLst>
                  <a:path w="109427" h="25747">
                    <a:moveTo>
                      <a:pt x="106531" y="4828"/>
                    </a:moveTo>
                    <a:cubicBezTo>
                      <a:pt x="106531" y="13839"/>
                      <a:pt x="83680" y="20920"/>
                      <a:pt x="55679" y="20920"/>
                    </a:cubicBezTo>
                    <a:cubicBezTo>
                      <a:pt x="27679" y="20920"/>
                      <a:pt x="4828" y="13839"/>
                      <a:pt x="4828" y="4828"/>
                    </a:cubicBez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0" name="Freeform: Shape 149">
                <a:extLst>
                  <a:ext uri="{FF2B5EF4-FFF2-40B4-BE49-F238E27FC236}">
                    <a16:creationId xmlns:a16="http://schemas.microsoft.com/office/drawing/2014/main" id="{D27C9D1B-0AD2-4D6B-99BD-20EADE0EBF1C}"/>
                  </a:ext>
                </a:extLst>
              </p:cNvPr>
              <p:cNvSpPr/>
              <p:nvPr/>
            </p:nvSpPr>
            <p:spPr>
              <a:xfrm>
                <a:off x="5171257" y="6261576"/>
                <a:ext cx="196325" cy="205980"/>
              </a:xfrm>
              <a:custGeom>
                <a:avLst/>
                <a:gdLst>
                  <a:gd name="connsiteX0" fmla="*/ 185061 w 196325"/>
                  <a:gd name="connsiteY0" fmla="*/ 201475 h 205980"/>
                  <a:gd name="connsiteX1" fmla="*/ 11265 w 196325"/>
                  <a:gd name="connsiteY1" fmla="*/ 201475 h 205980"/>
                  <a:gd name="connsiteX2" fmla="*/ 4828 w 196325"/>
                  <a:gd name="connsiteY2" fmla="*/ 195038 h 205980"/>
                  <a:gd name="connsiteX3" fmla="*/ 4828 w 196325"/>
                  <a:gd name="connsiteY3" fmla="*/ 11265 h 205980"/>
                  <a:gd name="connsiteX4" fmla="*/ 11265 w 196325"/>
                  <a:gd name="connsiteY4" fmla="*/ 4828 h 205980"/>
                  <a:gd name="connsiteX5" fmla="*/ 185061 w 196325"/>
                  <a:gd name="connsiteY5" fmla="*/ 4828 h 205980"/>
                  <a:gd name="connsiteX6" fmla="*/ 191497 w 196325"/>
                  <a:gd name="connsiteY6" fmla="*/ 11265 h 205980"/>
                  <a:gd name="connsiteX7" fmla="*/ 191497 w 196325"/>
                  <a:gd name="connsiteY7" fmla="*/ 195038 h 205980"/>
                  <a:gd name="connsiteX8" fmla="*/ 185061 w 196325"/>
                  <a:gd name="connsiteY8" fmla="*/ 201475 h 20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325" h="205980">
                    <a:moveTo>
                      <a:pt x="185061" y="201475"/>
                    </a:moveTo>
                    <a:lnTo>
                      <a:pt x="11265" y="201475"/>
                    </a:lnTo>
                    <a:cubicBezTo>
                      <a:pt x="7724" y="201475"/>
                      <a:pt x="4828" y="198578"/>
                      <a:pt x="4828" y="195038"/>
                    </a:cubicBezTo>
                    <a:lnTo>
                      <a:pt x="4828" y="11265"/>
                    </a:lnTo>
                    <a:cubicBezTo>
                      <a:pt x="4828" y="7724"/>
                      <a:pt x="7724" y="4828"/>
                      <a:pt x="11265" y="4828"/>
                    </a:cubicBezTo>
                    <a:lnTo>
                      <a:pt x="185061" y="4828"/>
                    </a:lnTo>
                    <a:cubicBezTo>
                      <a:pt x="188601" y="4828"/>
                      <a:pt x="191497" y="7724"/>
                      <a:pt x="191497" y="11265"/>
                    </a:cubicBezTo>
                    <a:lnTo>
                      <a:pt x="191497" y="195038"/>
                    </a:lnTo>
                    <a:cubicBezTo>
                      <a:pt x="191497" y="198578"/>
                      <a:pt x="188601" y="201475"/>
                      <a:pt x="185061" y="201475"/>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1" name="Freeform: Shape 150">
                <a:extLst>
                  <a:ext uri="{FF2B5EF4-FFF2-40B4-BE49-F238E27FC236}">
                    <a16:creationId xmlns:a16="http://schemas.microsoft.com/office/drawing/2014/main" id="{50A38660-8DB3-47F9-B368-059171C4D9B2}"/>
                  </a:ext>
                </a:extLst>
              </p:cNvPr>
              <p:cNvSpPr/>
              <p:nvPr/>
            </p:nvSpPr>
            <p:spPr>
              <a:xfrm>
                <a:off x="5211487" y="6356520"/>
                <a:ext cx="112646" cy="32184"/>
              </a:xfrm>
              <a:custGeom>
                <a:avLst/>
                <a:gdLst>
                  <a:gd name="connsiteX0" fmla="*/ 4828 w 112645"/>
                  <a:gd name="connsiteY0" fmla="*/ 29932 h 32184"/>
                  <a:gd name="connsiteX1" fmla="*/ 4828 w 112645"/>
                  <a:gd name="connsiteY1" fmla="*/ 4828 h 32184"/>
                  <a:gd name="connsiteX2" fmla="*/ 110071 w 112645"/>
                  <a:gd name="connsiteY2" fmla="*/ 4828 h 32184"/>
                  <a:gd name="connsiteX3" fmla="*/ 110071 w 112645"/>
                  <a:gd name="connsiteY3" fmla="*/ 29932 h 32184"/>
                </a:gdLst>
                <a:ahLst/>
                <a:cxnLst>
                  <a:cxn ang="0">
                    <a:pos x="connsiteX0" y="connsiteY0"/>
                  </a:cxn>
                  <a:cxn ang="0">
                    <a:pos x="connsiteX1" y="connsiteY1"/>
                  </a:cxn>
                  <a:cxn ang="0">
                    <a:pos x="connsiteX2" y="connsiteY2"/>
                  </a:cxn>
                  <a:cxn ang="0">
                    <a:pos x="connsiteX3" y="connsiteY3"/>
                  </a:cxn>
                </a:cxnLst>
                <a:rect l="l" t="t" r="r" b="b"/>
                <a:pathLst>
                  <a:path w="112645" h="32184">
                    <a:moveTo>
                      <a:pt x="4828" y="29932"/>
                    </a:moveTo>
                    <a:lnTo>
                      <a:pt x="4828" y="4828"/>
                    </a:lnTo>
                    <a:lnTo>
                      <a:pt x="110071" y="4828"/>
                    </a:lnTo>
                    <a:lnTo>
                      <a:pt x="110071" y="29932"/>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2" name="Freeform: Shape 151">
                <a:extLst>
                  <a:ext uri="{FF2B5EF4-FFF2-40B4-BE49-F238E27FC236}">
                    <a16:creationId xmlns:a16="http://schemas.microsoft.com/office/drawing/2014/main" id="{6375F115-7A67-4B5A-A4B5-0AEA751726D6}"/>
                  </a:ext>
                </a:extLst>
              </p:cNvPr>
              <p:cNvSpPr/>
              <p:nvPr/>
            </p:nvSpPr>
            <p:spPr>
              <a:xfrm>
                <a:off x="5264270" y="6328841"/>
                <a:ext cx="9655" cy="61150"/>
              </a:xfrm>
              <a:custGeom>
                <a:avLst/>
                <a:gdLst>
                  <a:gd name="connsiteX0" fmla="*/ 4828 w 9655"/>
                  <a:gd name="connsiteY0" fmla="*/ 4828 h 61150"/>
                  <a:gd name="connsiteX1" fmla="*/ 4828 w 9655"/>
                  <a:gd name="connsiteY1" fmla="*/ 57610 h 61150"/>
                </a:gdLst>
                <a:ahLst/>
                <a:cxnLst>
                  <a:cxn ang="0">
                    <a:pos x="connsiteX0" y="connsiteY0"/>
                  </a:cxn>
                  <a:cxn ang="0">
                    <a:pos x="connsiteX1" y="connsiteY1"/>
                  </a:cxn>
                </a:cxnLst>
                <a:rect l="l" t="t" r="r" b="b"/>
                <a:pathLst>
                  <a:path w="9655" h="61150">
                    <a:moveTo>
                      <a:pt x="4828" y="4828"/>
                    </a:moveTo>
                    <a:lnTo>
                      <a:pt x="4828" y="57610"/>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3" name="Freeform: Shape 152">
                <a:extLst>
                  <a:ext uri="{FF2B5EF4-FFF2-40B4-BE49-F238E27FC236}">
                    <a16:creationId xmlns:a16="http://schemas.microsoft.com/office/drawing/2014/main" id="{FC94E968-1491-4BA5-AFF9-2D18D1BD4033}"/>
                  </a:ext>
                </a:extLst>
              </p:cNvPr>
              <p:cNvSpPr/>
              <p:nvPr/>
            </p:nvSpPr>
            <p:spPr>
              <a:xfrm>
                <a:off x="5247534" y="6295369"/>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4" name="Freeform: Shape 153">
                <a:extLst>
                  <a:ext uri="{FF2B5EF4-FFF2-40B4-BE49-F238E27FC236}">
                    <a16:creationId xmlns:a16="http://schemas.microsoft.com/office/drawing/2014/main" id="{64DB7960-2867-49D5-85E1-FA1DD1BD506F}"/>
                  </a:ext>
                </a:extLst>
              </p:cNvPr>
              <p:cNvSpPr/>
              <p:nvPr/>
            </p:nvSpPr>
            <p:spPr>
              <a:xfrm>
                <a:off x="5247534"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5" name="Freeform: Shape 154">
                <a:extLst>
                  <a:ext uri="{FF2B5EF4-FFF2-40B4-BE49-F238E27FC236}">
                    <a16:creationId xmlns:a16="http://schemas.microsoft.com/office/drawing/2014/main" id="{D6DAC320-C8B0-41AB-B0C2-87A775ECA80D}"/>
                  </a:ext>
                </a:extLst>
              </p:cNvPr>
              <p:cNvSpPr/>
              <p:nvPr/>
            </p:nvSpPr>
            <p:spPr>
              <a:xfrm>
                <a:off x="5300638"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6" name="Freeform: Shape 155">
                <a:extLst>
                  <a:ext uri="{FF2B5EF4-FFF2-40B4-BE49-F238E27FC236}">
                    <a16:creationId xmlns:a16="http://schemas.microsoft.com/office/drawing/2014/main" id="{63F723D5-9B87-4EC6-91EF-F1728A9CD0A1}"/>
                  </a:ext>
                </a:extLst>
              </p:cNvPr>
              <p:cNvSpPr/>
              <p:nvPr/>
            </p:nvSpPr>
            <p:spPr>
              <a:xfrm>
                <a:off x="5194751" y="6381946"/>
                <a:ext cx="41840" cy="41840"/>
              </a:xfrm>
              <a:custGeom>
                <a:avLst/>
                <a:gdLst>
                  <a:gd name="connsiteX0" fmla="*/ 38299 w 41839"/>
                  <a:gd name="connsiteY0" fmla="*/ 21564 h 41839"/>
                  <a:gd name="connsiteX1" fmla="*/ 21564 w 41839"/>
                  <a:gd name="connsiteY1" fmla="*/ 38299 h 41839"/>
                  <a:gd name="connsiteX2" fmla="*/ 4828 w 41839"/>
                  <a:gd name="connsiteY2" fmla="*/ 21564 h 41839"/>
                  <a:gd name="connsiteX3" fmla="*/ 21564 w 41839"/>
                  <a:gd name="connsiteY3" fmla="*/ 4828 h 41839"/>
                  <a:gd name="connsiteX4" fmla="*/ 38299 w 41839"/>
                  <a:gd name="connsiteY4" fmla="*/ 21564 h 41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39" h="41839">
                    <a:moveTo>
                      <a:pt x="38299" y="21564"/>
                    </a:moveTo>
                    <a:cubicBezTo>
                      <a:pt x="38299" y="30807"/>
                      <a:pt x="30807" y="38299"/>
                      <a:pt x="21564" y="38299"/>
                    </a:cubicBezTo>
                    <a:cubicBezTo>
                      <a:pt x="12321" y="38299"/>
                      <a:pt x="4828" y="30807"/>
                      <a:pt x="4828" y="21564"/>
                    </a:cubicBezTo>
                    <a:cubicBezTo>
                      <a:pt x="4828" y="12321"/>
                      <a:pt x="12321" y="4828"/>
                      <a:pt x="21564" y="4828"/>
                    </a:cubicBezTo>
                    <a:cubicBezTo>
                      <a:pt x="30807" y="4828"/>
                      <a:pt x="38299" y="12321"/>
                      <a:pt x="38299" y="21564"/>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57" name="Freeform: Shape 156">
                <a:extLst>
                  <a:ext uri="{FF2B5EF4-FFF2-40B4-BE49-F238E27FC236}">
                    <a16:creationId xmlns:a16="http://schemas.microsoft.com/office/drawing/2014/main" id="{AF4490C4-1F88-4408-B40F-5AEDF837D275}"/>
                  </a:ext>
                </a:extLst>
              </p:cNvPr>
              <p:cNvSpPr/>
              <p:nvPr/>
            </p:nvSpPr>
            <p:spPr>
              <a:xfrm>
                <a:off x="5229510" y="6072975"/>
                <a:ext cx="112646" cy="112646"/>
              </a:xfrm>
              <a:custGeom>
                <a:avLst/>
                <a:gdLst>
                  <a:gd name="connsiteX0" fmla="*/ 107818 w 112645"/>
                  <a:gd name="connsiteY0" fmla="*/ 56323 h 112645"/>
                  <a:gd name="connsiteX1" fmla="*/ 56323 w 112645"/>
                  <a:gd name="connsiteY1" fmla="*/ 107818 h 112645"/>
                  <a:gd name="connsiteX2" fmla="*/ 4828 w 112645"/>
                  <a:gd name="connsiteY2" fmla="*/ 56323 h 112645"/>
                  <a:gd name="connsiteX3" fmla="*/ 56323 w 112645"/>
                  <a:gd name="connsiteY3" fmla="*/ 4828 h 112645"/>
                  <a:gd name="connsiteX4" fmla="*/ 107818 w 112645"/>
                  <a:gd name="connsiteY4" fmla="*/ 56323 h 1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5" h="112645">
                    <a:moveTo>
                      <a:pt x="107818" y="56323"/>
                    </a:moveTo>
                    <a:cubicBezTo>
                      <a:pt x="107818" y="84763"/>
                      <a:pt x="84763" y="107818"/>
                      <a:pt x="56323" y="107818"/>
                    </a:cubicBezTo>
                    <a:cubicBezTo>
                      <a:pt x="27883" y="107818"/>
                      <a:pt x="4828" y="84763"/>
                      <a:pt x="4828" y="56323"/>
                    </a:cubicBezTo>
                    <a:cubicBezTo>
                      <a:pt x="4828" y="27883"/>
                      <a:pt x="27883" y="4828"/>
                      <a:pt x="56323" y="4828"/>
                    </a:cubicBezTo>
                    <a:cubicBezTo>
                      <a:pt x="84763" y="4828"/>
                      <a:pt x="107818" y="27883"/>
                      <a:pt x="107818" y="56323"/>
                    </a:cubicBezTo>
                    <a:close/>
                  </a:path>
                </a:pathLst>
              </a:custGeom>
              <a:noFill/>
              <a:ln w="19050" cap="flat">
                <a:solidFill>
                  <a:srgbClr val="3366FF"/>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grpSp>
      <p:grpSp>
        <p:nvGrpSpPr>
          <p:cNvPr id="13" name="Group 12">
            <a:extLst>
              <a:ext uri="{FF2B5EF4-FFF2-40B4-BE49-F238E27FC236}">
                <a16:creationId xmlns:a16="http://schemas.microsoft.com/office/drawing/2014/main" id="{54176063-0669-4E5C-8527-746743426905}"/>
              </a:ext>
            </a:extLst>
          </p:cNvPr>
          <p:cNvGrpSpPr/>
          <p:nvPr/>
        </p:nvGrpSpPr>
        <p:grpSpPr>
          <a:xfrm>
            <a:off x="4587229" y="1349535"/>
            <a:ext cx="2145142" cy="2813370"/>
            <a:chOff x="4587229" y="1349535"/>
            <a:chExt cx="2145142" cy="2813370"/>
          </a:xfrm>
        </p:grpSpPr>
        <p:sp>
          <p:nvSpPr>
            <p:cNvPr id="38" name="Rectangle 37">
              <a:extLst>
                <a:ext uri="{FF2B5EF4-FFF2-40B4-BE49-F238E27FC236}">
                  <a16:creationId xmlns:a16="http://schemas.microsoft.com/office/drawing/2014/main" id="{6C691B9E-A647-4427-929B-8E3A86B4512F}"/>
                </a:ext>
              </a:extLst>
            </p:cNvPr>
            <p:cNvSpPr/>
            <p:nvPr/>
          </p:nvSpPr>
          <p:spPr>
            <a:xfrm>
              <a:off x="4587229"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sp>
          <p:nvSpPr>
            <p:cNvPr id="6" name="Rectangle 5"/>
            <p:cNvSpPr/>
            <p:nvPr/>
          </p:nvSpPr>
          <p:spPr bwMode="auto">
            <a:xfrm>
              <a:off x="4588237" y="3076851"/>
              <a:ext cx="2143125"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DEVELOPMENT</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ML Solutions Lab</a:t>
              </a:r>
            </a:p>
          </p:txBody>
        </p:sp>
        <p:grpSp>
          <p:nvGrpSpPr>
            <p:cNvPr id="160" name="Group 159">
              <a:extLst>
                <a:ext uri="{FF2B5EF4-FFF2-40B4-BE49-F238E27FC236}">
                  <a16:creationId xmlns:a16="http://schemas.microsoft.com/office/drawing/2014/main" id="{20298B96-9D15-4F5F-9D6F-02D6AECE388C}"/>
                </a:ext>
              </a:extLst>
            </p:cNvPr>
            <p:cNvGrpSpPr>
              <a:grpSpLocks noChangeAspect="1"/>
            </p:cNvGrpSpPr>
            <p:nvPr/>
          </p:nvGrpSpPr>
          <p:grpSpPr>
            <a:xfrm>
              <a:off x="5376160" y="1652325"/>
              <a:ext cx="567280" cy="1028700"/>
              <a:chOff x="12010336" y="6126916"/>
              <a:chExt cx="253935" cy="460483"/>
            </a:xfrm>
          </p:grpSpPr>
          <p:sp>
            <p:nvSpPr>
              <p:cNvPr id="107" name="Freeform: Shape 106">
                <a:extLst>
                  <a:ext uri="{FF2B5EF4-FFF2-40B4-BE49-F238E27FC236}">
                    <a16:creationId xmlns:a16="http://schemas.microsoft.com/office/drawing/2014/main" id="{1F642E5F-5130-4385-AB91-A3C409BE4DE3}"/>
                  </a:ext>
                </a:extLst>
              </p:cNvPr>
              <p:cNvSpPr/>
              <p:nvPr/>
            </p:nvSpPr>
            <p:spPr>
              <a:xfrm>
                <a:off x="12042916" y="6386890"/>
                <a:ext cx="61150" cy="48277"/>
              </a:xfrm>
              <a:custGeom>
                <a:avLst/>
                <a:gdLst>
                  <a:gd name="connsiteX0" fmla="*/ 59146 w 61150"/>
                  <a:gd name="connsiteY0" fmla="*/ 34437 h 48276"/>
                  <a:gd name="connsiteX1" fmla="*/ 21490 w 61150"/>
                  <a:gd name="connsiteY1" fmla="*/ 40231 h 48276"/>
                  <a:gd name="connsiteX2" fmla="*/ 7329 w 61150"/>
                  <a:gd name="connsiteY2" fmla="*/ 4828 h 48276"/>
                </a:gdLst>
                <a:ahLst/>
                <a:cxnLst>
                  <a:cxn ang="0">
                    <a:pos x="connsiteX0" y="connsiteY0"/>
                  </a:cxn>
                  <a:cxn ang="0">
                    <a:pos x="connsiteX1" y="connsiteY1"/>
                  </a:cxn>
                  <a:cxn ang="0">
                    <a:pos x="connsiteX2" y="connsiteY2"/>
                  </a:cxn>
                </a:cxnLst>
                <a:rect l="l" t="t" r="r" b="b"/>
                <a:pathLst>
                  <a:path w="61150" h="48276">
                    <a:moveTo>
                      <a:pt x="59146" y="34437"/>
                    </a:moveTo>
                    <a:cubicBezTo>
                      <a:pt x="52709" y="45702"/>
                      <a:pt x="35973" y="48277"/>
                      <a:pt x="21490" y="40231"/>
                    </a:cubicBezTo>
                    <a:cubicBezTo>
                      <a:pt x="7329" y="32184"/>
                      <a:pt x="892" y="16414"/>
                      <a:pt x="7329" y="4828"/>
                    </a:cubicBezTo>
                  </a:path>
                </a:pathLst>
              </a:custGeom>
              <a:noFill/>
              <a:ln w="19050" cap="flat">
                <a:solidFill>
                  <a:srgbClr val="232F3E"/>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08" name="Freeform: Shape 107">
                <a:extLst>
                  <a:ext uri="{FF2B5EF4-FFF2-40B4-BE49-F238E27FC236}">
                    <a16:creationId xmlns:a16="http://schemas.microsoft.com/office/drawing/2014/main" id="{55C3CFDD-8C77-47F9-A95C-CBE2A0B092CB}"/>
                  </a:ext>
                </a:extLst>
              </p:cNvPr>
              <p:cNvSpPr/>
              <p:nvPr/>
            </p:nvSpPr>
            <p:spPr>
              <a:xfrm>
                <a:off x="12117832" y="6362430"/>
                <a:ext cx="25748" cy="38621"/>
              </a:xfrm>
              <a:custGeom>
                <a:avLst/>
                <a:gdLst>
                  <a:gd name="connsiteX0" fmla="*/ 4828 w 25747"/>
                  <a:gd name="connsiteY0" fmla="*/ 35403 h 38621"/>
                  <a:gd name="connsiteX1" fmla="*/ 22207 w 25747"/>
                  <a:gd name="connsiteY1" fmla="*/ 4828 h 38621"/>
                </a:gdLst>
                <a:ahLst/>
                <a:cxnLst>
                  <a:cxn ang="0">
                    <a:pos x="connsiteX0" y="connsiteY0"/>
                  </a:cxn>
                  <a:cxn ang="0">
                    <a:pos x="connsiteX1" y="connsiteY1"/>
                  </a:cxn>
                </a:cxnLst>
                <a:rect l="l" t="t" r="r" b="b"/>
                <a:pathLst>
                  <a:path w="25747" h="38621">
                    <a:moveTo>
                      <a:pt x="4828" y="35403"/>
                    </a:moveTo>
                    <a:lnTo>
                      <a:pt x="22207" y="4828"/>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09" name="Freeform: Shape 108">
                <a:extLst>
                  <a:ext uri="{FF2B5EF4-FFF2-40B4-BE49-F238E27FC236}">
                    <a16:creationId xmlns:a16="http://schemas.microsoft.com/office/drawing/2014/main" id="{6206B86B-1CE8-4F2D-B9A2-EED89806A608}"/>
                  </a:ext>
                </a:extLst>
              </p:cNvPr>
              <p:cNvSpPr/>
              <p:nvPr/>
            </p:nvSpPr>
            <p:spPr>
              <a:xfrm>
                <a:off x="12057647" y="6266842"/>
                <a:ext cx="61150" cy="99772"/>
              </a:xfrm>
              <a:custGeom>
                <a:avLst/>
                <a:gdLst>
                  <a:gd name="connsiteX0" fmla="*/ 57288 w 61150"/>
                  <a:gd name="connsiteY0" fmla="*/ 4828 h 99771"/>
                  <a:gd name="connsiteX1" fmla="*/ 4828 w 61150"/>
                  <a:gd name="connsiteY1" fmla="*/ 95910 h 99771"/>
                </a:gdLst>
                <a:ahLst/>
                <a:cxnLst>
                  <a:cxn ang="0">
                    <a:pos x="connsiteX0" y="connsiteY0"/>
                  </a:cxn>
                  <a:cxn ang="0">
                    <a:pos x="connsiteX1" y="connsiteY1"/>
                  </a:cxn>
                </a:cxnLst>
                <a:rect l="l" t="t" r="r" b="b"/>
                <a:pathLst>
                  <a:path w="61150" h="99771">
                    <a:moveTo>
                      <a:pt x="57288" y="4828"/>
                    </a:moveTo>
                    <a:lnTo>
                      <a:pt x="4828" y="95910"/>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0" name="Freeform: Shape 109">
                <a:extLst>
                  <a:ext uri="{FF2B5EF4-FFF2-40B4-BE49-F238E27FC236}">
                    <a16:creationId xmlns:a16="http://schemas.microsoft.com/office/drawing/2014/main" id="{A17A8E2F-2BEB-4ACF-B210-DCC447A16C9F}"/>
                  </a:ext>
                </a:extLst>
              </p:cNvPr>
              <p:cNvSpPr/>
              <p:nvPr/>
            </p:nvSpPr>
            <p:spPr>
              <a:xfrm>
                <a:off x="12117832" y="6220175"/>
                <a:ext cx="28966" cy="41840"/>
              </a:xfrm>
              <a:custGeom>
                <a:avLst/>
                <a:gdLst>
                  <a:gd name="connsiteX0" fmla="*/ 24138 w 28966"/>
                  <a:gd name="connsiteY0" fmla="*/ 4828 h 41839"/>
                  <a:gd name="connsiteX1" fmla="*/ 4828 w 28966"/>
                  <a:gd name="connsiteY1" fmla="*/ 38621 h 41839"/>
                </a:gdLst>
                <a:ahLst/>
                <a:cxnLst>
                  <a:cxn ang="0">
                    <a:pos x="connsiteX0" y="connsiteY0"/>
                  </a:cxn>
                  <a:cxn ang="0">
                    <a:pos x="connsiteX1" y="connsiteY1"/>
                  </a:cxn>
                </a:cxnLst>
                <a:rect l="l" t="t" r="r" b="b"/>
                <a:pathLst>
                  <a:path w="28966" h="41839">
                    <a:moveTo>
                      <a:pt x="24138" y="4828"/>
                    </a:moveTo>
                    <a:lnTo>
                      <a:pt x="4828" y="38621"/>
                    </a:lnTo>
                  </a:path>
                </a:pathLst>
              </a:custGeom>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1" name="Freeform: Shape 110">
                <a:extLst>
                  <a:ext uri="{FF2B5EF4-FFF2-40B4-BE49-F238E27FC236}">
                    <a16:creationId xmlns:a16="http://schemas.microsoft.com/office/drawing/2014/main" id="{3FFE6A35-AE8B-44F0-895F-89CED34799BE}"/>
                  </a:ext>
                </a:extLst>
              </p:cNvPr>
              <p:cNvSpPr/>
              <p:nvPr/>
            </p:nvSpPr>
            <p:spPr>
              <a:xfrm>
                <a:off x="12142292" y="6157737"/>
                <a:ext cx="57932" cy="61150"/>
              </a:xfrm>
              <a:custGeom>
                <a:avLst/>
                <a:gdLst>
                  <a:gd name="connsiteX0" fmla="*/ 55679 w 57932"/>
                  <a:gd name="connsiteY0" fmla="*/ 4828 h 61150"/>
                  <a:gd name="connsiteX1" fmla="*/ 30897 w 57932"/>
                  <a:gd name="connsiteY1" fmla="*/ 47955 h 61150"/>
                  <a:gd name="connsiteX2" fmla="*/ 15770 w 57932"/>
                  <a:gd name="connsiteY2" fmla="*/ 39265 h 61150"/>
                  <a:gd name="connsiteX3" fmla="*/ 4828 w 57932"/>
                  <a:gd name="connsiteY3" fmla="*/ 58254 h 61150"/>
                </a:gdLst>
                <a:ahLst/>
                <a:cxnLst>
                  <a:cxn ang="0">
                    <a:pos x="connsiteX0" y="connsiteY0"/>
                  </a:cxn>
                  <a:cxn ang="0">
                    <a:pos x="connsiteX1" y="connsiteY1"/>
                  </a:cxn>
                  <a:cxn ang="0">
                    <a:pos x="connsiteX2" y="connsiteY2"/>
                  </a:cxn>
                  <a:cxn ang="0">
                    <a:pos x="connsiteX3" y="connsiteY3"/>
                  </a:cxn>
                </a:cxnLst>
                <a:rect l="l" t="t" r="r" b="b"/>
                <a:pathLst>
                  <a:path w="57932" h="61150">
                    <a:moveTo>
                      <a:pt x="55679" y="4828"/>
                    </a:moveTo>
                    <a:lnTo>
                      <a:pt x="30897" y="47955"/>
                    </a:lnTo>
                    <a:lnTo>
                      <a:pt x="15770" y="39265"/>
                    </a:lnTo>
                    <a:lnTo>
                      <a:pt x="4828" y="58254"/>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2" name="Freeform: Shape 111">
                <a:extLst>
                  <a:ext uri="{FF2B5EF4-FFF2-40B4-BE49-F238E27FC236}">
                    <a16:creationId xmlns:a16="http://schemas.microsoft.com/office/drawing/2014/main" id="{BC901C1D-9EB4-4C2E-9B9D-3D301605BB2D}"/>
                  </a:ext>
                </a:extLst>
              </p:cNvPr>
              <p:cNvSpPr/>
              <p:nvPr/>
            </p:nvSpPr>
            <p:spPr>
              <a:xfrm>
                <a:off x="12179948" y="6176082"/>
                <a:ext cx="51495" cy="115864"/>
              </a:xfrm>
              <a:custGeom>
                <a:avLst/>
                <a:gdLst>
                  <a:gd name="connsiteX0" fmla="*/ 4828 w 51495"/>
                  <a:gd name="connsiteY0" fmla="*/ 113933 h 115864"/>
                  <a:gd name="connsiteX1" fmla="*/ 38300 w 51495"/>
                  <a:gd name="connsiteY1" fmla="*/ 55679 h 115864"/>
                  <a:gd name="connsiteX2" fmla="*/ 23495 w 51495"/>
                  <a:gd name="connsiteY2" fmla="*/ 46989 h 115864"/>
                  <a:gd name="connsiteX3" fmla="*/ 47633 w 51495"/>
                  <a:gd name="connsiteY3" fmla="*/ 4828 h 115864"/>
                </a:gdLst>
                <a:ahLst/>
                <a:cxnLst>
                  <a:cxn ang="0">
                    <a:pos x="connsiteX0" y="connsiteY0"/>
                  </a:cxn>
                  <a:cxn ang="0">
                    <a:pos x="connsiteX1" y="connsiteY1"/>
                  </a:cxn>
                  <a:cxn ang="0">
                    <a:pos x="connsiteX2" y="connsiteY2"/>
                  </a:cxn>
                  <a:cxn ang="0">
                    <a:pos x="connsiteX3" y="connsiteY3"/>
                  </a:cxn>
                </a:cxnLst>
                <a:rect l="l" t="t" r="r" b="b"/>
                <a:pathLst>
                  <a:path w="51495" h="115864">
                    <a:moveTo>
                      <a:pt x="4828" y="113933"/>
                    </a:moveTo>
                    <a:lnTo>
                      <a:pt x="38300" y="55679"/>
                    </a:lnTo>
                    <a:lnTo>
                      <a:pt x="23495" y="46989"/>
                    </a:lnTo>
                    <a:lnTo>
                      <a:pt x="47633" y="4828"/>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3" name="Freeform: Shape 112">
                <a:extLst>
                  <a:ext uri="{FF2B5EF4-FFF2-40B4-BE49-F238E27FC236}">
                    <a16:creationId xmlns:a16="http://schemas.microsoft.com/office/drawing/2014/main" id="{140823A1-FE8E-4BE5-B934-8599B1B08F56}"/>
                  </a:ext>
                </a:extLst>
              </p:cNvPr>
              <p:cNvSpPr/>
              <p:nvPr/>
            </p:nvSpPr>
            <p:spPr>
              <a:xfrm>
                <a:off x="12031986" y="6363598"/>
                <a:ext cx="96553" cy="70806"/>
              </a:xfrm>
              <a:custGeom>
                <a:avLst/>
                <a:gdLst>
                  <a:gd name="connsiteX0" fmla="*/ 15926 w 96553"/>
                  <a:gd name="connsiteY0" fmla="*/ 6595 h 70805"/>
                  <a:gd name="connsiteX1" fmla="*/ 91746 w 96553"/>
                  <a:gd name="connsiteY1" fmla="*/ 50357 h 70805"/>
                  <a:gd name="connsiteX2" fmla="*/ 82414 w 96553"/>
                  <a:gd name="connsiteY2" fmla="*/ 66524 h 70805"/>
                  <a:gd name="connsiteX3" fmla="*/ 6595 w 96553"/>
                  <a:gd name="connsiteY3" fmla="*/ 22762 h 70805"/>
                </a:gdLst>
                <a:ahLst/>
                <a:cxnLst>
                  <a:cxn ang="0">
                    <a:pos x="connsiteX0" y="connsiteY0"/>
                  </a:cxn>
                  <a:cxn ang="0">
                    <a:pos x="connsiteX1" y="connsiteY1"/>
                  </a:cxn>
                  <a:cxn ang="0">
                    <a:pos x="connsiteX2" y="connsiteY2"/>
                  </a:cxn>
                  <a:cxn ang="0">
                    <a:pos x="connsiteX3" y="connsiteY3"/>
                  </a:cxn>
                </a:cxnLst>
                <a:rect l="l" t="t" r="r" b="b"/>
                <a:pathLst>
                  <a:path w="96553" h="70805">
                    <a:moveTo>
                      <a:pt x="15926" y="6595"/>
                    </a:moveTo>
                    <a:lnTo>
                      <a:pt x="91746" y="50357"/>
                    </a:lnTo>
                    <a:lnTo>
                      <a:pt x="82414" y="66524"/>
                    </a:lnTo>
                    <a:lnTo>
                      <a:pt x="6595" y="22762"/>
                    </a:ln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4" name="Freeform: Shape 113">
                <a:extLst>
                  <a:ext uri="{FF2B5EF4-FFF2-40B4-BE49-F238E27FC236}">
                    <a16:creationId xmlns:a16="http://schemas.microsoft.com/office/drawing/2014/main" id="{73293E23-7E4A-4744-9EBE-A9EDBB84C0B4}"/>
                  </a:ext>
                </a:extLst>
              </p:cNvPr>
              <p:cNvSpPr/>
              <p:nvPr/>
            </p:nvSpPr>
            <p:spPr>
              <a:xfrm>
                <a:off x="12188229" y="6126916"/>
                <a:ext cx="67587" cy="54714"/>
              </a:xfrm>
              <a:custGeom>
                <a:avLst/>
                <a:gdLst>
                  <a:gd name="connsiteX0" fmla="*/ 14961 w 67587"/>
                  <a:gd name="connsiteY0" fmla="*/ 6595 h 54713"/>
                  <a:gd name="connsiteX1" fmla="*/ 62627 w 67587"/>
                  <a:gd name="connsiteY1" fmla="*/ 34107 h 54713"/>
                  <a:gd name="connsiteX2" fmla="*/ 54261 w 67587"/>
                  <a:gd name="connsiteY2" fmla="*/ 48602 h 54713"/>
                  <a:gd name="connsiteX3" fmla="*/ 6595 w 67587"/>
                  <a:gd name="connsiteY3" fmla="*/ 21090 h 54713"/>
                </a:gdLst>
                <a:ahLst/>
                <a:cxnLst>
                  <a:cxn ang="0">
                    <a:pos x="connsiteX0" y="connsiteY0"/>
                  </a:cxn>
                  <a:cxn ang="0">
                    <a:pos x="connsiteX1" y="connsiteY1"/>
                  </a:cxn>
                  <a:cxn ang="0">
                    <a:pos x="connsiteX2" y="connsiteY2"/>
                  </a:cxn>
                  <a:cxn ang="0">
                    <a:pos x="connsiteX3" y="connsiteY3"/>
                  </a:cxn>
                </a:cxnLst>
                <a:rect l="l" t="t" r="r" b="b"/>
                <a:pathLst>
                  <a:path w="67587" h="54713">
                    <a:moveTo>
                      <a:pt x="14961" y="6595"/>
                    </a:moveTo>
                    <a:lnTo>
                      <a:pt x="62627" y="34107"/>
                    </a:lnTo>
                    <a:lnTo>
                      <a:pt x="54261" y="48602"/>
                    </a:lnTo>
                    <a:lnTo>
                      <a:pt x="6595" y="21090"/>
                    </a:ln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5" name="Freeform: Shape 114">
                <a:extLst>
                  <a:ext uri="{FF2B5EF4-FFF2-40B4-BE49-F238E27FC236}">
                    <a16:creationId xmlns:a16="http://schemas.microsoft.com/office/drawing/2014/main" id="{E4AAB011-AB63-4AA1-BB8E-523A6D3F56D0}"/>
                  </a:ext>
                </a:extLst>
              </p:cNvPr>
              <p:cNvSpPr/>
              <p:nvPr/>
            </p:nvSpPr>
            <p:spPr>
              <a:xfrm>
                <a:off x="12029968" y="6484731"/>
                <a:ext cx="151267" cy="28966"/>
              </a:xfrm>
              <a:custGeom>
                <a:avLst/>
                <a:gdLst>
                  <a:gd name="connsiteX0" fmla="*/ 148370 w 151266"/>
                  <a:gd name="connsiteY0" fmla="*/ 25104 h 28966"/>
                  <a:gd name="connsiteX1" fmla="*/ 4828 w 151266"/>
                  <a:gd name="connsiteY1" fmla="*/ 25104 h 28966"/>
                  <a:gd name="connsiteX2" fmla="*/ 4828 w 151266"/>
                  <a:gd name="connsiteY2" fmla="*/ 4828 h 28966"/>
                  <a:gd name="connsiteX3" fmla="*/ 146117 w 151266"/>
                  <a:gd name="connsiteY3" fmla="*/ 4828 h 28966"/>
                </a:gdLst>
                <a:ahLst/>
                <a:cxnLst>
                  <a:cxn ang="0">
                    <a:pos x="connsiteX0" y="connsiteY0"/>
                  </a:cxn>
                  <a:cxn ang="0">
                    <a:pos x="connsiteX1" y="connsiteY1"/>
                  </a:cxn>
                  <a:cxn ang="0">
                    <a:pos x="connsiteX2" y="connsiteY2"/>
                  </a:cxn>
                  <a:cxn ang="0">
                    <a:pos x="connsiteX3" y="connsiteY3"/>
                  </a:cxn>
                </a:cxnLst>
                <a:rect l="l" t="t" r="r" b="b"/>
                <a:pathLst>
                  <a:path w="151266" h="28966">
                    <a:moveTo>
                      <a:pt x="148370" y="25104"/>
                    </a:moveTo>
                    <a:lnTo>
                      <a:pt x="4828" y="25104"/>
                    </a:lnTo>
                    <a:lnTo>
                      <a:pt x="4828" y="4828"/>
                    </a:lnTo>
                    <a:lnTo>
                      <a:pt x="146117" y="4828"/>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6" name="Freeform: Shape 115">
                <a:extLst>
                  <a:ext uri="{FF2B5EF4-FFF2-40B4-BE49-F238E27FC236}">
                    <a16:creationId xmlns:a16="http://schemas.microsoft.com/office/drawing/2014/main" id="{6AB574EF-5CF1-4C12-BF5D-F95354C6A254}"/>
                  </a:ext>
                </a:extLst>
              </p:cNvPr>
              <p:cNvSpPr/>
              <p:nvPr/>
            </p:nvSpPr>
            <p:spPr>
              <a:xfrm>
                <a:off x="12235305" y="6484731"/>
                <a:ext cx="28966" cy="28966"/>
              </a:xfrm>
              <a:custGeom>
                <a:avLst/>
                <a:gdLst>
                  <a:gd name="connsiteX0" fmla="*/ 7081 w 28966"/>
                  <a:gd name="connsiteY0" fmla="*/ 4828 h 28966"/>
                  <a:gd name="connsiteX1" fmla="*/ 26713 w 28966"/>
                  <a:gd name="connsiteY1" fmla="*/ 4828 h 28966"/>
                  <a:gd name="connsiteX2" fmla="*/ 26713 w 28966"/>
                  <a:gd name="connsiteY2" fmla="*/ 25104 h 28966"/>
                  <a:gd name="connsiteX3" fmla="*/ 4828 w 28966"/>
                  <a:gd name="connsiteY3" fmla="*/ 25104 h 28966"/>
                </a:gdLst>
                <a:ahLst/>
                <a:cxnLst>
                  <a:cxn ang="0">
                    <a:pos x="connsiteX0" y="connsiteY0"/>
                  </a:cxn>
                  <a:cxn ang="0">
                    <a:pos x="connsiteX1" y="connsiteY1"/>
                  </a:cxn>
                  <a:cxn ang="0">
                    <a:pos x="connsiteX2" y="connsiteY2"/>
                  </a:cxn>
                  <a:cxn ang="0">
                    <a:pos x="connsiteX3" y="connsiteY3"/>
                  </a:cxn>
                </a:cxnLst>
                <a:rect l="l" t="t" r="r" b="b"/>
                <a:pathLst>
                  <a:path w="28966" h="28966">
                    <a:moveTo>
                      <a:pt x="7081" y="4828"/>
                    </a:moveTo>
                    <a:lnTo>
                      <a:pt x="26713" y="4828"/>
                    </a:lnTo>
                    <a:lnTo>
                      <a:pt x="26713" y="25104"/>
                    </a:lnTo>
                    <a:lnTo>
                      <a:pt x="4828" y="25104"/>
                    </a:lnTo>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7" name="Freeform: Shape 116">
                <a:extLst>
                  <a:ext uri="{FF2B5EF4-FFF2-40B4-BE49-F238E27FC236}">
                    <a16:creationId xmlns:a16="http://schemas.microsoft.com/office/drawing/2014/main" id="{18673000-9849-46F8-8AFA-2EE09C771D89}"/>
                  </a:ext>
                </a:extLst>
              </p:cNvPr>
              <p:cNvSpPr/>
              <p:nvPr/>
            </p:nvSpPr>
            <p:spPr>
              <a:xfrm>
                <a:off x="12197327" y="6338935"/>
                <a:ext cx="51495" cy="141612"/>
              </a:xfrm>
              <a:custGeom>
                <a:avLst/>
                <a:gdLst>
                  <a:gd name="connsiteX0" fmla="*/ 46024 w 51495"/>
                  <a:gd name="connsiteY0" fmla="*/ 138393 h 141611"/>
                  <a:gd name="connsiteX1" fmla="*/ 46667 w 51495"/>
                  <a:gd name="connsiteY1" fmla="*/ 122301 h 141611"/>
                  <a:gd name="connsiteX2" fmla="*/ 17701 w 51495"/>
                  <a:gd name="connsiteY2" fmla="*/ 22529 h 141611"/>
                  <a:gd name="connsiteX3" fmla="*/ 4828 w 51495"/>
                  <a:gd name="connsiteY3" fmla="*/ 4828 h 141611"/>
                </a:gdLst>
                <a:ahLst/>
                <a:cxnLst>
                  <a:cxn ang="0">
                    <a:pos x="connsiteX0" y="connsiteY0"/>
                  </a:cxn>
                  <a:cxn ang="0">
                    <a:pos x="connsiteX1" y="connsiteY1"/>
                  </a:cxn>
                  <a:cxn ang="0">
                    <a:pos x="connsiteX2" y="connsiteY2"/>
                  </a:cxn>
                  <a:cxn ang="0">
                    <a:pos x="connsiteX3" y="connsiteY3"/>
                  </a:cxn>
                </a:cxnLst>
                <a:rect l="l" t="t" r="r" b="b"/>
                <a:pathLst>
                  <a:path w="51495" h="141611">
                    <a:moveTo>
                      <a:pt x="46024" y="138393"/>
                    </a:moveTo>
                    <a:cubicBezTo>
                      <a:pt x="46346" y="132922"/>
                      <a:pt x="46667" y="127772"/>
                      <a:pt x="46667" y="122301"/>
                    </a:cubicBezTo>
                    <a:cubicBezTo>
                      <a:pt x="46667" y="86898"/>
                      <a:pt x="36690" y="52139"/>
                      <a:pt x="17701" y="22529"/>
                    </a:cubicBezTo>
                    <a:cubicBezTo>
                      <a:pt x="13839" y="16414"/>
                      <a:pt x="9655" y="10299"/>
                      <a:pt x="4828"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8" name="Freeform: Shape 117">
                <a:extLst>
                  <a:ext uri="{FF2B5EF4-FFF2-40B4-BE49-F238E27FC236}">
                    <a16:creationId xmlns:a16="http://schemas.microsoft.com/office/drawing/2014/main" id="{9F3CCC67-7D98-4B16-B343-D89C97DA305E}"/>
                  </a:ext>
                </a:extLst>
              </p:cNvPr>
              <p:cNvSpPr/>
              <p:nvPr/>
            </p:nvSpPr>
            <p:spPr>
              <a:xfrm>
                <a:off x="12010336" y="6513375"/>
                <a:ext cx="251039" cy="74024"/>
              </a:xfrm>
              <a:custGeom>
                <a:avLst/>
                <a:gdLst>
                  <a:gd name="connsiteX0" fmla="*/ 186348 w 251038"/>
                  <a:gd name="connsiteY0" fmla="*/ 8046 h 74024"/>
                  <a:gd name="connsiteX1" fmla="*/ 181842 w 251038"/>
                  <a:gd name="connsiteY1" fmla="*/ 18345 h 74024"/>
                  <a:gd name="connsiteX2" fmla="*/ 160279 w 251038"/>
                  <a:gd name="connsiteY2" fmla="*/ 36368 h 74024"/>
                  <a:gd name="connsiteX3" fmla="*/ 8368 w 251038"/>
                  <a:gd name="connsiteY3" fmla="*/ 49886 h 74024"/>
                  <a:gd name="connsiteX4" fmla="*/ 4828 w 251038"/>
                  <a:gd name="connsiteY4" fmla="*/ 53426 h 74024"/>
                  <a:gd name="connsiteX5" fmla="*/ 4828 w 251038"/>
                  <a:gd name="connsiteY5" fmla="*/ 66944 h 74024"/>
                  <a:gd name="connsiteX6" fmla="*/ 8368 w 251038"/>
                  <a:gd name="connsiteY6" fmla="*/ 70484 h 74024"/>
                  <a:gd name="connsiteX7" fmla="*/ 162531 w 251038"/>
                  <a:gd name="connsiteY7" fmla="*/ 70484 h 74024"/>
                  <a:gd name="connsiteX8" fmla="*/ 191176 w 251038"/>
                  <a:gd name="connsiteY8" fmla="*/ 70484 h 74024"/>
                  <a:gd name="connsiteX9" fmla="*/ 244924 w 251038"/>
                  <a:gd name="connsiteY9" fmla="*/ 70484 h 74024"/>
                  <a:gd name="connsiteX10" fmla="*/ 248464 w 251038"/>
                  <a:gd name="connsiteY10" fmla="*/ 66944 h 74024"/>
                  <a:gd name="connsiteX11" fmla="*/ 248464 w 251038"/>
                  <a:gd name="connsiteY11" fmla="*/ 59541 h 74024"/>
                  <a:gd name="connsiteX12" fmla="*/ 245246 w 251038"/>
                  <a:gd name="connsiteY12" fmla="*/ 56001 h 74024"/>
                  <a:gd name="connsiteX13" fmla="*/ 213705 w 251038"/>
                  <a:gd name="connsiteY13" fmla="*/ 31541 h 74024"/>
                  <a:gd name="connsiteX14" fmla="*/ 213705 w 251038"/>
                  <a:gd name="connsiteY14" fmla="*/ 31219 h 74024"/>
                  <a:gd name="connsiteX15" fmla="*/ 224647 w 251038"/>
                  <a:gd name="connsiteY15" fmla="*/ 4828 h 7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1038" h="74024">
                    <a:moveTo>
                      <a:pt x="186348" y="8046"/>
                    </a:moveTo>
                    <a:cubicBezTo>
                      <a:pt x="185061" y="11586"/>
                      <a:pt x="183451" y="15127"/>
                      <a:pt x="181842" y="18345"/>
                    </a:cubicBezTo>
                    <a:cubicBezTo>
                      <a:pt x="177658" y="27035"/>
                      <a:pt x="169612" y="33794"/>
                      <a:pt x="160279" y="36368"/>
                    </a:cubicBezTo>
                    <a:cubicBezTo>
                      <a:pt x="110715" y="50530"/>
                      <a:pt x="26713" y="50208"/>
                      <a:pt x="8368" y="49886"/>
                    </a:cubicBezTo>
                    <a:cubicBezTo>
                      <a:pt x="6437" y="49886"/>
                      <a:pt x="4828" y="51495"/>
                      <a:pt x="4828" y="53426"/>
                    </a:cubicBezTo>
                    <a:lnTo>
                      <a:pt x="4828" y="66944"/>
                    </a:lnTo>
                    <a:cubicBezTo>
                      <a:pt x="4828" y="68875"/>
                      <a:pt x="6437" y="70484"/>
                      <a:pt x="8368" y="70484"/>
                    </a:cubicBezTo>
                    <a:lnTo>
                      <a:pt x="162531" y="70484"/>
                    </a:lnTo>
                    <a:lnTo>
                      <a:pt x="191176" y="70484"/>
                    </a:lnTo>
                    <a:lnTo>
                      <a:pt x="244924" y="70484"/>
                    </a:lnTo>
                    <a:cubicBezTo>
                      <a:pt x="246855" y="70484"/>
                      <a:pt x="248464" y="68875"/>
                      <a:pt x="248464" y="66944"/>
                    </a:cubicBezTo>
                    <a:lnTo>
                      <a:pt x="248464" y="59541"/>
                    </a:lnTo>
                    <a:cubicBezTo>
                      <a:pt x="248464" y="57610"/>
                      <a:pt x="247177" y="56323"/>
                      <a:pt x="245246" y="56001"/>
                    </a:cubicBezTo>
                    <a:cubicBezTo>
                      <a:pt x="239774" y="55357"/>
                      <a:pt x="227866" y="51173"/>
                      <a:pt x="213705" y="31541"/>
                    </a:cubicBezTo>
                    <a:cubicBezTo>
                      <a:pt x="213705" y="31541"/>
                      <a:pt x="213705" y="31219"/>
                      <a:pt x="213705" y="31219"/>
                    </a:cubicBezTo>
                    <a:cubicBezTo>
                      <a:pt x="217889" y="22529"/>
                      <a:pt x="221751" y="13839"/>
                      <a:pt x="224647" y="4828"/>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19" name="Freeform: Shape 118">
                <a:extLst>
                  <a:ext uri="{FF2B5EF4-FFF2-40B4-BE49-F238E27FC236}">
                    <a16:creationId xmlns:a16="http://schemas.microsoft.com/office/drawing/2014/main" id="{68EA5AA9-2175-4C99-AC68-BD1F6184D89E}"/>
                  </a:ext>
                </a:extLst>
              </p:cNvPr>
              <p:cNvSpPr/>
              <p:nvPr/>
            </p:nvSpPr>
            <p:spPr>
              <a:xfrm>
                <a:off x="12170936" y="6362430"/>
                <a:ext cx="41840" cy="102990"/>
              </a:xfrm>
              <a:custGeom>
                <a:avLst/>
                <a:gdLst>
                  <a:gd name="connsiteX0" fmla="*/ 4828 w 41839"/>
                  <a:gd name="connsiteY0" fmla="*/ 4828 h 102990"/>
                  <a:gd name="connsiteX1" fmla="*/ 14161 w 41839"/>
                  <a:gd name="connsiteY1" fmla="*/ 18023 h 102990"/>
                  <a:gd name="connsiteX2" fmla="*/ 37656 w 41839"/>
                  <a:gd name="connsiteY2" fmla="*/ 98806 h 102990"/>
                </a:gdLst>
                <a:ahLst/>
                <a:cxnLst>
                  <a:cxn ang="0">
                    <a:pos x="connsiteX0" y="connsiteY0"/>
                  </a:cxn>
                  <a:cxn ang="0">
                    <a:pos x="connsiteX1" y="connsiteY1"/>
                  </a:cxn>
                  <a:cxn ang="0">
                    <a:pos x="connsiteX2" y="connsiteY2"/>
                  </a:cxn>
                </a:cxnLst>
                <a:rect l="l" t="t" r="r" b="b"/>
                <a:pathLst>
                  <a:path w="41839" h="102990">
                    <a:moveTo>
                      <a:pt x="4828" y="4828"/>
                    </a:moveTo>
                    <a:cubicBezTo>
                      <a:pt x="8046" y="9012"/>
                      <a:pt x="11265" y="13517"/>
                      <a:pt x="14161" y="18023"/>
                    </a:cubicBezTo>
                    <a:cubicBezTo>
                      <a:pt x="29610" y="42162"/>
                      <a:pt x="37656" y="70162"/>
                      <a:pt x="37656" y="98806"/>
                    </a:cubicBez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0" name="Freeform: Shape 119">
                <a:extLst>
                  <a:ext uri="{FF2B5EF4-FFF2-40B4-BE49-F238E27FC236}">
                    <a16:creationId xmlns:a16="http://schemas.microsoft.com/office/drawing/2014/main" id="{DD872E9D-824F-4704-AC31-AEE64BF9A22E}"/>
                  </a:ext>
                </a:extLst>
              </p:cNvPr>
              <p:cNvSpPr/>
              <p:nvPr/>
            </p:nvSpPr>
            <p:spPr>
              <a:xfrm>
                <a:off x="12186063" y="6472822"/>
                <a:ext cx="45058" cy="45058"/>
              </a:xfrm>
              <a:custGeom>
                <a:avLst/>
                <a:gdLst>
                  <a:gd name="connsiteX0" fmla="*/ 41518 w 45058"/>
                  <a:gd name="connsiteY0" fmla="*/ 23173 h 45058"/>
                  <a:gd name="connsiteX1" fmla="*/ 23173 w 45058"/>
                  <a:gd name="connsiteY1" fmla="*/ 41518 h 45058"/>
                  <a:gd name="connsiteX2" fmla="*/ 4828 w 45058"/>
                  <a:gd name="connsiteY2" fmla="*/ 23173 h 45058"/>
                  <a:gd name="connsiteX3" fmla="*/ 23173 w 45058"/>
                  <a:gd name="connsiteY3" fmla="*/ 4828 h 45058"/>
                  <a:gd name="connsiteX4" fmla="*/ 41518 w 45058"/>
                  <a:gd name="connsiteY4" fmla="*/ 23173 h 45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8" h="45058">
                    <a:moveTo>
                      <a:pt x="41518" y="23173"/>
                    </a:moveTo>
                    <a:cubicBezTo>
                      <a:pt x="41518" y="33305"/>
                      <a:pt x="33305" y="41518"/>
                      <a:pt x="23173" y="41518"/>
                    </a:cubicBezTo>
                    <a:cubicBezTo>
                      <a:pt x="13041" y="41518"/>
                      <a:pt x="4828" y="33305"/>
                      <a:pt x="4828" y="23173"/>
                    </a:cubicBezTo>
                    <a:cubicBezTo>
                      <a:pt x="4828" y="13041"/>
                      <a:pt x="13041" y="4828"/>
                      <a:pt x="23173" y="4828"/>
                    </a:cubicBezTo>
                    <a:cubicBezTo>
                      <a:pt x="33305" y="4828"/>
                      <a:pt x="41518" y="13041"/>
                      <a:pt x="41518" y="23173"/>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1" name="Freeform: Shape 120">
                <a:extLst>
                  <a:ext uri="{FF2B5EF4-FFF2-40B4-BE49-F238E27FC236}">
                    <a16:creationId xmlns:a16="http://schemas.microsoft.com/office/drawing/2014/main" id="{E53F84C0-DEC6-4A9A-B15B-801183304E42}"/>
                  </a:ext>
                </a:extLst>
              </p:cNvPr>
              <p:cNvSpPr/>
              <p:nvPr/>
            </p:nvSpPr>
            <p:spPr>
              <a:xfrm>
                <a:off x="12115257" y="6286474"/>
                <a:ext cx="74024" cy="74024"/>
              </a:xfrm>
              <a:custGeom>
                <a:avLst/>
                <a:gdLst>
                  <a:gd name="connsiteX0" fmla="*/ 71128 w 74024"/>
                  <a:gd name="connsiteY0" fmla="*/ 37978 h 74024"/>
                  <a:gd name="connsiteX1" fmla="*/ 37978 w 74024"/>
                  <a:gd name="connsiteY1" fmla="*/ 71128 h 74024"/>
                  <a:gd name="connsiteX2" fmla="*/ 4828 w 74024"/>
                  <a:gd name="connsiteY2" fmla="*/ 37978 h 74024"/>
                  <a:gd name="connsiteX3" fmla="*/ 37978 w 74024"/>
                  <a:gd name="connsiteY3" fmla="*/ 4828 h 74024"/>
                  <a:gd name="connsiteX4" fmla="*/ 71128 w 74024"/>
                  <a:gd name="connsiteY4" fmla="*/ 37978 h 7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4" h="74024">
                    <a:moveTo>
                      <a:pt x="71128" y="37978"/>
                    </a:moveTo>
                    <a:cubicBezTo>
                      <a:pt x="71128" y="56286"/>
                      <a:pt x="56286" y="71128"/>
                      <a:pt x="37978" y="71128"/>
                    </a:cubicBezTo>
                    <a:cubicBezTo>
                      <a:pt x="19669" y="71128"/>
                      <a:pt x="4828" y="56286"/>
                      <a:pt x="4828" y="37978"/>
                    </a:cubicBezTo>
                    <a:cubicBezTo>
                      <a:pt x="4828" y="19669"/>
                      <a:pt x="19669" y="4828"/>
                      <a:pt x="37978" y="4828"/>
                    </a:cubicBezTo>
                    <a:cubicBezTo>
                      <a:pt x="56286" y="4828"/>
                      <a:pt x="71128" y="19669"/>
                      <a:pt x="71128" y="37978"/>
                    </a:cubicBezTo>
                    <a:close/>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2" name="Freeform: Shape 121">
                <a:extLst>
                  <a:ext uri="{FF2B5EF4-FFF2-40B4-BE49-F238E27FC236}">
                    <a16:creationId xmlns:a16="http://schemas.microsoft.com/office/drawing/2014/main" id="{B26E228A-B6B7-4AB8-B8C8-1F183E8EBB92}"/>
                  </a:ext>
                </a:extLst>
              </p:cNvPr>
              <p:cNvSpPr/>
              <p:nvPr/>
            </p:nvSpPr>
            <p:spPr>
              <a:xfrm>
                <a:off x="12133924" y="6305141"/>
                <a:ext cx="38621" cy="38621"/>
              </a:xfrm>
              <a:custGeom>
                <a:avLst/>
                <a:gdLst>
                  <a:gd name="connsiteX0" fmla="*/ 33794 w 38621"/>
                  <a:gd name="connsiteY0" fmla="*/ 19311 h 38621"/>
                  <a:gd name="connsiteX1" fmla="*/ 19311 w 38621"/>
                  <a:gd name="connsiteY1" fmla="*/ 33794 h 38621"/>
                  <a:gd name="connsiteX2" fmla="*/ 4828 w 38621"/>
                  <a:gd name="connsiteY2" fmla="*/ 19311 h 38621"/>
                  <a:gd name="connsiteX3" fmla="*/ 19311 w 38621"/>
                  <a:gd name="connsiteY3" fmla="*/ 4828 h 38621"/>
                  <a:gd name="connsiteX4" fmla="*/ 33794 w 38621"/>
                  <a:gd name="connsiteY4" fmla="*/ 19311 h 3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21" h="38621">
                    <a:moveTo>
                      <a:pt x="33794" y="19311"/>
                    </a:moveTo>
                    <a:cubicBezTo>
                      <a:pt x="33794" y="27309"/>
                      <a:pt x="27309" y="33794"/>
                      <a:pt x="19311" y="33794"/>
                    </a:cubicBezTo>
                    <a:cubicBezTo>
                      <a:pt x="11312" y="33794"/>
                      <a:pt x="4828" y="27309"/>
                      <a:pt x="4828" y="19311"/>
                    </a:cubicBezTo>
                    <a:cubicBezTo>
                      <a:pt x="4828" y="11312"/>
                      <a:pt x="11312" y="4828"/>
                      <a:pt x="19311" y="4828"/>
                    </a:cubicBezTo>
                    <a:cubicBezTo>
                      <a:pt x="27309" y="4828"/>
                      <a:pt x="33794" y="11312"/>
                      <a:pt x="33794" y="19311"/>
                    </a:cubicBezTo>
                    <a:close/>
                  </a:path>
                </a:pathLst>
              </a:custGeom>
              <a:noFill/>
              <a:ln w="19050" cap="flat">
                <a:solidFill>
                  <a:srgbClr val="3366FF"/>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3" name="Freeform: Shape 122">
                <a:extLst>
                  <a:ext uri="{FF2B5EF4-FFF2-40B4-BE49-F238E27FC236}">
                    <a16:creationId xmlns:a16="http://schemas.microsoft.com/office/drawing/2014/main" id="{15CEBF3E-A109-4497-8573-6BD5D90A791C}"/>
                  </a:ext>
                </a:extLst>
              </p:cNvPr>
              <p:cNvSpPr/>
              <p:nvPr/>
            </p:nvSpPr>
            <p:spPr>
              <a:xfrm>
                <a:off x="12064405" y="6424546"/>
                <a:ext cx="32184" cy="41840"/>
              </a:xfrm>
              <a:custGeom>
                <a:avLst/>
                <a:gdLst>
                  <a:gd name="connsiteX0" fmla="*/ 4828 w 32184"/>
                  <a:gd name="connsiteY0" fmla="*/ 4828 h 41839"/>
                  <a:gd name="connsiteX1" fmla="*/ 4828 w 32184"/>
                  <a:gd name="connsiteY1" fmla="*/ 39587 h 41839"/>
                  <a:gd name="connsiteX2" fmla="*/ 29932 w 32184"/>
                  <a:gd name="connsiteY2" fmla="*/ 39587 h 41839"/>
                  <a:gd name="connsiteX3" fmla="*/ 29932 w 32184"/>
                  <a:gd name="connsiteY3" fmla="*/ 6437 h 41839"/>
                </a:gdLst>
                <a:ahLst/>
                <a:cxnLst>
                  <a:cxn ang="0">
                    <a:pos x="connsiteX0" y="connsiteY0"/>
                  </a:cxn>
                  <a:cxn ang="0">
                    <a:pos x="connsiteX1" y="connsiteY1"/>
                  </a:cxn>
                  <a:cxn ang="0">
                    <a:pos x="connsiteX2" y="connsiteY2"/>
                  </a:cxn>
                  <a:cxn ang="0">
                    <a:pos x="connsiteX3" y="connsiteY3"/>
                  </a:cxn>
                </a:cxnLst>
                <a:rect l="l" t="t" r="r" b="b"/>
                <a:pathLst>
                  <a:path w="32184" h="41839">
                    <a:moveTo>
                      <a:pt x="4828" y="4828"/>
                    </a:moveTo>
                    <a:lnTo>
                      <a:pt x="4828" y="39587"/>
                    </a:lnTo>
                    <a:lnTo>
                      <a:pt x="29932" y="39587"/>
                    </a:lnTo>
                    <a:lnTo>
                      <a:pt x="29932" y="6437"/>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sp>
            <p:nvSpPr>
              <p:cNvPr id="124" name="Freeform: Shape 123">
                <a:extLst>
                  <a:ext uri="{FF2B5EF4-FFF2-40B4-BE49-F238E27FC236}">
                    <a16:creationId xmlns:a16="http://schemas.microsoft.com/office/drawing/2014/main" id="{A507CCC3-8761-444F-A9ED-CA567FC0C19D}"/>
                  </a:ext>
                </a:extLst>
              </p:cNvPr>
              <p:cNvSpPr/>
              <p:nvPr/>
            </p:nvSpPr>
            <p:spPr>
              <a:xfrm>
                <a:off x="12024175" y="6402982"/>
                <a:ext cx="41840" cy="45058"/>
              </a:xfrm>
              <a:custGeom>
                <a:avLst/>
                <a:gdLst>
                  <a:gd name="connsiteX0" fmla="*/ 24460 w 41839"/>
                  <a:gd name="connsiteY0" fmla="*/ 4828 h 45058"/>
                  <a:gd name="connsiteX1" fmla="*/ 4828 w 41839"/>
                  <a:gd name="connsiteY1" fmla="*/ 24460 h 45058"/>
                  <a:gd name="connsiteX2" fmla="*/ 22529 w 41839"/>
                  <a:gd name="connsiteY2" fmla="*/ 42162 h 45058"/>
                  <a:gd name="connsiteX3" fmla="*/ 39587 w 41839"/>
                  <a:gd name="connsiteY3" fmla="*/ 25104 h 45058"/>
                </a:gdLst>
                <a:ahLst/>
                <a:cxnLst>
                  <a:cxn ang="0">
                    <a:pos x="connsiteX0" y="connsiteY0"/>
                  </a:cxn>
                  <a:cxn ang="0">
                    <a:pos x="connsiteX1" y="connsiteY1"/>
                  </a:cxn>
                  <a:cxn ang="0">
                    <a:pos x="connsiteX2" y="connsiteY2"/>
                  </a:cxn>
                  <a:cxn ang="0">
                    <a:pos x="connsiteX3" y="connsiteY3"/>
                  </a:cxn>
                </a:cxnLst>
                <a:rect l="l" t="t" r="r" b="b"/>
                <a:pathLst>
                  <a:path w="41839" h="45058">
                    <a:moveTo>
                      <a:pt x="24460" y="4828"/>
                    </a:moveTo>
                    <a:lnTo>
                      <a:pt x="4828" y="24460"/>
                    </a:lnTo>
                    <a:lnTo>
                      <a:pt x="22529" y="42162"/>
                    </a:lnTo>
                    <a:lnTo>
                      <a:pt x="39587" y="25104"/>
                    </a:lnTo>
                  </a:path>
                </a:pathLst>
              </a:custGeom>
              <a:noFill/>
              <a:ln w="19050" cap="flat">
                <a:solidFill>
                  <a:schemeClr val="tx1"/>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mazon Ember"/>
                  <a:ea typeface="+mn-ea"/>
                  <a:cs typeface="+mn-cs"/>
                </a:endParaRPr>
              </a:p>
            </p:txBody>
          </p:sp>
        </p:grpSp>
        <p:cxnSp>
          <p:nvCxnSpPr>
            <p:cNvPr id="161" name="Straight Connector 160">
              <a:extLst>
                <a:ext uri="{FF2B5EF4-FFF2-40B4-BE49-F238E27FC236}">
                  <a16:creationId xmlns:a16="http://schemas.microsoft.com/office/drawing/2014/main" id="{6DC46D50-1001-49A5-A23E-FB2C176B4B40}"/>
                </a:ext>
              </a:extLst>
            </p:cNvPr>
            <p:cNvCxnSpPr/>
            <p:nvPr/>
          </p:nvCxnSpPr>
          <p:spPr>
            <a:xfrm>
              <a:off x="5450512"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72" name="Straight Connector 71">
            <a:extLst>
              <a:ext uri="{FF2B5EF4-FFF2-40B4-BE49-F238E27FC236}">
                <a16:creationId xmlns:a16="http://schemas.microsoft.com/office/drawing/2014/main" id="{67AA9634-7423-4B8E-8247-C4006F2CC20B}"/>
              </a:ext>
            </a:extLst>
          </p:cNvPr>
          <p:cNvCxnSpPr>
            <a:cxnSpLocks/>
          </p:cNvCxnSpPr>
          <p:nvPr/>
        </p:nvCxnSpPr>
        <p:spPr>
          <a:xfrm>
            <a:off x="4126230" y="872649"/>
            <a:ext cx="891540" cy="0"/>
          </a:xfrm>
          <a:prstGeom prst="line">
            <a:avLst/>
          </a:prstGeom>
          <a:ln w="19050">
            <a:solidFill>
              <a:schemeClr val="accent1"/>
            </a:solidFill>
            <a:tailEnd type="none"/>
          </a:ln>
          <a:effectLst/>
        </p:spPr>
        <p:style>
          <a:lnRef idx="2">
            <a:schemeClr val="accent1"/>
          </a:lnRef>
          <a:fillRef idx="0">
            <a:schemeClr val="accent1"/>
          </a:fillRef>
          <a:effectRef idx="1">
            <a:schemeClr val="accent1"/>
          </a:effectRef>
          <a:fontRef idx="minor">
            <a:schemeClr val="tx1"/>
          </a:fontRef>
        </p:style>
      </p:cxnSp>
      <p:sp>
        <p:nvSpPr>
          <p:cNvPr id="73" name="Title 2">
            <a:extLst>
              <a:ext uri="{FF2B5EF4-FFF2-40B4-BE49-F238E27FC236}">
                <a16:creationId xmlns:a16="http://schemas.microsoft.com/office/drawing/2014/main" id="{0AF93388-9699-41DD-A0C0-352786C440C9}"/>
              </a:ext>
            </a:extLst>
          </p:cNvPr>
          <p:cNvSpPr txBox="1">
            <a:spLocks noGrp="1"/>
          </p:cNvSpPr>
          <p:nvPr>
            <p:ph type="title"/>
          </p:nvPr>
        </p:nvSpPr>
        <p:spPr/>
        <p:txBody>
          <a:bodyPr/>
          <a:lst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lgn="ctr" defTabSz="457189"/>
            <a:r>
              <a:rPr lang="en-US" sz="2400" spc="0" dirty="0">
                <a:solidFill>
                  <a:schemeClr val="tx1"/>
                </a:solidFill>
                <a:latin typeface="+mj-lt"/>
                <a:ea typeface="+mj-ea"/>
              </a:rPr>
              <a:t>AWS Machine Learning Embark Program </a:t>
            </a:r>
          </a:p>
        </p:txBody>
      </p:sp>
      <p:grpSp>
        <p:nvGrpSpPr>
          <p:cNvPr id="23" name="Group 22">
            <a:extLst>
              <a:ext uri="{FF2B5EF4-FFF2-40B4-BE49-F238E27FC236}">
                <a16:creationId xmlns:a16="http://schemas.microsoft.com/office/drawing/2014/main" id="{59975559-6D51-45CE-878F-C9B233E0C5E5}"/>
              </a:ext>
            </a:extLst>
          </p:cNvPr>
          <p:cNvGrpSpPr/>
          <p:nvPr/>
        </p:nvGrpSpPr>
        <p:grpSpPr>
          <a:xfrm>
            <a:off x="6799956" y="1349535"/>
            <a:ext cx="2145142" cy="2813370"/>
            <a:chOff x="6799956" y="1349535"/>
            <a:chExt cx="2145142" cy="2813370"/>
          </a:xfrm>
        </p:grpSpPr>
        <p:grpSp>
          <p:nvGrpSpPr>
            <p:cNvPr id="14" name="Group 13">
              <a:extLst>
                <a:ext uri="{FF2B5EF4-FFF2-40B4-BE49-F238E27FC236}">
                  <a16:creationId xmlns:a16="http://schemas.microsoft.com/office/drawing/2014/main" id="{B406BDA3-7D45-42EE-BB2E-82F944259D29}"/>
                </a:ext>
              </a:extLst>
            </p:cNvPr>
            <p:cNvGrpSpPr/>
            <p:nvPr/>
          </p:nvGrpSpPr>
          <p:grpSpPr>
            <a:xfrm>
              <a:off x="6799956" y="1349535"/>
              <a:ext cx="2145142" cy="2813370"/>
              <a:chOff x="6799956" y="1349535"/>
              <a:chExt cx="2145142" cy="2813370"/>
            </a:xfrm>
          </p:grpSpPr>
          <p:sp>
            <p:nvSpPr>
              <p:cNvPr id="100" name="Rectangle 99">
                <a:extLst>
                  <a:ext uri="{FF2B5EF4-FFF2-40B4-BE49-F238E27FC236}">
                    <a16:creationId xmlns:a16="http://schemas.microsoft.com/office/drawing/2014/main" id="{0D3B84CB-8BB2-49D0-B440-6235EC2DFDB5}"/>
                  </a:ext>
                </a:extLst>
              </p:cNvPr>
              <p:cNvSpPr/>
              <p:nvPr/>
            </p:nvSpPr>
            <p:spPr>
              <a:xfrm>
                <a:off x="6799956" y="1349535"/>
                <a:ext cx="2145142" cy="2813370"/>
              </a:xfrm>
              <a:prstGeom prst="rect">
                <a:avLst/>
              </a:prstGeom>
              <a:solidFill>
                <a:schemeClr val="bg2">
                  <a:lumMod val="90000"/>
                  <a:lumOff val="10000"/>
                </a:schemeClr>
              </a:solidFill>
              <a:ln>
                <a:noFill/>
              </a:ln>
              <a:effectLst>
                <a:outerShdw blurRad="88900" dist="38100" dir="2700000" algn="tl" rotWithShape="0">
                  <a:prstClr val="black">
                    <a:alpha val="30000"/>
                  </a:prstClr>
                </a:outerShdw>
              </a:effectLst>
            </p:spPr>
            <p:style>
              <a:lnRef idx="1">
                <a:schemeClr val="accent1"/>
              </a:lnRef>
              <a:fillRef idx="3">
                <a:schemeClr val="accent1"/>
              </a:fillRef>
              <a:effectRef idx="2">
                <a:schemeClr val="accent1"/>
              </a:effectRef>
              <a:fontRef idx="minor">
                <a:schemeClr val="lt1"/>
              </a:fontRef>
            </p:style>
            <p:txBody>
              <a:bodyPr lIns="182880" tIns="146304" rIns="182880" bIns="146304" rtlCol="0" anchor="ctr"/>
              <a:lstStyle/>
              <a:p>
                <a:pPr marL="0" marR="0" lvl="0" indent="0" algn="ctr" defTabSz="4571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Amazon Ember"/>
                  <a:ea typeface="+mn-ea"/>
                  <a:cs typeface="+mn-cs"/>
                </a:endParaRPr>
              </a:p>
            </p:txBody>
          </p:sp>
          <p:cxnSp>
            <p:nvCxnSpPr>
              <p:cNvPr id="58" name="Straight Connector 57">
                <a:extLst>
                  <a:ext uri="{FF2B5EF4-FFF2-40B4-BE49-F238E27FC236}">
                    <a16:creationId xmlns:a16="http://schemas.microsoft.com/office/drawing/2014/main" id="{28E9E3F1-6463-46DF-89C7-084AA68B9F22}"/>
                  </a:ext>
                </a:extLst>
              </p:cNvPr>
              <p:cNvCxnSpPr/>
              <p:nvPr/>
            </p:nvCxnSpPr>
            <p:spPr>
              <a:xfrm>
                <a:off x="7663239" y="2867078"/>
                <a:ext cx="418576"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 name="Rectangle 3"/>
              <p:cNvSpPr/>
              <p:nvPr/>
            </p:nvSpPr>
            <p:spPr bwMode="auto">
              <a:xfrm>
                <a:off x="6800964" y="3076852"/>
                <a:ext cx="214312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4300" tIns="91440" rIns="114300" bIns="91440" numCol="1" spcCol="0" rtlCol="0" fromWordArt="0" anchor="t" anchorCtr="0" forceAA="0" compatLnSpc="1">
                <a:prstTxWarp prst="textNoShape">
                  <a:avLst/>
                </a:prstTxWarp>
                <a:noAutofit/>
              </a:bodyPr>
              <a:lstStyle/>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0" normalizeH="0" baseline="0" noProof="0" dirty="0">
                    <a:ln>
                      <a:noFill/>
                    </a:ln>
                    <a:solidFill>
                      <a:srgbClr val="FFCC00"/>
                    </a:solidFill>
                    <a:effectLst/>
                    <a:uLnTx/>
                    <a:uFillTx/>
                    <a:latin typeface="Amazon Ember"/>
                    <a:ea typeface="Segoe UI" pitchFamily="34" charset="0"/>
                    <a:cs typeface="Segoe UI" pitchFamily="34" charset="0"/>
                  </a:rPr>
                  <a:t>ENGAGEMENT</a:t>
                </a:r>
              </a:p>
              <a:p>
                <a:pPr marL="0" marR="0" lvl="0" indent="0" algn="ctr" defTabSz="582795"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rPr>
                  <a:t>Get hands-on with </a:t>
                </a:r>
                <a:r>
                  <a:rPr kumimoji="0" lang="en-US" sz="1500" b="0" i="0" u="none" strike="noStrike" kern="1200" cap="none" spc="0" normalizeH="0" baseline="0" noProof="0" dirty="0" err="1">
                    <a:ln>
                      <a:noFill/>
                    </a:ln>
                    <a:solidFill>
                      <a:srgbClr val="FFFFFF"/>
                    </a:solidFill>
                    <a:effectLst/>
                    <a:uLnTx/>
                    <a:uFillTx/>
                    <a:latin typeface="Amazon Ember"/>
                    <a:ea typeface="+mn-ea"/>
                    <a:cs typeface="Segoe UI" pitchFamily="34" charset="0"/>
                  </a:rPr>
                  <a:t>DeepRacer</a:t>
                </a:r>
                <a:endParaRPr kumimoji="0" lang="en-US" sz="1500" b="0" i="0" u="none" strike="noStrike" kern="1200" cap="none" spc="0" normalizeH="0" baseline="0" noProof="0" dirty="0">
                  <a:ln>
                    <a:noFill/>
                  </a:ln>
                  <a:solidFill>
                    <a:srgbClr val="FFFFFF"/>
                  </a:solidFill>
                  <a:effectLst/>
                  <a:uLnTx/>
                  <a:uFillTx/>
                  <a:latin typeface="Amazon Ember"/>
                  <a:ea typeface="+mn-ea"/>
                  <a:cs typeface="Segoe UI" pitchFamily="34" charset="0"/>
                </a:endParaRPr>
              </a:p>
            </p:txBody>
          </p:sp>
          <p:pic>
            <p:nvPicPr>
              <p:cNvPr id="105" name="Picture 104" descr="A close up of a logo&#10;&#10;Description automatically generated">
                <a:extLst>
                  <a:ext uri="{FF2B5EF4-FFF2-40B4-BE49-F238E27FC236}">
                    <a16:creationId xmlns:a16="http://schemas.microsoft.com/office/drawing/2014/main" id="{F9D6A04D-933A-462A-91F0-A1B92CC405FD}"/>
                  </a:ext>
                </a:extLst>
              </p:cNvPr>
              <p:cNvPicPr>
                <a:picLocks noChangeAspect="1"/>
              </p:cNvPicPr>
              <p:nvPr/>
            </p:nvPicPr>
            <p:blipFill>
              <a:blip r:embed="rId3"/>
              <a:stretch>
                <a:fillRect/>
              </a:stretch>
            </p:blipFill>
            <p:spPr>
              <a:xfrm>
                <a:off x="7358177" y="1824329"/>
                <a:ext cx="1028700" cy="695067"/>
              </a:xfrm>
              <a:prstGeom prst="rect">
                <a:avLst/>
              </a:prstGeom>
            </p:spPr>
          </p:pic>
        </p:grpSp>
        <p:cxnSp>
          <p:nvCxnSpPr>
            <p:cNvPr id="16" name="Straight Connector 15">
              <a:extLst>
                <a:ext uri="{FF2B5EF4-FFF2-40B4-BE49-F238E27FC236}">
                  <a16:creationId xmlns:a16="http://schemas.microsoft.com/office/drawing/2014/main" id="{17588E51-7D13-4A08-B090-5B2E0422573A}"/>
                </a:ext>
              </a:extLst>
            </p:cNvPr>
            <p:cNvCxnSpPr>
              <a:cxnSpLocks/>
            </p:cNvCxnSpPr>
            <p:nvPr/>
          </p:nvCxnSpPr>
          <p:spPr>
            <a:xfrm>
              <a:off x="7446169" y="1882738"/>
              <a:ext cx="307181" cy="0"/>
            </a:xfrm>
            <a:prstGeom prst="line">
              <a:avLst/>
            </a:prstGeom>
            <a:ln w="12700">
              <a:solidFill>
                <a:srgbClr val="3366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88E48EE-BA53-4D10-B5EB-CFFE8445352C}"/>
                </a:ext>
              </a:extLst>
            </p:cNvPr>
            <p:cNvCxnSpPr>
              <a:cxnSpLocks/>
            </p:cNvCxnSpPr>
            <p:nvPr/>
          </p:nvCxnSpPr>
          <p:spPr>
            <a:xfrm>
              <a:off x="7548563" y="1954175"/>
              <a:ext cx="126206" cy="0"/>
            </a:xfrm>
            <a:prstGeom prst="line">
              <a:avLst/>
            </a:prstGeom>
            <a:ln w="12700">
              <a:solidFill>
                <a:srgbClr val="3366FF"/>
              </a:solidFill>
              <a:tailEnd type="none"/>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C3EE4732-9C90-407E-833B-DEB7FCD6C702}"/>
                </a:ext>
              </a:extLst>
            </p:cNvPr>
            <p:cNvCxnSpPr>
              <a:cxnSpLocks/>
            </p:cNvCxnSpPr>
            <p:nvPr/>
          </p:nvCxnSpPr>
          <p:spPr>
            <a:xfrm>
              <a:off x="7379494" y="2025613"/>
              <a:ext cx="245269" cy="0"/>
            </a:xfrm>
            <a:prstGeom prst="line">
              <a:avLst/>
            </a:prstGeom>
            <a:ln w="12700">
              <a:solidFill>
                <a:srgbClr val="3366FF"/>
              </a:solidFill>
              <a:tailEnd type="non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8797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A2034-4245-4EB7-8E8C-703B5EEF9739}"/>
              </a:ext>
            </a:extLst>
          </p:cNvPr>
          <p:cNvSpPr>
            <a:spLocks noGrp="1"/>
          </p:cNvSpPr>
          <p:nvPr>
            <p:ph type="title"/>
          </p:nvPr>
        </p:nvSpPr>
        <p:spPr>
          <a:xfrm>
            <a:off x="457201" y="1781175"/>
            <a:ext cx="5295899" cy="1021556"/>
          </a:xfrm>
        </p:spPr>
        <p:txBody>
          <a:bodyPr/>
          <a:lstStyle/>
          <a:p>
            <a:r>
              <a:rPr lang="en-US" dirty="0" err="1"/>
              <a:t>ML.aws</a:t>
            </a:r>
            <a:endParaRPr lang="en-US" dirty="0"/>
          </a:p>
        </p:txBody>
      </p:sp>
      <p:sp>
        <p:nvSpPr>
          <p:cNvPr id="3" name="Text Placeholder 2">
            <a:extLst>
              <a:ext uri="{FF2B5EF4-FFF2-40B4-BE49-F238E27FC236}">
                <a16:creationId xmlns:a16="http://schemas.microsoft.com/office/drawing/2014/main" id="{3BD74EAA-15AC-4B9A-A14C-E160BE01F517}"/>
              </a:ext>
            </a:extLst>
          </p:cNvPr>
          <p:cNvSpPr>
            <a:spLocks noGrp="1"/>
          </p:cNvSpPr>
          <p:nvPr>
            <p:ph type="body" sz="quarter" idx="4294967295"/>
          </p:nvPr>
        </p:nvSpPr>
        <p:spPr>
          <a:xfrm>
            <a:off x="457200" y="2928938"/>
            <a:ext cx="5295900" cy="1170789"/>
          </a:xfrm>
        </p:spPr>
        <p:txBody>
          <a:bodyPr/>
          <a:lstStyle/>
          <a:p>
            <a:r>
              <a:rPr lang="en-US" dirty="0">
                <a:solidFill>
                  <a:schemeClr val="accent1"/>
                </a:solidFill>
              </a:rPr>
              <a:t>Thank you!</a:t>
            </a:r>
          </a:p>
          <a:p>
            <a:endParaRPr lang="en-US" dirty="0">
              <a:solidFill>
                <a:schemeClr val="accent1"/>
              </a:solidFill>
            </a:endParaRPr>
          </a:p>
          <a:p>
            <a:r>
              <a:rPr lang="en-US" dirty="0">
                <a:solidFill>
                  <a:schemeClr val="accent1"/>
                </a:solidFill>
              </a:rPr>
              <a:t>Mustafa Aldemir</a:t>
            </a:r>
          </a:p>
        </p:txBody>
      </p:sp>
    </p:spTree>
    <p:extLst>
      <p:ext uri="{BB962C8B-B14F-4D97-AF65-F5344CB8AC3E}">
        <p14:creationId xmlns:p14="http://schemas.microsoft.com/office/powerpoint/2010/main" val="972247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C9984-D4AC-3540-A87F-848712537A36}"/>
              </a:ext>
            </a:extLst>
          </p:cNvPr>
          <p:cNvSpPr>
            <a:spLocks noGrp="1"/>
          </p:cNvSpPr>
          <p:nvPr>
            <p:ph type="title"/>
          </p:nvPr>
        </p:nvSpPr>
        <p:spPr/>
        <p:txBody>
          <a:bodyPr/>
          <a:lstStyle/>
          <a:p>
            <a:r>
              <a:rPr lang="en-LU" dirty="0"/>
              <a:t>Database</a:t>
            </a:r>
          </a:p>
        </p:txBody>
      </p:sp>
      <p:pic>
        <p:nvPicPr>
          <p:cNvPr id="7" name="Picture Placeholder 6">
            <a:extLst>
              <a:ext uri="{FF2B5EF4-FFF2-40B4-BE49-F238E27FC236}">
                <a16:creationId xmlns:a16="http://schemas.microsoft.com/office/drawing/2014/main" id="{F38C6D88-0E65-AA4C-B451-2888B3267B81}"/>
              </a:ext>
            </a:extLst>
          </p:cNvPr>
          <p:cNvPicPr>
            <a:picLocks noGrp="1" noChangeAspect="1"/>
          </p:cNvPicPr>
          <p:nvPr>
            <p:ph type="pic" sz="quarter" idx="10"/>
          </p:nvPr>
        </p:nvPicPr>
        <p:blipFill>
          <a:blip r:embed="rId3"/>
          <a:srcRect l="147" r="147"/>
          <a:stretch>
            <a:fillRect/>
          </a:stretch>
        </p:blipFill>
        <p:spPr/>
      </p:pic>
      <p:sp>
        <p:nvSpPr>
          <p:cNvPr id="4" name="Text Placeholder 3">
            <a:extLst>
              <a:ext uri="{FF2B5EF4-FFF2-40B4-BE49-F238E27FC236}">
                <a16:creationId xmlns:a16="http://schemas.microsoft.com/office/drawing/2014/main" id="{8A107E14-CD54-9845-9096-4A7772650F52}"/>
              </a:ext>
            </a:extLst>
          </p:cNvPr>
          <p:cNvSpPr>
            <a:spLocks noGrp="1"/>
          </p:cNvSpPr>
          <p:nvPr>
            <p:ph type="body" sz="quarter" idx="11"/>
          </p:nvPr>
        </p:nvSpPr>
        <p:spPr/>
        <p:txBody>
          <a:bodyPr/>
          <a:lstStyle/>
          <a:p>
            <a:r>
              <a:rPr lang="en-US" dirty="0"/>
              <a:t>The broadest selection of purpose-built databases</a:t>
            </a:r>
            <a:br>
              <a:rPr lang="en-US" dirty="0"/>
            </a:br>
            <a:r>
              <a:rPr lang="en-US" dirty="0"/>
              <a:t>for all your application needs</a:t>
            </a:r>
          </a:p>
        </p:txBody>
      </p:sp>
      <p:graphicFrame>
        <p:nvGraphicFramePr>
          <p:cNvPr id="8" name="Table 8">
            <a:extLst>
              <a:ext uri="{FF2B5EF4-FFF2-40B4-BE49-F238E27FC236}">
                <a16:creationId xmlns:a16="http://schemas.microsoft.com/office/drawing/2014/main" id="{61C45A80-1630-5B42-B001-DDBA922EB06F}"/>
              </a:ext>
            </a:extLst>
          </p:cNvPr>
          <p:cNvGraphicFramePr>
            <a:graphicFrameLocks noGrp="1"/>
          </p:cNvGraphicFramePr>
          <p:nvPr>
            <p:ph type="tbl" sz="quarter" idx="12"/>
            <p:extLst>
              <p:ext uri="{D42A27DB-BD31-4B8C-83A1-F6EECF244321}">
                <p14:modId xmlns:p14="http://schemas.microsoft.com/office/powerpoint/2010/main" val="3263212638"/>
              </p:ext>
            </p:extLst>
          </p:nvPr>
        </p:nvGraphicFramePr>
        <p:xfrm>
          <a:off x="457200" y="1846263"/>
          <a:ext cx="8229600" cy="219456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220607966"/>
                    </a:ext>
                  </a:extLst>
                </a:gridCol>
                <a:gridCol w="2743200">
                  <a:extLst>
                    <a:ext uri="{9D8B030D-6E8A-4147-A177-3AD203B41FA5}">
                      <a16:colId xmlns:a16="http://schemas.microsoft.com/office/drawing/2014/main" val="2307116473"/>
                    </a:ext>
                  </a:extLst>
                </a:gridCol>
                <a:gridCol w="2743200">
                  <a:extLst>
                    <a:ext uri="{9D8B030D-6E8A-4147-A177-3AD203B41FA5}">
                      <a16:colId xmlns:a16="http://schemas.microsoft.com/office/drawing/2014/main" val="1822151231"/>
                    </a:ext>
                  </a:extLst>
                </a:gridCol>
              </a:tblGrid>
              <a:tr h="370840">
                <a:tc>
                  <a:txBody>
                    <a:bodyPr/>
                    <a:lstStyle/>
                    <a:p>
                      <a:pPr algn="ctr"/>
                      <a:r>
                        <a:rPr lang="en-GB" sz="1000" dirty="0"/>
                        <a:t>Amazon Aurora</a:t>
                      </a:r>
                    </a:p>
                    <a:p>
                      <a:pPr algn="ctr"/>
                      <a:r>
                        <a:rPr lang="en-GB" sz="1000" dirty="0"/>
                        <a:t>High Performance Managed Relational Database</a:t>
                      </a:r>
                    </a:p>
                  </a:txBody>
                  <a:tcP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Aurora Serverless v2 (Preview)</a:t>
                      </a:r>
                    </a:p>
                    <a:p>
                      <a:pPr algn="ctr"/>
                      <a:r>
                        <a:rPr lang="en-GB" sz="1000" dirty="0"/>
                        <a:t>Instantly scale to &gt;100,000 transactions per second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DynamoDB</a:t>
                      </a:r>
                    </a:p>
                    <a:p>
                      <a:pPr algn="ctr"/>
                      <a:r>
                        <a:rPr lang="en-GB" sz="1000" dirty="0"/>
                        <a:t>Managed NoSQL Database</a:t>
                      </a:r>
                    </a:p>
                  </a:txBody>
                  <a:tcP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50555764"/>
                  </a:ext>
                </a:extLst>
              </a:tr>
              <a:tr h="370840">
                <a:tc>
                  <a:txBody>
                    <a:bodyPr/>
                    <a:lstStyle/>
                    <a:p>
                      <a:pPr algn="ctr"/>
                      <a:r>
                        <a:rPr lang="en-GB" sz="1000" dirty="0"/>
                        <a:t>Amazon </a:t>
                      </a:r>
                      <a:r>
                        <a:rPr lang="en-GB" sz="1000" dirty="0" err="1"/>
                        <a:t>DocumentDB</a:t>
                      </a:r>
                      <a:br>
                        <a:rPr lang="en-GB" sz="1000" dirty="0"/>
                      </a:br>
                      <a:r>
                        <a:rPr lang="en-GB" sz="1000" dirty="0"/>
                        <a:t>Fully managed document database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a:t>
                      </a:r>
                      <a:r>
                        <a:rPr lang="en-GB" sz="1000" dirty="0" err="1"/>
                        <a:t>ElastiCache</a:t>
                      </a:r>
                      <a:endParaRPr lang="en-GB" sz="1000" dirty="0"/>
                    </a:p>
                    <a:p>
                      <a:pPr algn="ctr"/>
                      <a:r>
                        <a:rPr lang="en-GB" sz="1000" dirty="0"/>
                        <a:t>In-memory Caching System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a:t>
                      </a:r>
                      <a:r>
                        <a:rPr lang="en-GB" sz="1000" dirty="0" err="1"/>
                        <a:t>Keyspaces</a:t>
                      </a:r>
                      <a:r>
                        <a:rPr lang="en-GB" sz="1000" dirty="0"/>
                        <a:t> (for Apache Cassandra)</a:t>
                      </a:r>
                    </a:p>
                    <a:p>
                      <a:pPr algn="ctr"/>
                      <a:r>
                        <a:rPr lang="en-GB" sz="1000" dirty="0"/>
                        <a:t>Managed Cassandra-compatible database</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866488"/>
                  </a:ext>
                </a:extLst>
              </a:tr>
              <a:tr h="370840">
                <a:tc>
                  <a:txBody>
                    <a:bodyPr/>
                    <a:lstStyle/>
                    <a:p>
                      <a:pPr algn="ctr"/>
                      <a:r>
                        <a:rPr lang="en-GB" sz="1000" dirty="0"/>
                        <a:t>Amazon Neptune</a:t>
                      </a:r>
                    </a:p>
                    <a:p>
                      <a:pPr algn="ctr"/>
                      <a:r>
                        <a:rPr lang="en-GB" sz="1000" dirty="0"/>
                        <a:t>Fully Managed Graph Database Service</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Quantum Ledger Database (QLDB)</a:t>
                      </a:r>
                    </a:p>
                    <a:p>
                      <a:pPr algn="ctr"/>
                      <a:r>
                        <a:rPr lang="en-GB" sz="1000" dirty="0"/>
                        <a:t>Fully managed ledger database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RDS</a:t>
                      </a:r>
                    </a:p>
                    <a:p>
                      <a:pPr algn="ctr"/>
                      <a:r>
                        <a:rPr lang="en-GB" sz="1000" dirty="0"/>
                        <a:t>Managed Relational Database Service for MySQL, PostgreSQL, Oracle, SQL Server, and MariaDB</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0350379"/>
                  </a:ext>
                </a:extLst>
              </a:tr>
              <a:tr h="370840">
                <a:tc>
                  <a:txBody>
                    <a:bodyPr/>
                    <a:lstStyle/>
                    <a:p>
                      <a:pPr algn="ctr"/>
                      <a:r>
                        <a:rPr lang="en-GB" sz="1000" dirty="0"/>
                        <a:t>Amazon Redshift</a:t>
                      </a:r>
                    </a:p>
                    <a:p>
                      <a:pPr algn="ctr"/>
                      <a:r>
                        <a:rPr lang="en-GB" sz="1000" dirty="0"/>
                        <a:t>Fast, Simple, Cost-effective Data Warehousing</a:t>
                      </a: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Amazon Timestream</a:t>
                      </a:r>
                    </a:p>
                    <a:p>
                      <a:pPr algn="ctr"/>
                      <a:r>
                        <a:rPr lang="en-GB" sz="1000" dirty="0"/>
                        <a:t>Fully managed time series database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000" dirty="0"/>
                        <a:t>AWS Glue</a:t>
                      </a:r>
                    </a:p>
                    <a:p>
                      <a:pPr algn="ctr"/>
                      <a:r>
                        <a:rPr lang="en-GB" sz="1000" dirty="0"/>
                        <a:t>Simple, scalable, and serverless data integration</a:t>
                      </a:r>
                    </a:p>
                  </a:txBody>
                  <a:tcP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9893760"/>
                  </a:ext>
                </a:extLst>
              </a:tr>
            </a:tbl>
          </a:graphicData>
        </a:graphic>
      </p:graphicFrame>
      <p:sp>
        <p:nvSpPr>
          <p:cNvPr id="9" name="Rectangle 8">
            <a:extLst>
              <a:ext uri="{FF2B5EF4-FFF2-40B4-BE49-F238E27FC236}">
                <a16:creationId xmlns:a16="http://schemas.microsoft.com/office/drawing/2014/main" id="{A43221C6-72F9-C946-A5C7-45BC3A679DFB}"/>
              </a:ext>
            </a:extLst>
          </p:cNvPr>
          <p:cNvSpPr/>
          <p:nvPr/>
        </p:nvSpPr>
        <p:spPr>
          <a:xfrm>
            <a:off x="6477541" y="4185310"/>
            <a:ext cx="2209259" cy="246221"/>
          </a:xfrm>
          <a:prstGeom prst="rect">
            <a:avLst/>
          </a:prstGeom>
        </p:spPr>
        <p:txBody>
          <a:bodyPr wrap="none">
            <a:spAutoFit/>
          </a:bodyPr>
          <a:lstStyle/>
          <a:p>
            <a:r>
              <a:rPr lang="en-LU" sz="1000" dirty="0">
                <a:hlinkClick r:id="rId4"/>
              </a:rPr>
              <a:t>https://aws.amazon.com/products</a:t>
            </a:r>
            <a:endParaRPr lang="en-LU" sz="1000" dirty="0"/>
          </a:p>
        </p:txBody>
      </p:sp>
    </p:spTree>
    <p:extLst>
      <p:ext uri="{BB962C8B-B14F-4D97-AF65-F5344CB8AC3E}">
        <p14:creationId xmlns:p14="http://schemas.microsoft.com/office/powerpoint/2010/main" val="98582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4-60140_DeckTemplate_AWS AI ML">
  <a:themeElements>
    <a:clrScheme name="Custom 22">
      <a:dk1>
        <a:srgbClr val="1C232F"/>
      </a:dk1>
      <a:lt1>
        <a:srgbClr val="FFFFFF"/>
      </a:lt1>
      <a:dk2>
        <a:srgbClr val="1C232F"/>
      </a:dk2>
      <a:lt2>
        <a:srgbClr val="FFFFFF"/>
      </a:lt2>
      <a:accent1>
        <a:srgbClr val="FFCC00"/>
      </a:accent1>
      <a:accent2>
        <a:srgbClr val="FF9900"/>
      </a:accent2>
      <a:accent3>
        <a:srgbClr val="FF4869"/>
      </a:accent3>
      <a:accent4>
        <a:srgbClr val="00E9AA"/>
      </a:accent4>
      <a:accent5>
        <a:srgbClr val="FFCC00"/>
      </a:accent5>
      <a:accent6>
        <a:srgbClr val="FF9900"/>
      </a:accent6>
      <a:hlink>
        <a:srgbClr val="00B0F0"/>
      </a:hlink>
      <a:folHlink>
        <a:srgbClr val="FF9900"/>
      </a:folHlink>
    </a:clrScheme>
    <a:fontScheme name="Custom 9">
      <a:majorFont>
        <a:latin typeface="Amazon Ember"/>
        <a:ea typeface=""/>
        <a:cs typeface=""/>
      </a:majorFont>
      <a:minorFont>
        <a:latin typeface="Amazon Embe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lIns="182880" tIns="146304" rIns="182880" bIns="146304"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accent1"/>
          </a:solidFill>
          <a:tailEnd type="none"/>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 AI_ML_Deck Template_v06.potx" id="{D78F6550-57CB-48C9-9786-67B2B43BDF17}" vid="{BD582F3C-5A8F-48CE-B324-CE07181830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AWS AI_ML_Deck Template_v07</Template>
  <TotalTime>0</TotalTime>
  <Words>15881</Words>
  <Application>Microsoft Macintosh PowerPoint</Application>
  <PresentationFormat>On-screen Show (16:9)</PresentationFormat>
  <Paragraphs>1281</Paragraphs>
  <Slides>83</Slides>
  <Notes>70</Notes>
  <HiddenSlides>30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83</vt:i4>
      </vt:variant>
    </vt:vector>
  </HeadingPairs>
  <TitlesOfParts>
    <vt:vector size="97" baseType="lpstr">
      <vt:lpstr>Amazon Ember</vt:lpstr>
      <vt:lpstr>Amazon Ember Cd</vt:lpstr>
      <vt:lpstr>Amazon Ember Cd RC Light</vt:lpstr>
      <vt:lpstr>Amazon Ember Heavy</vt:lpstr>
      <vt:lpstr>Amazon Ember Light</vt:lpstr>
      <vt:lpstr>Amazon Ember Medium</vt:lpstr>
      <vt:lpstr>Amazon Ember Regular</vt:lpstr>
      <vt:lpstr>Arial</vt:lpstr>
      <vt:lpstr>Calibri</vt:lpstr>
      <vt:lpstr>Lucida Console</vt:lpstr>
      <vt:lpstr>Proxima Nova Extrabold</vt:lpstr>
      <vt:lpstr>Segoe UI Semilight</vt:lpstr>
      <vt:lpstr>Wingdings</vt:lpstr>
      <vt:lpstr>4-60140_DeckTemplate_AWS AI ML</vt:lpstr>
      <vt:lpstr>PowerPoint Presentation</vt:lpstr>
      <vt:lpstr>PowerPoint Presentation</vt:lpstr>
      <vt:lpstr>What is cloud computing?</vt:lpstr>
      <vt:lpstr>What is the cloud?</vt:lpstr>
      <vt:lpstr>How does cloud work?</vt:lpstr>
      <vt:lpstr>AWS Services</vt:lpstr>
      <vt:lpstr>Compute</vt:lpstr>
      <vt:lpstr>Storage</vt:lpstr>
      <vt:lpstr>Database</vt:lpstr>
      <vt:lpstr>Analytics</vt:lpstr>
      <vt:lpstr>Application integration</vt:lpstr>
      <vt:lpstr>Internet of Things (IoT)</vt:lpstr>
      <vt:lpstr>PowerPoint Presentation</vt:lpstr>
      <vt:lpstr>The reach of ML is growing</vt:lpstr>
      <vt:lpstr>PowerPoint Presentation</vt:lpstr>
      <vt:lpstr>PowerPoint Presentation</vt:lpstr>
      <vt:lpstr>Amazon’s machine learning innovation at scale</vt:lpstr>
      <vt:lpstr>More than one hundred thousand customers use AWS for machine learning</vt:lpstr>
      <vt:lpstr>AWS is uniquely equipped to help you achieve ML success </vt:lpstr>
      <vt:lpstr>PowerPoint Presentation</vt:lpstr>
      <vt:lpstr>The AWS ML stack Broadest and most complete set of machine learning capabilities</vt:lpstr>
      <vt:lpstr>The AWS ML stack Broadest and most complete set of machine learning capabilities</vt:lpstr>
      <vt:lpstr>Machine learning inference dominates ML infrastructure cost</vt:lpstr>
      <vt:lpstr>Introducing Amazon EC2 P4d instances</vt:lpstr>
      <vt:lpstr>The AWS ML stack Broadest and most complete set of machine learning capabilities</vt:lpstr>
      <vt:lpstr>Amazon SageMaker: Built to make ML more accessible</vt:lpstr>
      <vt:lpstr>PowerPoint Presentation</vt:lpstr>
      <vt:lpstr>Amazon SageMaker overview</vt:lpstr>
      <vt:lpstr>Amazon SageMaker key benefits</vt:lpstr>
      <vt:lpstr>Amazon SageMaker</vt:lpstr>
      <vt:lpstr>Table of contents</vt:lpstr>
      <vt:lpstr>The NFL needed a solution for real-time stats</vt:lpstr>
      <vt:lpstr>Next Gen Stats solution architecture</vt:lpstr>
      <vt:lpstr>Thomson Reuters wanted to enable  ML at scale </vt:lpstr>
      <vt:lpstr>Thomson Reuters solution architecture</vt:lpstr>
      <vt:lpstr>PowerPoint Presentation</vt:lpstr>
      <vt:lpstr> </vt:lpstr>
      <vt:lpstr>SageMaker  Common  use cases</vt:lpstr>
      <vt:lpstr>The AWS ML stack Broadest and most complete set of machine learning capabilities</vt:lpstr>
      <vt:lpstr>Customer challenges with building NLP models</vt:lpstr>
      <vt:lpstr>PowerPoint Presentation</vt:lpstr>
      <vt:lpstr>Amazon Comprehend</vt:lpstr>
      <vt:lpstr>Typical Amazon Comprehend use cases</vt:lpstr>
      <vt:lpstr>PowerPoint Presentation</vt:lpstr>
      <vt:lpstr>PowerPoint Presentation</vt:lpstr>
      <vt:lpstr>Amazon Rekognition</vt:lpstr>
      <vt:lpstr>Facial analysis</vt:lpstr>
      <vt:lpstr>Face comparison</vt:lpstr>
      <vt:lpstr>Text detection</vt:lpstr>
      <vt:lpstr>Identify verification using Amazon Rekognition</vt:lpstr>
      <vt:lpstr>Face search</vt:lpstr>
      <vt:lpstr>Face matching using Amazon Rekognition</vt:lpstr>
      <vt:lpstr>PowerPoint Presentation</vt:lpstr>
      <vt:lpstr>PowerPoint Presentation</vt:lpstr>
      <vt:lpstr>More relevant enterprise search with Amazon Kendra</vt:lpstr>
      <vt:lpstr>PowerPoint Presentation</vt:lpstr>
      <vt:lpstr>Better insights lead to better customer service  with Contact Lens for Amazon Connect</vt:lpstr>
      <vt:lpstr>Address customer issues in real time</vt:lpstr>
      <vt:lpstr>Identify fraud faster with Amazon Fraud Detector</vt:lpstr>
      <vt:lpstr>Identify potentially fraudulent online activities</vt:lpstr>
      <vt:lpstr>Amazon CodeGuru to build and run high-performing software</vt:lpstr>
      <vt:lpstr>PowerPoint Presentation</vt:lpstr>
      <vt:lpstr>Amazon DevOps Guru ML-powered cloud operations service to improve application availability</vt:lpstr>
      <vt:lpstr>Delight your customers and improve customer experience with Amazon Personalize</vt:lpstr>
      <vt:lpstr>PowerPoint Presentation</vt:lpstr>
      <vt:lpstr>Industrial AI AI and ML services for asset-intensive industry use cases</vt:lpstr>
      <vt:lpstr>Detect abnormal behavior in industrial machinery</vt:lpstr>
      <vt:lpstr>Real-time visual inspection of product defects</vt:lpstr>
      <vt:lpstr>Amazon HealthLake</vt:lpstr>
      <vt:lpstr>Improve health outcomes</vt:lpstr>
      <vt:lpstr>PowerPoint Presentation</vt:lpstr>
      <vt:lpstr>Amazon Comprehend</vt:lpstr>
      <vt:lpstr>Auto Check-in with Amazon Comprehend</vt:lpstr>
      <vt:lpstr>Amazon Rekognition Workshop</vt:lpstr>
      <vt:lpstr>PowerPoint Presentation</vt:lpstr>
      <vt:lpstr>Amazon SageMaker has built-in algorithms or bring your own </vt:lpstr>
      <vt:lpstr>Amazon Sagemaker Workshop</vt:lpstr>
      <vt:lpstr>Getting started on the journey </vt:lpstr>
      <vt:lpstr>Building your team’s skills</vt:lpstr>
      <vt:lpstr>PowerPoint Presentation</vt:lpstr>
      <vt:lpstr>The Amazon Machine Learning Solutions Lab</vt:lpstr>
      <vt:lpstr>AWS Machine Learning Embark Program </vt:lpstr>
      <vt:lpstr>ML.aws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created xsi:type="dcterms:W3CDTF">2020-10-23T16:37:08Z</dcterms:created>
  <dcterms:modified xsi:type="dcterms:W3CDTF">2021-07-09T00:51:02Z</dcterms:modified>
  <cp:category/>
</cp:coreProperties>
</file>